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8288000" cy="10287000"/>
  <p:notesSz cx="6858000" cy="9144000"/>
  <p:embeddedFontLst>
    <p:embeddedFont>
      <p:font typeface="Livvic Bold" panose="020B0604020202020204" charset="-94"/>
      <p:regular r:id="rId22"/>
    </p:embeddedFont>
    <p:embeddedFont>
      <p:font typeface="Calibri" panose="020F0502020204030204" pitchFamily="34" charset="0"/>
      <p:regular r:id="rId23"/>
      <p:bold r:id="rId24"/>
      <p:italic r:id="rId25"/>
      <p:boldItalic r:id="rId26"/>
    </p:embeddedFont>
    <p:embeddedFont>
      <p:font typeface="Livvic" panose="020B0604020202020204" charset="-94"/>
      <p:regular r:id="rId27"/>
    </p:embeddedFont>
    <p:embeddedFont>
      <p:font typeface="Neue Einstellung Bold" panose="020B0604020202020204" charset="-94"/>
      <p:regular r:id="rId28"/>
    </p:embeddedFont>
    <p:embeddedFont>
      <p:font typeface="Lato Heavy" panose="020B0604020202020204" charset="-94"/>
      <p:regular r:id="rId29"/>
    </p:embeddedFont>
    <p:embeddedFont>
      <p:font typeface="Lato Bold Italics" panose="020B0604020202020204" charset="-9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2.sv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8.sv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8.sv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sv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5759778" y="-309272"/>
            <a:ext cx="12709807" cy="8229600"/>
          </a:xfrm>
          <a:custGeom>
            <a:avLst/>
            <a:gdLst/>
            <a:ahLst/>
            <a:cxnLst/>
            <a:rect l="l" t="t" r="r" b="b"/>
            <a:pathLst>
              <a:path w="12709807" h="8229600">
                <a:moveTo>
                  <a:pt x="0" y="0"/>
                </a:moveTo>
                <a:lnTo>
                  <a:pt x="12709807" y="0"/>
                </a:lnTo>
                <a:lnTo>
                  <a:pt x="12709807" y="8229600"/>
                </a:lnTo>
                <a:lnTo>
                  <a:pt x="0" y="8229600"/>
                </a:lnTo>
                <a:lnTo>
                  <a:pt x="0" y="0"/>
                </a:lnTo>
                <a:close/>
              </a:path>
            </a:pathLst>
          </a:custGeom>
          <a:blipFill>
            <a:blip r:embed="rId2">
              <a:alphaModFix amt="20999"/>
            </a:blip>
            <a:stretch>
              <a:fillRect/>
            </a:stretch>
          </a:blipFill>
        </p:spPr>
      </p:sp>
      <p:sp>
        <p:nvSpPr>
          <p:cNvPr id="3" name="TextBox 3"/>
          <p:cNvSpPr txBox="1"/>
          <p:nvPr/>
        </p:nvSpPr>
        <p:spPr>
          <a:xfrm>
            <a:off x="2275021" y="2809133"/>
            <a:ext cx="12816732" cy="1430020"/>
          </a:xfrm>
          <a:prstGeom prst="rect">
            <a:avLst/>
          </a:prstGeom>
        </p:spPr>
        <p:txBody>
          <a:bodyPr lIns="0" tIns="0" rIns="0" bIns="0" rtlCol="0" anchor="t">
            <a:spAutoFit/>
          </a:bodyPr>
          <a:lstStyle/>
          <a:p>
            <a:pPr>
              <a:lnSpc>
                <a:spcPts val="10999"/>
              </a:lnSpc>
            </a:pPr>
            <a:r>
              <a:rPr lang="en-US" sz="9999">
                <a:solidFill>
                  <a:srgbClr val="0C090A"/>
                </a:solidFill>
                <a:latin typeface="Neue Einstellung Bold"/>
              </a:rPr>
              <a:t>AKRAN ZORBALIĞI </a:t>
            </a:r>
          </a:p>
        </p:txBody>
      </p:sp>
      <p:sp>
        <p:nvSpPr>
          <p:cNvPr id="4" name="TextBox 4"/>
          <p:cNvSpPr txBox="1"/>
          <p:nvPr/>
        </p:nvSpPr>
        <p:spPr>
          <a:xfrm>
            <a:off x="4790936" y="4652327"/>
            <a:ext cx="7784902" cy="887095"/>
          </a:xfrm>
          <a:prstGeom prst="rect">
            <a:avLst/>
          </a:prstGeom>
        </p:spPr>
        <p:txBody>
          <a:bodyPr lIns="0" tIns="0" rIns="0" bIns="0" rtlCol="0" anchor="t">
            <a:spAutoFit/>
          </a:bodyPr>
          <a:lstStyle/>
          <a:p>
            <a:pPr algn="ctr">
              <a:lnSpc>
                <a:spcPts val="7279"/>
              </a:lnSpc>
            </a:pPr>
            <a:r>
              <a:rPr lang="en-US" sz="5199">
                <a:solidFill>
                  <a:srgbClr val="0C090A"/>
                </a:solidFill>
                <a:latin typeface="Livvic Bold"/>
              </a:rPr>
              <a:t>Öğrenci Seminer Sunusu</a:t>
            </a:r>
          </a:p>
        </p:txBody>
      </p:sp>
      <p:sp>
        <p:nvSpPr>
          <p:cNvPr id="5" name="Freeform 5"/>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3">
              <a:alphaModFix amt="40000"/>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545115" y="-233809"/>
            <a:ext cx="14575215" cy="9492109"/>
          </a:xfrm>
          <a:custGeom>
            <a:avLst/>
            <a:gdLst/>
            <a:ahLst/>
            <a:cxnLst/>
            <a:rect l="l" t="t" r="r" b="b"/>
            <a:pathLst>
              <a:path w="14575215" h="9492109">
                <a:moveTo>
                  <a:pt x="0" y="0"/>
                </a:moveTo>
                <a:lnTo>
                  <a:pt x="14575215" y="0"/>
                </a:lnTo>
                <a:lnTo>
                  <a:pt x="14575215" y="9492109"/>
                </a:lnTo>
                <a:lnTo>
                  <a:pt x="0" y="9492109"/>
                </a:lnTo>
                <a:lnTo>
                  <a:pt x="0" y="0"/>
                </a:lnTo>
                <a:close/>
              </a:path>
            </a:pathLst>
          </a:custGeom>
          <a:blipFill>
            <a:blip r:embed="rId2"/>
            <a:stretch>
              <a:fillRect/>
            </a:stretch>
          </a:blipFill>
          <a:ln cap="sq">
            <a:noFill/>
            <a:prstDash val="solid"/>
            <a:miter/>
          </a:ln>
        </p:spPr>
      </p:sp>
      <p:sp>
        <p:nvSpPr>
          <p:cNvPr id="3" name="TextBox 3"/>
          <p:cNvSpPr txBox="1"/>
          <p:nvPr/>
        </p:nvSpPr>
        <p:spPr>
          <a:xfrm>
            <a:off x="2142764" y="3938584"/>
            <a:ext cx="13037377" cy="3924628"/>
          </a:xfrm>
          <a:prstGeom prst="rect">
            <a:avLst/>
          </a:prstGeom>
        </p:spPr>
        <p:txBody>
          <a:bodyPr lIns="0" tIns="0" rIns="0" bIns="0" rtlCol="0" anchor="t">
            <a:spAutoFit/>
          </a:bodyPr>
          <a:lstStyle/>
          <a:p>
            <a:pPr algn="ctr">
              <a:lnSpc>
                <a:spcPts val="5231"/>
              </a:lnSpc>
            </a:pPr>
            <a:r>
              <a:rPr lang="en-US" sz="3737">
                <a:solidFill>
                  <a:srgbClr val="FF3131"/>
                </a:solidFill>
                <a:latin typeface="Livvic Bold"/>
              </a:rPr>
              <a:t>Siber zorbalık;</a:t>
            </a:r>
          </a:p>
          <a:p>
            <a:pPr algn="ctr">
              <a:lnSpc>
                <a:spcPts val="5231"/>
              </a:lnSpc>
            </a:pPr>
            <a:endParaRPr lang="en-US" sz="3737">
              <a:solidFill>
                <a:srgbClr val="FF3131"/>
              </a:solidFill>
              <a:latin typeface="Livvic Bold"/>
            </a:endParaRPr>
          </a:p>
          <a:p>
            <a:pPr algn="ctr">
              <a:lnSpc>
                <a:spcPts val="5231"/>
              </a:lnSpc>
            </a:pPr>
            <a:r>
              <a:rPr lang="en-US" sz="3737">
                <a:solidFill>
                  <a:srgbClr val="FFFFFF"/>
                </a:solidFill>
                <a:latin typeface="Livvic"/>
              </a:rPr>
              <a:t>Kötü yorum yazma, virüslü mailler gönderme, sosyal medya şifresini çalma, izinsiz arkadaşlarının fotoğraf ya da bilgilerini yayınlanma gibi davranışların bir ya da daha fazla öğrenci tarafından başka bir öğrenciye sürekli olarak uygulanmasıdır.</a:t>
            </a:r>
          </a:p>
        </p:txBody>
      </p:sp>
      <p:sp>
        <p:nvSpPr>
          <p:cNvPr id="4" name="Freeform 4"/>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3">
              <a:alphaModFix amt="40000"/>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7863884" y="4739284"/>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340901" y="2278239"/>
            <a:ext cx="1240606" cy="2618693"/>
          </a:xfrm>
          <a:custGeom>
            <a:avLst/>
            <a:gdLst/>
            <a:ahLst/>
            <a:cxnLst/>
            <a:rect l="l" t="t" r="r" b="b"/>
            <a:pathLst>
              <a:path w="1240606" h="2618693">
                <a:moveTo>
                  <a:pt x="0" y="0"/>
                </a:moveTo>
                <a:lnTo>
                  <a:pt x="1240605" y="0"/>
                </a:lnTo>
                <a:lnTo>
                  <a:pt x="1240605" y="2618692"/>
                </a:lnTo>
                <a:lnTo>
                  <a:pt x="0" y="2618692"/>
                </a:lnTo>
                <a:lnTo>
                  <a:pt x="0" y="0"/>
                </a:lnTo>
                <a:close/>
              </a:path>
            </a:pathLst>
          </a:custGeom>
          <a:blipFill>
            <a:blip r:embed="rId4"/>
            <a:stretch>
              <a:fillRect/>
            </a:stretch>
          </a:blipFill>
        </p:spPr>
      </p:sp>
      <p:sp>
        <p:nvSpPr>
          <p:cNvPr id="4" name="Freeform 4"/>
          <p:cNvSpPr/>
          <p:nvPr/>
        </p:nvSpPr>
        <p:spPr>
          <a:xfrm>
            <a:off x="12921561" y="2454408"/>
            <a:ext cx="3216793" cy="2444763"/>
          </a:xfrm>
          <a:custGeom>
            <a:avLst/>
            <a:gdLst/>
            <a:ahLst/>
            <a:cxnLst/>
            <a:rect l="l" t="t" r="r" b="b"/>
            <a:pathLst>
              <a:path w="3216793" h="2444763">
                <a:moveTo>
                  <a:pt x="0" y="0"/>
                </a:moveTo>
                <a:lnTo>
                  <a:pt x="3216792" y="0"/>
                </a:lnTo>
                <a:lnTo>
                  <a:pt x="3216792" y="2444763"/>
                </a:lnTo>
                <a:lnTo>
                  <a:pt x="0" y="244476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2961204" y="534194"/>
            <a:ext cx="12365593" cy="1151255"/>
          </a:xfrm>
          <a:prstGeom prst="rect">
            <a:avLst/>
          </a:prstGeom>
        </p:spPr>
        <p:txBody>
          <a:bodyPr lIns="0" tIns="0" rIns="0" bIns="0" rtlCol="0" anchor="t">
            <a:spAutoFit/>
          </a:bodyPr>
          <a:lstStyle/>
          <a:p>
            <a:pPr algn="ctr">
              <a:lnSpc>
                <a:spcPts val="9520"/>
              </a:lnSpc>
            </a:pPr>
            <a:r>
              <a:rPr lang="en-US" sz="6800">
                <a:solidFill>
                  <a:srgbClr val="000000"/>
                </a:solidFill>
                <a:latin typeface="Livvic Bold"/>
              </a:rPr>
              <a:t>AKRAN ZORBALIĞINDA 3 ROL</a:t>
            </a:r>
          </a:p>
        </p:txBody>
      </p:sp>
      <p:sp>
        <p:nvSpPr>
          <p:cNvPr id="6" name="TextBox 6"/>
          <p:cNvSpPr txBox="1"/>
          <p:nvPr/>
        </p:nvSpPr>
        <p:spPr>
          <a:xfrm>
            <a:off x="2222659" y="5153939"/>
            <a:ext cx="1477089" cy="1170940"/>
          </a:xfrm>
          <a:prstGeom prst="rect">
            <a:avLst/>
          </a:prstGeom>
        </p:spPr>
        <p:txBody>
          <a:bodyPr lIns="0" tIns="0" rIns="0" bIns="0" rtlCol="0" anchor="t">
            <a:spAutoFit/>
          </a:bodyPr>
          <a:lstStyle/>
          <a:p>
            <a:pPr algn="ctr">
              <a:lnSpc>
                <a:spcPts val="4759"/>
              </a:lnSpc>
            </a:pPr>
            <a:r>
              <a:rPr lang="en-US" sz="3399">
                <a:solidFill>
                  <a:srgbClr val="FF3131"/>
                </a:solidFill>
                <a:latin typeface="Livvic Bold"/>
              </a:rPr>
              <a:t>ZORBA</a:t>
            </a:r>
          </a:p>
          <a:p>
            <a:pPr algn="ctr">
              <a:lnSpc>
                <a:spcPts val="4759"/>
              </a:lnSpc>
            </a:pPr>
            <a:endParaRPr lang="en-US" sz="3399">
              <a:solidFill>
                <a:srgbClr val="FF3131"/>
              </a:solidFill>
              <a:latin typeface="Livvic Bold"/>
            </a:endParaRPr>
          </a:p>
        </p:txBody>
      </p:sp>
      <p:sp>
        <p:nvSpPr>
          <p:cNvPr id="7" name="TextBox 7"/>
          <p:cNvSpPr txBox="1"/>
          <p:nvPr/>
        </p:nvSpPr>
        <p:spPr>
          <a:xfrm>
            <a:off x="7863884" y="7022983"/>
            <a:ext cx="1698069" cy="570865"/>
          </a:xfrm>
          <a:prstGeom prst="rect">
            <a:avLst/>
          </a:prstGeom>
        </p:spPr>
        <p:txBody>
          <a:bodyPr lIns="0" tIns="0" rIns="0" bIns="0" rtlCol="0" anchor="t">
            <a:spAutoFit/>
          </a:bodyPr>
          <a:lstStyle/>
          <a:p>
            <a:pPr algn="ctr">
              <a:lnSpc>
                <a:spcPts val="4759"/>
              </a:lnSpc>
            </a:pPr>
            <a:r>
              <a:rPr lang="en-US" sz="3399">
                <a:solidFill>
                  <a:srgbClr val="FF3131"/>
                </a:solidFill>
                <a:latin typeface="Livvic Bold"/>
              </a:rPr>
              <a:t>İZLEYİCİ</a:t>
            </a:r>
          </a:p>
        </p:txBody>
      </p:sp>
      <p:sp>
        <p:nvSpPr>
          <p:cNvPr id="8" name="TextBox 8"/>
          <p:cNvSpPr txBox="1"/>
          <p:nvPr/>
        </p:nvSpPr>
        <p:spPr>
          <a:xfrm>
            <a:off x="13540548" y="5086350"/>
            <a:ext cx="1978819" cy="570865"/>
          </a:xfrm>
          <a:prstGeom prst="rect">
            <a:avLst/>
          </a:prstGeom>
        </p:spPr>
        <p:txBody>
          <a:bodyPr lIns="0" tIns="0" rIns="0" bIns="0" rtlCol="0" anchor="t">
            <a:spAutoFit/>
          </a:bodyPr>
          <a:lstStyle/>
          <a:p>
            <a:pPr algn="ctr">
              <a:lnSpc>
                <a:spcPts val="4759"/>
              </a:lnSpc>
            </a:pPr>
            <a:r>
              <a:rPr lang="en-US" sz="3399">
                <a:solidFill>
                  <a:srgbClr val="FF3131"/>
                </a:solidFill>
                <a:latin typeface="Livvic Bold"/>
              </a:rPr>
              <a:t>MAĞDUR</a:t>
            </a:r>
          </a:p>
        </p:txBody>
      </p:sp>
      <p:sp>
        <p:nvSpPr>
          <p:cNvPr id="9" name="TextBox 9"/>
          <p:cNvSpPr txBox="1"/>
          <p:nvPr/>
        </p:nvSpPr>
        <p:spPr>
          <a:xfrm>
            <a:off x="6375968" y="7579878"/>
            <a:ext cx="4673901" cy="1771015"/>
          </a:xfrm>
          <a:prstGeom prst="rect">
            <a:avLst/>
          </a:prstGeom>
        </p:spPr>
        <p:txBody>
          <a:bodyPr lIns="0" tIns="0" rIns="0" bIns="0" rtlCol="0" anchor="t">
            <a:spAutoFit/>
          </a:bodyPr>
          <a:lstStyle/>
          <a:p>
            <a:pPr algn="ctr">
              <a:lnSpc>
                <a:spcPts val="4759"/>
              </a:lnSpc>
            </a:pPr>
            <a:r>
              <a:rPr lang="en-US" sz="3399">
                <a:solidFill>
                  <a:srgbClr val="000000"/>
                </a:solidFill>
                <a:latin typeface="Livvic"/>
              </a:rPr>
              <a:t>Zorbalık olayına şahit olan kişilere izleyici denir.</a:t>
            </a:r>
          </a:p>
        </p:txBody>
      </p:sp>
      <p:sp>
        <p:nvSpPr>
          <p:cNvPr id="10" name="TextBox 10"/>
          <p:cNvSpPr txBox="1"/>
          <p:nvPr/>
        </p:nvSpPr>
        <p:spPr>
          <a:xfrm>
            <a:off x="0" y="5866013"/>
            <a:ext cx="5508334" cy="2371090"/>
          </a:xfrm>
          <a:prstGeom prst="rect">
            <a:avLst/>
          </a:prstGeom>
        </p:spPr>
        <p:txBody>
          <a:bodyPr lIns="0" tIns="0" rIns="0" bIns="0" rtlCol="0" anchor="t">
            <a:spAutoFit/>
          </a:bodyPr>
          <a:lstStyle/>
          <a:p>
            <a:pPr algn="ctr">
              <a:lnSpc>
                <a:spcPts val="4759"/>
              </a:lnSpc>
            </a:pPr>
            <a:r>
              <a:rPr lang="en-US" sz="3399">
                <a:solidFill>
                  <a:srgbClr val="000000"/>
                </a:solidFill>
                <a:latin typeface="Livvic"/>
              </a:rPr>
              <a:t>Kendisinden daha güçsüz arkadaşlarına zorbaca davranışlar sergileyen kişilere zorba denir.</a:t>
            </a:r>
          </a:p>
        </p:txBody>
      </p:sp>
      <p:sp>
        <p:nvSpPr>
          <p:cNvPr id="11" name="TextBox 11"/>
          <p:cNvSpPr txBox="1"/>
          <p:nvPr/>
        </p:nvSpPr>
        <p:spPr>
          <a:xfrm>
            <a:off x="12078548" y="5847715"/>
            <a:ext cx="5180752" cy="2971165"/>
          </a:xfrm>
          <a:prstGeom prst="rect">
            <a:avLst/>
          </a:prstGeom>
        </p:spPr>
        <p:txBody>
          <a:bodyPr lIns="0" tIns="0" rIns="0" bIns="0" rtlCol="0" anchor="t">
            <a:spAutoFit/>
          </a:bodyPr>
          <a:lstStyle/>
          <a:p>
            <a:pPr algn="ctr">
              <a:lnSpc>
                <a:spcPts val="4759"/>
              </a:lnSpc>
            </a:pPr>
            <a:r>
              <a:rPr lang="en-US" sz="3399">
                <a:solidFill>
                  <a:srgbClr val="000000"/>
                </a:solidFill>
                <a:latin typeface="Livvic"/>
              </a:rPr>
              <a:t>Zorba tarafından fiziksel, sözel, sosyal ya da siber zorbalığa maruz kalan kişilere kurban ya da mağdur denir.</a:t>
            </a:r>
          </a:p>
        </p:txBody>
      </p:sp>
      <p:sp>
        <p:nvSpPr>
          <p:cNvPr id="12" name="Freeform 12"/>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7">
              <a:alphaModFix amt="40000"/>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3123395" y="3106309"/>
            <a:ext cx="1713030" cy="1713030"/>
          </a:xfrm>
          <a:custGeom>
            <a:avLst/>
            <a:gdLst/>
            <a:ahLst/>
            <a:cxnLst/>
            <a:rect l="l" t="t" r="r" b="b"/>
            <a:pathLst>
              <a:path w="1713030" h="1713030">
                <a:moveTo>
                  <a:pt x="0" y="0"/>
                </a:moveTo>
                <a:lnTo>
                  <a:pt x="1713029" y="0"/>
                </a:lnTo>
                <a:lnTo>
                  <a:pt x="1713029" y="1713030"/>
                </a:lnTo>
                <a:lnTo>
                  <a:pt x="0" y="17130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486225"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966866"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123395" y="7042788"/>
            <a:ext cx="1707580" cy="1707580"/>
          </a:xfrm>
          <a:custGeom>
            <a:avLst/>
            <a:gdLst/>
            <a:ahLst/>
            <a:cxnLst/>
            <a:rect l="l" t="t" r="r" b="b"/>
            <a:pathLst>
              <a:path w="1707580" h="1707580">
                <a:moveTo>
                  <a:pt x="0" y="0"/>
                </a:moveTo>
                <a:lnTo>
                  <a:pt x="1707580" y="0"/>
                </a:lnTo>
                <a:lnTo>
                  <a:pt x="1707580" y="1707581"/>
                </a:lnTo>
                <a:lnTo>
                  <a:pt x="0" y="170758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8627428" y="7042788"/>
            <a:ext cx="1707580" cy="1707580"/>
          </a:xfrm>
          <a:custGeom>
            <a:avLst/>
            <a:gdLst/>
            <a:ahLst/>
            <a:cxnLst/>
            <a:rect l="l" t="t" r="r" b="b"/>
            <a:pathLst>
              <a:path w="1707580" h="1707580">
                <a:moveTo>
                  <a:pt x="0" y="0"/>
                </a:moveTo>
                <a:lnTo>
                  <a:pt x="1707580" y="0"/>
                </a:lnTo>
                <a:lnTo>
                  <a:pt x="1707580" y="1707581"/>
                </a:lnTo>
                <a:lnTo>
                  <a:pt x="0" y="170758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3972316" y="7042788"/>
            <a:ext cx="1707580" cy="1707580"/>
          </a:xfrm>
          <a:custGeom>
            <a:avLst/>
            <a:gdLst/>
            <a:ahLst/>
            <a:cxnLst/>
            <a:rect l="l" t="t" r="r" b="b"/>
            <a:pathLst>
              <a:path w="1707580" h="1707580">
                <a:moveTo>
                  <a:pt x="0" y="0"/>
                </a:moveTo>
                <a:lnTo>
                  <a:pt x="1707580" y="0"/>
                </a:lnTo>
                <a:lnTo>
                  <a:pt x="1707580" y="1707581"/>
                </a:lnTo>
                <a:lnTo>
                  <a:pt x="0" y="170758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670143" y="534194"/>
            <a:ext cx="16947713" cy="1151255"/>
          </a:xfrm>
          <a:prstGeom prst="rect">
            <a:avLst/>
          </a:prstGeom>
        </p:spPr>
        <p:txBody>
          <a:bodyPr lIns="0" tIns="0" rIns="0" bIns="0" rtlCol="0" anchor="t">
            <a:spAutoFit/>
          </a:bodyPr>
          <a:lstStyle/>
          <a:p>
            <a:pPr algn="ctr">
              <a:lnSpc>
                <a:spcPts val="9520"/>
              </a:lnSpc>
            </a:pPr>
            <a:r>
              <a:rPr lang="en-US" sz="6800">
                <a:solidFill>
                  <a:srgbClr val="000000"/>
                </a:solidFill>
                <a:latin typeface="Livvic Bold"/>
              </a:rPr>
              <a:t>ZORBALIĞIN EN ÇOK YAŞANDIĞI YERLER</a:t>
            </a:r>
          </a:p>
        </p:txBody>
      </p:sp>
      <p:sp>
        <p:nvSpPr>
          <p:cNvPr id="9" name="TextBox 9"/>
          <p:cNvSpPr txBox="1"/>
          <p:nvPr/>
        </p:nvSpPr>
        <p:spPr>
          <a:xfrm>
            <a:off x="2632666" y="5052698"/>
            <a:ext cx="2763798" cy="514350"/>
          </a:xfrm>
          <a:prstGeom prst="rect">
            <a:avLst/>
          </a:prstGeom>
        </p:spPr>
        <p:txBody>
          <a:bodyPr lIns="0" tIns="0" rIns="0" bIns="0" rtlCol="0" anchor="t">
            <a:spAutoFit/>
          </a:bodyPr>
          <a:lstStyle/>
          <a:p>
            <a:pPr algn="ctr">
              <a:lnSpc>
                <a:spcPts val="4200"/>
              </a:lnSpc>
            </a:pPr>
            <a:r>
              <a:rPr lang="en-US" sz="3000">
                <a:solidFill>
                  <a:srgbClr val="000000"/>
                </a:solidFill>
                <a:latin typeface="Livvic Bold"/>
              </a:rPr>
              <a:t>OKUL BAHÇESİ</a:t>
            </a:r>
          </a:p>
        </p:txBody>
      </p:sp>
      <p:sp>
        <p:nvSpPr>
          <p:cNvPr id="10" name="TextBox 10"/>
          <p:cNvSpPr txBox="1"/>
          <p:nvPr/>
        </p:nvSpPr>
        <p:spPr>
          <a:xfrm>
            <a:off x="6386923" y="5052698"/>
            <a:ext cx="5799297" cy="514350"/>
          </a:xfrm>
          <a:prstGeom prst="rect">
            <a:avLst/>
          </a:prstGeom>
        </p:spPr>
        <p:txBody>
          <a:bodyPr lIns="0" tIns="0" rIns="0" bIns="0" rtlCol="0" anchor="t">
            <a:spAutoFit/>
          </a:bodyPr>
          <a:lstStyle/>
          <a:p>
            <a:pPr algn="ctr">
              <a:lnSpc>
                <a:spcPts val="4200"/>
              </a:lnSpc>
            </a:pPr>
            <a:r>
              <a:rPr lang="en-US" sz="3000">
                <a:solidFill>
                  <a:srgbClr val="000000"/>
                </a:solidFill>
                <a:latin typeface="Livvic Bold"/>
              </a:rPr>
              <a:t>KORİDORLAR</a:t>
            </a:r>
          </a:p>
        </p:txBody>
      </p:sp>
      <p:sp>
        <p:nvSpPr>
          <p:cNvPr id="11" name="TextBox 11"/>
          <p:cNvSpPr txBox="1"/>
          <p:nvPr/>
        </p:nvSpPr>
        <p:spPr>
          <a:xfrm>
            <a:off x="11818560" y="5014598"/>
            <a:ext cx="5799297" cy="1047750"/>
          </a:xfrm>
          <a:prstGeom prst="rect">
            <a:avLst/>
          </a:prstGeom>
        </p:spPr>
        <p:txBody>
          <a:bodyPr lIns="0" tIns="0" rIns="0" bIns="0" rtlCol="0" anchor="t">
            <a:spAutoFit/>
          </a:bodyPr>
          <a:lstStyle/>
          <a:p>
            <a:pPr algn="ctr">
              <a:lnSpc>
                <a:spcPts val="4200"/>
              </a:lnSpc>
            </a:pPr>
            <a:r>
              <a:rPr lang="en-US" sz="3000">
                <a:solidFill>
                  <a:srgbClr val="000000"/>
                </a:solidFill>
                <a:latin typeface="Livvic Bold"/>
              </a:rPr>
              <a:t>SINIFIN İÇİ (Özellikle Tenefüslerde)</a:t>
            </a:r>
          </a:p>
        </p:txBody>
      </p:sp>
      <p:sp>
        <p:nvSpPr>
          <p:cNvPr id="12" name="TextBox 12"/>
          <p:cNvSpPr txBox="1"/>
          <p:nvPr/>
        </p:nvSpPr>
        <p:spPr>
          <a:xfrm>
            <a:off x="888339" y="8759894"/>
            <a:ext cx="5799297" cy="514350"/>
          </a:xfrm>
          <a:prstGeom prst="rect">
            <a:avLst/>
          </a:prstGeom>
        </p:spPr>
        <p:txBody>
          <a:bodyPr lIns="0" tIns="0" rIns="0" bIns="0" rtlCol="0" anchor="t">
            <a:spAutoFit/>
          </a:bodyPr>
          <a:lstStyle/>
          <a:p>
            <a:pPr algn="ctr">
              <a:lnSpc>
                <a:spcPts val="4200"/>
              </a:lnSpc>
            </a:pPr>
            <a:r>
              <a:rPr lang="en-US" sz="3000">
                <a:solidFill>
                  <a:srgbClr val="000000"/>
                </a:solidFill>
                <a:latin typeface="Livvic Bold"/>
              </a:rPr>
              <a:t>OKUL KANTİNİ </a:t>
            </a:r>
          </a:p>
        </p:txBody>
      </p:sp>
      <p:sp>
        <p:nvSpPr>
          <p:cNvPr id="13" name="TextBox 13"/>
          <p:cNvSpPr txBox="1"/>
          <p:nvPr/>
        </p:nvSpPr>
        <p:spPr>
          <a:xfrm>
            <a:off x="6386923" y="8759894"/>
            <a:ext cx="5799297" cy="514350"/>
          </a:xfrm>
          <a:prstGeom prst="rect">
            <a:avLst/>
          </a:prstGeom>
        </p:spPr>
        <p:txBody>
          <a:bodyPr lIns="0" tIns="0" rIns="0" bIns="0" rtlCol="0" anchor="t">
            <a:spAutoFit/>
          </a:bodyPr>
          <a:lstStyle/>
          <a:p>
            <a:pPr algn="ctr">
              <a:lnSpc>
                <a:spcPts val="4200"/>
              </a:lnSpc>
            </a:pPr>
            <a:r>
              <a:rPr lang="en-US" sz="3000">
                <a:solidFill>
                  <a:srgbClr val="000000"/>
                </a:solidFill>
                <a:latin typeface="Livvic Bold"/>
              </a:rPr>
              <a:t>TUVALETLER</a:t>
            </a:r>
          </a:p>
        </p:txBody>
      </p:sp>
      <p:sp>
        <p:nvSpPr>
          <p:cNvPr id="14" name="TextBox 14"/>
          <p:cNvSpPr txBox="1"/>
          <p:nvPr/>
        </p:nvSpPr>
        <p:spPr>
          <a:xfrm>
            <a:off x="11926458" y="8693219"/>
            <a:ext cx="5799297" cy="1047750"/>
          </a:xfrm>
          <a:prstGeom prst="rect">
            <a:avLst/>
          </a:prstGeom>
        </p:spPr>
        <p:txBody>
          <a:bodyPr lIns="0" tIns="0" rIns="0" bIns="0" rtlCol="0" anchor="t">
            <a:spAutoFit/>
          </a:bodyPr>
          <a:lstStyle/>
          <a:p>
            <a:pPr algn="ctr">
              <a:lnSpc>
                <a:spcPts val="4200"/>
              </a:lnSpc>
            </a:pPr>
            <a:r>
              <a:rPr lang="en-US" sz="3000">
                <a:solidFill>
                  <a:srgbClr val="000000"/>
                </a:solidFill>
                <a:latin typeface="Livvic Bold"/>
              </a:rPr>
              <a:t>YATAKHANELER (Yatılı Okullarda)</a:t>
            </a:r>
          </a:p>
        </p:txBody>
      </p:sp>
      <p:sp>
        <p:nvSpPr>
          <p:cNvPr id="15" name="Freeform 15"/>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14">
              <a:alphaModFix amt="40000"/>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279332"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459337"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643255"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827174" y="3111758"/>
            <a:ext cx="1707580" cy="1707580"/>
          </a:xfrm>
          <a:custGeom>
            <a:avLst/>
            <a:gdLst/>
            <a:ahLst/>
            <a:cxnLst/>
            <a:rect l="l" t="t" r="r" b="b"/>
            <a:pathLst>
              <a:path w="1707580" h="1707580">
                <a:moveTo>
                  <a:pt x="0" y="0"/>
                </a:moveTo>
                <a:lnTo>
                  <a:pt x="1707580" y="0"/>
                </a:lnTo>
                <a:lnTo>
                  <a:pt x="1707580" y="1707581"/>
                </a:lnTo>
                <a:lnTo>
                  <a:pt x="0" y="170758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0" y="534194"/>
            <a:ext cx="18288000" cy="2228215"/>
          </a:xfrm>
          <a:prstGeom prst="rect">
            <a:avLst/>
          </a:prstGeom>
        </p:spPr>
        <p:txBody>
          <a:bodyPr lIns="0" tIns="0" rIns="0" bIns="0" rtlCol="0" anchor="t">
            <a:spAutoFit/>
          </a:bodyPr>
          <a:lstStyle/>
          <a:p>
            <a:pPr algn="ctr">
              <a:lnSpc>
                <a:spcPts val="8960"/>
              </a:lnSpc>
            </a:pPr>
            <a:r>
              <a:rPr lang="en-US" sz="6400">
                <a:solidFill>
                  <a:srgbClr val="000000"/>
                </a:solidFill>
                <a:latin typeface="Livvic Bold"/>
              </a:rPr>
              <a:t>ZORBALIĞA MARUZ KALIRSAK NE YAPMALIYIZ?</a:t>
            </a:r>
          </a:p>
        </p:txBody>
      </p:sp>
      <p:sp>
        <p:nvSpPr>
          <p:cNvPr id="7" name="TextBox 7"/>
          <p:cNvSpPr txBox="1"/>
          <p:nvPr/>
        </p:nvSpPr>
        <p:spPr>
          <a:xfrm>
            <a:off x="857175" y="4829492"/>
            <a:ext cx="2557344" cy="570865"/>
          </a:xfrm>
          <a:prstGeom prst="rect">
            <a:avLst/>
          </a:prstGeom>
        </p:spPr>
        <p:txBody>
          <a:bodyPr lIns="0" tIns="0" rIns="0" bIns="0" rtlCol="0" anchor="t">
            <a:spAutoFit/>
          </a:bodyPr>
          <a:lstStyle/>
          <a:p>
            <a:pPr algn="ctr">
              <a:lnSpc>
                <a:spcPts val="4759"/>
              </a:lnSpc>
            </a:pPr>
            <a:r>
              <a:rPr lang="en-US" sz="3399">
                <a:solidFill>
                  <a:srgbClr val="959ADA"/>
                </a:solidFill>
                <a:latin typeface="Livvic Bold"/>
              </a:rPr>
              <a:t>YÜKSEK SES</a:t>
            </a:r>
          </a:p>
        </p:txBody>
      </p:sp>
      <p:sp>
        <p:nvSpPr>
          <p:cNvPr id="8" name="TextBox 8"/>
          <p:cNvSpPr txBox="1"/>
          <p:nvPr/>
        </p:nvSpPr>
        <p:spPr>
          <a:xfrm>
            <a:off x="3416203" y="4829492"/>
            <a:ext cx="5799297" cy="570865"/>
          </a:xfrm>
          <a:prstGeom prst="rect">
            <a:avLst/>
          </a:prstGeom>
        </p:spPr>
        <p:txBody>
          <a:bodyPr lIns="0" tIns="0" rIns="0" bIns="0" rtlCol="0" anchor="t">
            <a:spAutoFit/>
          </a:bodyPr>
          <a:lstStyle/>
          <a:p>
            <a:pPr algn="ctr">
              <a:lnSpc>
                <a:spcPts val="4759"/>
              </a:lnSpc>
            </a:pPr>
            <a:r>
              <a:rPr lang="en-US" sz="3399">
                <a:solidFill>
                  <a:srgbClr val="959ADA"/>
                </a:solidFill>
                <a:latin typeface="Livvic Bold"/>
              </a:rPr>
              <a:t>GİZLEME</a:t>
            </a:r>
          </a:p>
        </p:txBody>
      </p:sp>
      <p:sp>
        <p:nvSpPr>
          <p:cNvPr id="9" name="TextBox 9"/>
          <p:cNvSpPr txBox="1"/>
          <p:nvPr/>
        </p:nvSpPr>
        <p:spPr>
          <a:xfrm>
            <a:off x="7600122" y="4829492"/>
            <a:ext cx="5799297" cy="570865"/>
          </a:xfrm>
          <a:prstGeom prst="rect">
            <a:avLst/>
          </a:prstGeom>
        </p:spPr>
        <p:txBody>
          <a:bodyPr lIns="0" tIns="0" rIns="0" bIns="0" rtlCol="0" anchor="t">
            <a:spAutoFit/>
          </a:bodyPr>
          <a:lstStyle/>
          <a:p>
            <a:pPr algn="ctr">
              <a:lnSpc>
                <a:spcPts val="4759"/>
              </a:lnSpc>
            </a:pPr>
            <a:r>
              <a:rPr lang="en-US" sz="3399">
                <a:solidFill>
                  <a:srgbClr val="959ADA"/>
                </a:solidFill>
                <a:latin typeface="Livvic Bold"/>
              </a:rPr>
              <a:t>YARDIM İSTE </a:t>
            </a:r>
          </a:p>
        </p:txBody>
      </p:sp>
      <p:sp>
        <p:nvSpPr>
          <p:cNvPr id="10" name="TextBox 10"/>
          <p:cNvSpPr txBox="1"/>
          <p:nvPr/>
        </p:nvSpPr>
        <p:spPr>
          <a:xfrm>
            <a:off x="11784910" y="4762189"/>
            <a:ext cx="5799297" cy="570865"/>
          </a:xfrm>
          <a:prstGeom prst="rect">
            <a:avLst/>
          </a:prstGeom>
        </p:spPr>
        <p:txBody>
          <a:bodyPr lIns="0" tIns="0" rIns="0" bIns="0" rtlCol="0" anchor="t">
            <a:spAutoFit/>
          </a:bodyPr>
          <a:lstStyle/>
          <a:p>
            <a:pPr algn="ctr">
              <a:lnSpc>
                <a:spcPts val="4759"/>
              </a:lnSpc>
            </a:pPr>
            <a:r>
              <a:rPr lang="en-US" sz="3399">
                <a:solidFill>
                  <a:srgbClr val="959ADA"/>
                </a:solidFill>
                <a:latin typeface="Livvic Bold"/>
              </a:rPr>
              <a:t>MÜCADELE ET</a:t>
            </a:r>
          </a:p>
        </p:txBody>
      </p:sp>
      <p:sp>
        <p:nvSpPr>
          <p:cNvPr id="11" name="TextBox 11"/>
          <p:cNvSpPr txBox="1"/>
          <p:nvPr/>
        </p:nvSpPr>
        <p:spPr>
          <a:xfrm>
            <a:off x="41393" y="5856923"/>
            <a:ext cx="4188908" cy="1170940"/>
          </a:xfrm>
          <a:prstGeom prst="rect">
            <a:avLst/>
          </a:prstGeom>
        </p:spPr>
        <p:txBody>
          <a:bodyPr lIns="0" tIns="0" rIns="0" bIns="0" rtlCol="0" anchor="t">
            <a:spAutoFit/>
          </a:bodyPr>
          <a:lstStyle/>
          <a:p>
            <a:pPr algn="ctr">
              <a:lnSpc>
                <a:spcPts val="4759"/>
              </a:lnSpc>
            </a:pPr>
            <a:r>
              <a:rPr lang="en-US" sz="3399">
                <a:solidFill>
                  <a:srgbClr val="000000"/>
                </a:solidFill>
                <a:latin typeface="Livvic"/>
              </a:rPr>
              <a:t>«HAYIR» diye bağırarak uzaklaş </a:t>
            </a:r>
          </a:p>
        </p:txBody>
      </p:sp>
      <p:sp>
        <p:nvSpPr>
          <p:cNvPr id="12" name="TextBox 12"/>
          <p:cNvSpPr txBox="1"/>
          <p:nvPr/>
        </p:nvSpPr>
        <p:spPr>
          <a:xfrm>
            <a:off x="12735845" y="5513705"/>
            <a:ext cx="4523455" cy="2971165"/>
          </a:xfrm>
          <a:prstGeom prst="rect">
            <a:avLst/>
          </a:prstGeom>
        </p:spPr>
        <p:txBody>
          <a:bodyPr lIns="0" tIns="0" rIns="0" bIns="0" rtlCol="0" anchor="t">
            <a:spAutoFit/>
          </a:bodyPr>
          <a:lstStyle/>
          <a:p>
            <a:pPr algn="ctr">
              <a:lnSpc>
                <a:spcPts val="4759"/>
              </a:lnSpc>
            </a:pPr>
            <a:r>
              <a:rPr lang="en-US" sz="3399">
                <a:solidFill>
                  <a:srgbClr val="000000"/>
                </a:solidFill>
                <a:latin typeface="Livvic"/>
              </a:rPr>
              <a:t>Zorbalık durumunda neler yapılabileceğini tüm arkadaşlarına anlat, zorbalıkla mücadele et!</a:t>
            </a:r>
          </a:p>
        </p:txBody>
      </p:sp>
      <p:sp>
        <p:nvSpPr>
          <p:cNvPr id="13" name="TextBox 13"/>
          <p:cNvSpPr txBox="1"/>
          <p:nvPr/>
        </p:nvSpPr>
        <p:spPr>
          <a:xfrm>
            <a:off x="4616400" y="5686108"/>
            <a:ext cx="3398904" cy="2371090"/>
          </a:xfrm>
          <a:prstGeom prst="rect">
            <a:avLst/>
          </a:prstGeom>
        </p:spPr>
        <p:txBody>
          <a:bodyPr lIns="0" tIns="0" rIns="0" bIns="0" rtlCol="0" anchor="t">
            <a:spAutoFit/>
          </a:bodyPr>
          <a:lstStyle/>
          <a:p>
            <a:pPr algn="ctr">
              <a:lnSpc>
                <a:spcPts val="4759"/>
              </a:lnSpc>
            </a:pPr>
            <a:r>
              <a:rPr lang="en-US" sz="3399">
                <a:solidFill>
                  <a:srgbClr val="000000"/>
                </a:solidFill>
                <a:latin typeface="Livvic"/>
              </a:rPr>
              <a:t>Bu davranışları gizleyerek zorbaya yardımcı olma </a:t>
            </a:r>
          </a:p>
        </p:txBody>
      </p:sp>
      <p:sp>
        <p:nvSpPr>
          <p:cNvPr id="14" name="TextBox 14"/>
          <p:cNvSpPr txBox="1"/>
          <p:nvPr/>
        </p:nvSpPr>
        <p:spPr>
          <a:xfrm>
            <a:off x="8521349" y="5686108"/>
            <a:ext cx="3956843" cy="1771015"/>
          </a:xfrm>
          <a:prstGeom prst="rect">
            <a:avLst/>
          </a:prstGeom>
        </p:spPr>
        <p:txBody>
          <a:bodyPr lIns="0" tIns="0" rIns="0" bIns="0" rtlCol="0" anchor="t">
            <a:spAutoFit/>
          </a:bodyPr>
          <a:lstStyle/>
          <a:p>
            <a:pPr algn="ctr">
              <a:lnSpc>
                <a:spcPts val="4759"/>
              </a:lnSpc>
            </a:pPr>
            <a:r>
              <a:rPr lang="en-US" sz="3399">
                <a:solidFill>
                  <a:srgbClr val="000000"/>
                </a:solidFill>
                <a:latin typeface="Livvic"/>
              </a:rPr>
              <a:t>Güvendiğin bir yetişkinden yardım iste </a:t>
            </a:r>
          </a:p>
        </p:txBody>
      </p:sp>
      <p:sp>
        <p:nvSpPr>
          <p:cNvPr id="15" name="Freeform 15"/>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10">
              <a:alphaModFix amt="40000"/>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279332"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459337"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643255" y="3106309"/>
            <a:ext cx="1713030" cy="1713030"/>
          </a:xfrm>
          <a:custGeom>
            <a:avLst/>
            <a:gdLst/>
            <a:ahLst/>
            <a:cxnLst/>
            <a:rect l="l" t="t" r="r" b="b"/>
            <a:pathLst>
              <a:path w="1713030" h="1713030">
                <a:moveTo>
                  <a:pt x="0" y="0"/>
                </a:moveTo>
                <a:lnTo>
                  <a:pt x="1713030" y="0"/>
                </a:lnTo>
                <a:lnTo>
                  <a:pt x="1713030" y="1713030"/>
                </a:lnTo>
                <a:lnTo>
                  <a:pt x="0" y="171303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827174" y="3111758"/>
            <a:ext cx="1707580" cy="1707580"/>
          </a:xfrm>
          <a:custGeom>
            <a:avLst/>
            <a:gdLst/>
            <a:ahLst/>
            <a:cxnLst/>
            <a:rect l="l" t="t" r="r" b="b"/>
            <a:pathLst>
              <a:path w="1707580" h="1707580">
                <a:moveTo>
                  <a:pt x="0" y="0"/>
                </a:moveTo>
                <a:lnTo>
                  <a:pt x="1707580" y="0"/>
                </a:lnTo>
                <a:lnTo>
                  <a:pt x="1707580" y="1707581"/>
                </a:lnTo>
                <a:lnTo>
                  <a:pt x="0" y="170758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0" y="534194"/>
            <a:ext cx="18288000" cy="2228215"/>
          </a:xfrm>
          <a:prstGeom prst="rect">
            <a:avLst/>
          </a:prstGeom>
        </p:spPr>
        <p:txBody>
          <a:bodyPr lIns="0" tIns="0" rIns="0" bIns="0" rtlCol="0" anchor="t">
            <a:spAutoFit/>
          </a:bodyPr>
          <a:lstStyle/>
          <a:p>
            <a:pPr algn="ctr">
              <a:lnSpc>
                <a:spcPts val="8960"/>
              </a:lnSpc>
            </a:pPr>
            <a:r>
              <a:rPr lang="en-US" sz="6400">
                <a:solidFill>
                  <a:srgbClr val="000000"/>
                </a:solidFill>
                <a:latin typeface="Livvic Bold"/>
              </a:rPr>
              <a:t>BİRİNİN ZORBALIĞA MARUZ KALDIĞINI GÖRÜRSEK NE YAPABİLİRİZ?</a:t>
            </a:r>
          </a:p>
        </p:txBody>
      </p:sp>
      <p:sp>
        <p:nvSpPr>
          <p:cNvPr id="7" name="TextBox 7"/>
          <p:cNvSpPr txBox="1"/>
          <p:nvPr/>
        </p:nvSpPr>
        <p:spPr>
          <a:xfrm>
            <a:off x="0" y="5856923"/>
            <a:ext cx="4188908" cy="2371090"/>
          </a:xfrm>
          <a:prstGeom prst="rect">
            <a:avLst/>
          </a:prstGeom>
        </p:spPr>
        <p:txBody>
          <a:bodyPr lIns="0" tIns="0" rIns="0" bIns="0" rtlCol="0" anchor="t">
            <a:spAutoFit/>
          </a:bodyPr>
          <a:lstStyle/>
          <a:p>
            <a:pPr algn="ctr">
              <a:lnSpc>
                <a:spcPts val="4759"/>
              </a:lnSpc>
            </a:pPr>
            <a:r>
              <a:rPr lang="en-US" sz="3399">
                <a:solidFill>
                  <a:srgbClr val="000000"/>
                </a:solidFill>
                <a:latin typeface="Livvic"/>
              </a:rPr>
              <a:t>Zorbayı güçlendirecek şeyler yapma(Gülümseme, alkış tutma vs.)</a:t>
            </a:r>
          </a:p>
        </p:txBody>
      </p:sp>
      <p:sp>
        <p:nvSpPr>
          <p:cNvPr id="8" name="TextBox 8"/>
          <p:cNvSpPr txBox="1"/>
          <p:nvPr/>
        </p:nvSpPr>
        <p:spPr>
          <a:xfrm>
            <a:off x="12735845" y="5856923"/>
            <a:ext cx="4523455" cy="1771015"/>
          </a:xfrm>
          <a:prstGeom prst="rect">
            <a:avLst/>
          </a:prstGeom>
        </p:spPr>
        <p:txBody>
          <a:bodyPr lIns="0" tIns="0" rIns="0" bIns="0" rtlCol="0" anchor="t">
            <a:spAutoFit/>
          </a:bodyPr>
          <a:lstStyle/>
          <a:p>
            <a:pPr algn="ctr">
              <a:lnSpc>
                <a:spcPts val="4759"/>
              </a:lnSpc>
            </a:pPr>
            <a:r>
              <a:rPr lang="en-US" sz="3399">
                <a:solidFill>
                  <a:srgbClr val="000000"/>
                </a:solidFill>
                <a:latin typeface="Livvic"/>
              </a:rPr>
              <a:t>Zorbalığa maruz kalan kişiyi seninle gelmeye ikna et!</a:t>
            </a:r>
          </a:p>
        </p:txBody>
      </p:sp>
      <p:sp>
        <p:nvSpPr>
          <p:cNvPr id="9" name="TextBox 9"/>
          <p:cNvSpPr txBox="1"/>
          <p:nvPr/>
        </p:nvSpPr>
        <p:spPr>
          <a:xfrm>
            <a:off x="4616400" y="5856923"/>
            <a:ext cx="3398904" cy="2371090"/>
          </a:xfrm>
          <a:prstGeom prst="rect">
            <a:avLst/>
          </a:prstGeom>
        </p:spPr>
        <p:txBody>
          <a:bodyPr lIns="0" tIns="0" rIns="0" bIns="0" rtlCol="0" anchor="t">
            <a:spAutoFit/>
          </a:bodyPr>
          <a:lstStyle/>
          <a:p>
            <a:pPr algn="ctr">
              <a:lnSpc>
                <a:spcPts val="4759"/>
              </a:lnSpc>
            </a:pPr>
            <a:r>
              <a:rPr lang="en-US" sz="3399">
                <a:solidFill>
                  <a:srgbClr val="000000"/>
                </a:solidFill>
                <a:latin typeface="Livvic"/>
              </a:rPr>
              <a:t>Zorbaya ismiyle yüksek sesle seslen ve  durmasını söyle </a:t>
            </a:r>
          </a:p>
        </p:txBody>
      </p:sp>
      <p:sp>
        <p:nvSpPr>
          <p:cNvPr id="10" name="TextBox 10"/>
          <p:cNvSpPr txBox="1"/>
          <p:nvPr/>
        </p:nvSpPr>
        <p:spPr>
          <a:xfrm>
            <a:off x="8521349" y="5856923"/>
            <a:ext cx="3956843" cy="3571240"/>
          </a:xfrm>
          <a:prstGeom prst="rect">
            <a:avLst/>
          </a:prstGeom>
        </p:spPr>
        <p:txBody>
          <a:bodyPr lIns="0" tIns="0" rIns="0" bIns="0" rtlCol="0" anchor="t">
            <a:spAutoFit/>
          </a:bodyPr>
          <a:lstStyle/>
          <a:p>
            <a:pPr algn="ctr">
              <a:lnSpc>
                <a:spcPts val="4759"/>
              </a:lnSpc>
            </a:pPr>
            <a:r>
              <a:rPr lang="en-US" sz="3399">
                <a:solidFill>
                  <a:srgbClr val="000000"/>
                </a:solidFill>
                <a:latin typeface="Livvic"/>
              </a:rPr>
              <a:t>Nöbetçi öğretmen, sınıf öğretmeni, psikolojik danışman ya da okul idaresinden yardım iste</a:t>
            </a:r>
          </a:p>
        </p:txBody>
      </p:sp>
      <p:sp>
        <p:nvSpPr>
          <p:cNvPr id="11" name="Freeform 11"/>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10">
              <a:alphaModFix amt="40000"/>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4001282" y="6215543"/>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869678" y="2761484"/>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904702" y="523793"/>
            <a:ext cx="14478595" cy="1566544"/>
          </a:xfrm>
          <a:prstGeom prst="rect">
            <a:avLst/>
          </a:prstGeom>
        </p:spPr>
        <p:txBody>
          <a:bodyPr lIns="0" tIns="0" rIns="0" bIns="0" rtlCol="0" anchor="t">
            <a:spAutoFit/>
          </a:bodyPr>
          <a:lstStyle/>
          <a:p>
            <a:pPr algn="ctr">
              <a:lnSpc>
                <a:spcPts val="12880"/>
              </a:lnSpc>
            </a:pPr>
            <a:r>
              <a:rPr lang="en-US" sz="9200">
                <a:solidFill>
                  <a:srgbClr val="000000"/>
                </a:solidFill>
                <a:latin typeface="Livvic Bold"/>
              </a:rPr>
              <a:t>BU YANLIŞLARA İNANMA!</a:t>
            </a:r>
          </a:p>
        </p:txBody>
      </p:sp>
      <p:sp>
        <p:nvSpPr>
          <p:cNvPr id="5" name="TextBox 5"/>
          <p:cNvSpPr txBox="1"/>
          <p:nvPr/>
        </p:nvSpPr>
        <p:spPr>
          <a:xfrm>
            <a:off x="2566554" y="3240869"/>
            <a:ext cx="7653710" cy="884396"/>
          </a:xfrm>
          <a:prstGeom prst="rect">
            <a:avLst/>
          </a:prstGeom>
        </p:spPr>
        <p:txBody>
          <a:bodyPr lIns="0" tIns="0" rIns="0" bIns="0" rtlCol="0" anchor="t">
            <a:spAutoFit/>
          </a:bodyPr>
          <a:lstStyle/>
          <a:p>
            <a:pPr algn="ctr">
              <a:lnSpc>
                <a:spcPts val="7255"/>
              </a:lnSpc>
            </a:pPr>
            <a:r>
              <a:rPr lang="en-US" sz="5182">
                <a:solidFill>
                  <a:srgbClr val="000000"/>
                </a:solidFill>
                <a:latin typeface="Livvic"/>
              </a:rPr>
              <a:t>Bazıları zorbalığı hak eder.</a:t>
            </a:r>
          </a:p>
        </p:txBody>
      </p:sp>
      <p:sp>
        <p:nvSpPr>
          <p:cNvPr id="6" name="TextBox 6"/>
          <p:cNvSpPr txBox="1"/>
          <p:nvPr/>
        </p:nvSpPr>
        <p:spPr>
          <a:xfrm>
            <a:off x="711481" y="5862614"/>
            <a:ext cx="12775999" cy="2734945"/>
          </a:xfrm>
          <a:prstGeom prst="rect">
            <a:avLst/>
          </a:prstGeom>
        </p:spPr>
        <p:txBody>
          <a:bodyPr lIns="0" tIns="0" rIns="0" bIns="0" rtlCol="0" anchor="t">
            <a:spAutoFit/>
          </a:bodyPr>
          <a:lstStyle/>
          <a:p>
            <a:pPr algn="ctr">
              <a:lnSpc>
                <a:spcPts val="7279"/>
              </a:lnSpc>
            </a:pPr>
            <a:r>
              <a:rPr lang="en-US" sz="5199">
                <a:solidFill>
                  <a:srgbClr val="000000"/>
                </a:solidFill>
                <a:latin typeface="Livvic"/>
              </a:rPr>
              <a:t>Hiç kimse sürekli ve sistemli olarak arkadaşları tarafından üzülmeyi, dışlanmayı, yok sayılmayı hak etmez.</a:t>
            </a:r>
          </a:p>
        </p:txBody>
      </p:sp>
      <p:sp>
        <p:nvSpPr>
          <p:cNvPr id="7" name="Freeform 7"/>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4001282" y="6215543"/>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869678" y="2761484"/>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904702" y="523793"/>
            <a:ext cx="14478595" cy="1566544"/>
          </a:xfrm>
          <a:prstGeom prst="rect">
            <a:avLst/>
          </a:prstGeom>
        </p:spPr>
        <p:txBody>
          <a:bodyPr lIns="0" tIns="0" rIns="0" bIns="0" rtlCol="0" anchor="t">
            <a:spAutoFit/>
          </a:bodyPr>
          <a:lstStyle/>
          <a:p>
            <a:pPr algn="ctr">
              <a:lnSpc>
                <a:spcPts val="12880"/>
              </a:lnSpc>
            </a:pPr>
            <a:r>
              <a:rPr lang="en-US" sz="9200">
                <a:solidFill>
                  <a:srgbClr val="000000"/>
                </a:solidFill>
                <a:latin typeface="Livvic Bold"/>
              </a:rPr>
              <a:t>BU YANLIŞLARA İNANMA!</a:t>
            </a:r>
          </a:p>
        </p:txBody>
      </p:sp>
      <p:sp>
        <p:nvSpPr>
          <p:cNvPr id="5" name="TextBox 5"/>
          <p:cNvSpPr txBox="1"/>
          <p:nvPr/>
        </p:nvSpPr>
        <p:spPr>
          <a:xfrm>
            <a:off x="700662" y="3073890"/>
            <a:ext cx="12786817" cy="1805171"/>
          </a:xfrm>
          <a:prstGeom prst="rect">
            <a:avLst/>
          </a:prstGeom>
        </p:spPr>
        <p:txBody>
          <a:bodyPr lIns="0" tIns="0" rIns="0" bIns="0" rtlCol="0" anchor="t">
            <a:spAutoFit/>
          </a:bodyPr>
          <a:lstStyle/>
          <a:p>
            <a:pPr algn="ctr">
              <a:lnSpc>
                <a:spcPts val="7255"/>
              </a:lnSpc>
            </a:pPr>
            <a:r>
              <a:rPr lang="en-US" sz="5182">
                <a:solidFill>
                  <a:srgbClr val="000000"/>
                </a:solidFill>
                <a:latin typeface="Livvic"/>
              </a:rPr>
              <a:t>Zorbalıktan sadece süt kuzusu olanlar yakınır.</a:t>
            </a:r>
          </a:p>
        </p:txBody>
      </p:sp>
      <p:sp>
        <p:nvSpPr>
          <p:cNvPr id="6" name="TextBox 6"/>
          <p:cNvSpPr txBox="1"/>
          <p:nvPr/>
        </p:nvSpPr>
        <p:spPr>
          <a:xfrm>
            <a:off x="711481" y="5862614"/>
            <a:ext cx="12775999" cy="2734945"/>
          </a:xfrm>
          <a:prstGeom prst="rect">
            <a:avLst/>
          </a:prstGeom>
        </p:spPr>
        <p:txBody>
          <a:bodyPr lIns="0" tIns="0" rIns="0" bIns="0" rtlCol="0" anchor="t">
            <a:spAutoFit/>
          </a:bodyPr>
          <a:lstStyle/>
          <a:p>
            <a:pPr algn="ctr">
              <a:lnSpc>
                <a:spcPts val="7279"/>
              </a:lnSpc>
            </a:pPr>
            <a:r>
              <a:rPr lang="en-US" sz="5199">
                <a:solidFill>
                  <a:srgbClr val="000000"/>
                </a:solidFill>
                <a:latin typeface="Livvic"/>
              </a:rPr>
              <a:t>Zorbalık yanlış, acımasız ve haksız bir davranıştır. Zorbalıkla herkes mücadele etmeli, zorbalık durumlarını bildirmelidir.</a:t>
            </a:r>
          </a:p>
        </p:txBody>
      </p:sp>
      <p:sp>
        <p:nvSpPr>
          <p:cNvPr id="7" name="Freeform 7"/>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4593499" y="6548666"/>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593499" y="2761484"/>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904702" y="523793"/>
            <a:ext cx="14478595" cy="1566544"/>
          </a:xfrm>
          <a:prstGeom prst="rect">
            <a:avLst/>
          </a:prstGeom>
        </p:spPr>
        <p:txBody>
          <a:bodyPr lIns="0" tIns="0" rIns="0" bIns="0" rtlCol="0" anchor="t">
            <a:spAutoFit/>
          </a:bodyPr>
          <a:lstStyle/>
          <a:p>
            <a:pPr algn="ctr">
              <a:lnSpc>
                <a:spcPts val="12880"/>
              </a:lnSpc>
            </a:pPr>
            <a:r>
              <a:rPr lang="en-US" sz="9200">
                <a:solidFill>
                  <a:srgbClr val="000000"/>
                </a:solidFill>
                <a:latin typeface="Livvic Bold"/>
              </a:rPr>
              <a:t>BU YANLIŞLARA İNANMA!</a:t>
            </a:r>
          </a:p>
        </p:txBody>
      </p:sp>
      <p:sp>
        <p:nvSpPr>
          <p:cNvPr id="5" name="TextBox 5"/>
          <p:cNvSpPr txBox="1"/>
          <p:nvPr/>
        </p:nvSpPr>
        <p:spPr>
          <a:xfrm>
            <a:off x="2537715" y="3073890"/>
            <a:ext cx="9112712" cy="884396"/>
          </a:xfrm>
          <a:prstGeom prst="rect">
            <a:avLst/>
          </a:prstGeom>
        </p:spPr>
        <p:txBody>
          <a:bodyPr lIns="0" tIns="0" rIns="0" bIns="0" rtlCol="0" anchor="t">
            <a:spAutoFit/>
          </a:bodyPr>
          <a:lstStyle/>
          <a:p>
            <a:pPr algn="ctr">
              <a:lnSpc>
                <a:spcPts val="7255"/>
              </a:lnSpc>
            </a:pPr>
            <a:r>
              <a:rPr lang="en-US" sz="5182">
                <a:solidFill>
                  <a:srgbClr val="000000"/>
                </a:solidFill>
                <a:latin typeface="Livvic"/>
              </a:rPr>
              <a:t>Sadece erkekler zorbalık yapar.</a:t>
            </a:r>
          </a:p>
        </p:txBody>
      </p:sp>
      <p:sp>
        <p:nvSpPr>
          <p:cNvPr id="6" name="TextBox 6"/>
          <p:cNvSpPr txBox="1"/>
          <p:nvPr/>
        </p:nvSpPr>
        <p:spPr>
          <a:xfrm>
            <a:off x="711481" y="5862614"/>
            <a:ext cx="13697226" cy="3658870"/>
          </a:xfrm>
          <a:prstGeom prst="rect">
            <a:avLst/>
          </a:prstGeom>
        </p:spPr>
        <p:txBody>
          <a:bodyPr lIns="0" tIns="0" rIns="0" bIns="0" rtlCol="0" anchor="t">
            <a:spAutoFit/>
          </a:bodyPr>
          <a:lstStyle/>
          <a:p>
            <a:pPr algn="ctr">
              <a:lnSpc>
                <a:spcPts val="7279"/>
              </a:lnSpc>
            </a:pPr>
            <a:r>
              <a:rPr lang="en-US" sz="5199">
                <a:solidFill>
                  <a:srgbClr val="000000"/>
                </a:solidFill>
                <a:latin typeface="Livvic"/>
              </a:rPr>
              <a:t>Zorbalık davranışının bir cinsiyete indirgenmesi yanlıştır. Zorbalık davranışlarını erkek öğrencilerde kız öğrencilerde gösterebilir.</a:t>
            </a:r>
          </a:p>
        </p:txBody>
      </p:sp>
      <p:sp>
        <p:nvSpPr>
          <p:cNvPr id="7" name="Freeform 7"/>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4593499" y="6548666"/>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593499" y="2761484"/>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904702" y="523793"/>
            <a:ext cx="14478595" cy="1566544"/>
          </a:xfrm>
          <a:prstGeom prst="rect">
            <a:avLst/>
          </a:prstGeom>
        </p:spPr>
        <p:txBody>
          <a:bodyPr lIns="0" tIns="0" rIns="0" bIns="0" rtlCol="0" anchor="t">
            <a:spAutoFit/>
          </a:bodyPr>
          <a:lstStyle/>
          <a:p>
            <a:pPr algn="ctr">
              <a:lnSpc>
                <a:spcPts val="12880"/>
              </a:lnSpc>
            </a:pPr>
            <a:r>
              <a:rPr lang="en-US" sz="9200">
                <a:solidFill>
                  <a:srgbClr val="000000"/>
                </a:solidFill>
                <a:latin typeface="Livvic Bold"/>
              </a:rPr>
              <a:t>BU YANLIŞLARA İNANMA!</a:t>
            </a:r>
          </a:p>
        </p:txBody>
      </p:sp>
      <p:sp>
        <p:nvSpPr>
          <p:cNvPr id="5" name="TextBox 5"/>
          <p:cNvSpPr txBox="1"/>
          <p:nvPr/>
        </p:nvSpPr>
        <p:spPr>
          <a:xfrm>
            <a:off x="1895070" y="3073890"/>
            <a:ext cx="10398001" cy="884396"/>
          </a:xfrm>
          <a:prstGeom prst="rect">
            <a:avLst/>
          </a:prstGeom>
        </p:spPr>
        <p:txBody>
          <a:bodyPr lIns="0" tIns="0" rIns="0" bIns="0" rtlCol="0" anchor="t">
            <a:spAutoFit/>
          </a:bodyPr>
          <a:lstStyle/>
          <a:p>
            <a:pPr algn="ctr">
              <a:lnSpc>
                <a:spcPts val="7255"/>
              </a:lnSpc>
            </a:pPr>
            <a:r>
              <a:rPr lang="en-US" sz="5182">
                <a:solidFill>
                  <a:srgbClr val="000000"/>
                </a:solidFill>
                <a:latin typeface="Livvic"/>
              </a:rPr>
              <a:t>Zorbayı ele vermek ispiyonculuktur.</a:t>
            </a:r>
          </a:p>
        </p:txBody>
      </p:sp>
      <p:sp>
        <p:nvSpPr>
          <p:cNvPr id="6" name="TextBox 6"/>
          <p:cNvSpPr txBox="1"/>
          <p:nvPr/>
        </p:nvSpPr>
        <p:spPr>
          <a:xfrm>
            <a:off x="711481" y="5862614"/>
            <a:ext cx="13697226" cy="2734945"/>
          </a:xfrm>
          <a:prstGeom prst="rect">
            <a:avLst/>
          </a:prstGeom>
        </p:spPr>
        <p:txBody>
          <a:bodyPr lIns="0" tIns="0" rIns="0" bIns="0" rtlCol="0" anchor="t">
            <a:spAutoFit/>
          </a:bodyPr>
          <a:lstStyle/>
          <a:p>
            <a:pPr algn="ctr">
              <a:lnSpc>
                <a:spcPts val="7279"/>
              </a:lnSpc>
            </a:pPr>
            <a:r>
              <a:rPr lang="en-US" sz="5199">
                <a:solidFill>
                  <a:srgbClr val="000000"/>
                </a:solidFill>
                <a:latin typeface="Livvic"/>
              </a:rPr>
              <a:t>Zorbayı şikayet etmek ispiyonculuk değil, durumu bildirmektir. Zorbaya ve mağdura yardım etmeyi amaçlarız. </a:t>
            </a:r>
          </a:p>
        </p:txBody>
      </p:sp>
      <p:sp>
        <p:nvSpPr>
          <p:cNvPr id="7" name="Freeform 7"/>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4593499" y="6548666"/>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593499" y="2761484"/>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904702" y="523793"/>
            <a:ext cx="14478595" cy="1566544"/>
          </a:xfrm>
          <a:prstGeom prst="rect">
            <a:avLst/>
          </a:prstGeom>
        </p:spPr>
        <p:txBody>
          <a:bodyPr lIns="0" tIns="0" rIns="0" bIns="0" rtlCol="0" anchor="t">
            <a:spAutoFit/>
          </a:bodyPr>
          <a:lstStyle/>
          <a:p>
            <a:pPr algn="ctr">
              <a:lnSpc>
                <a:spcPts val="12880"/>
              </a:lnSpc>
            </a:pPr>
            <a:r>
              <a:rPr lang="en-US" sz="9200">
                <a:solidFill>
                  <a:srgbClr val="000000"/>
                </a:solidFill>
                <a:latin typeface="Livvic Bold"/>
              </a:rPr>
              <a:t>BU YANLIŞLARA İNANMA!</a:t>
            </a:r>
          </a:p>
        </p:txBody>
      </p:sp>
      <p:sp>
        <p:nvSpPr>
          <p:cNvPr id="5" name="TextBox 5"/>
          <p:cNvSpPr txBox="1"/>
          <p:nvPr/>
        </p:nvSpPr>
        <p:spPr>
          <a:xfrm>
            <a:off x="564445" y="3092940"/>
            <a:ext cx="13059252" cy="679900"/>
          </a:xfrm>
          <a:prstGeom prst="rect">
            <a:avLst/>
          </a:prstGeom>
        </p:spPr>
        <p:txBody>
          <a:bodyPr lIns="0" tIns="0" rIns="0" bIns="0" rtlCol="0" anchor="t">
            <a:spAutoFit/>
          </a:bodyPr>
          <a:lstStyle/>
          <a:p>
            <a:pPr algn="ctr">
              <a:lnSpc>
                <a:spcPts val="5575"/>
              </a:lnSpc>
            </a:pPr>
            <a:r>
              <a:rPr lang="en-US" sz="3982">
                <a:solidFill>
                  <a:srgbClr val="000000"/>
                </a:solidFill>
                <a:latin typeface="Livvic"/>
              </a:rPr>
              <a:t>Zorbalık yapanları görmezden gelirseniz size bulaşmazlar.</a:t>
            </a:r>
          </a:p>
        </p:txBody>
      </p:sp>
      <p:sp>
        <p:nvSpPr>
          <p:cNvPr id="6" name="TextBox 6"/>
          <p:cNvSpPr txBox="1"/>
          <p:nvPr/>
        </p:nvSpPr>
        <p:spPr>
          <a:xfrm>
            <a:off x="711481" y="5872139"/>
            <a:ext cx="13697226" cy="2804033"/>
          </a:xfrm>
          <a:prstGeom prst="rect">
            <a:avLst/>
          </a:prstGeom>
        </p:spPr>
        <p:txBody>
          <a:bodyPr lIns="0" tIns="0" rIns="0" bIns="0" rtlCol="0" anchor="t">
            <a:spAutoFit/>
          </a:bodyPr>
          <a:lstStyle/>
          <a:p>
            <a:pPr algn="ctr">
              <a:lnSpc>
                <a:spcPts val="5572"/>
              </a:lnSpc>
            </a:pPr>
            <a:r>
              <a:rPr lang="en-US" sz="3980">
                <a:solidFill>
                  <a:srgbClr val="000000"/>
                </a:solidFill>
                <a:latin typeface="Livvic"/>
              </a:rPr>
              <a:t>Zorbalık davranışları yaşanan okullarda zorbalıkla mücadele edilmediği sürece mağdur hep değişir ama zorbalık hep devam eder. Bugün görmezden gelirseniz yarın mağdur siz de olabilirsiniz.</a:t>
            </a:r>
          </a:p>
        </p:txBody>
      </p:sp>
      <p:sp>
        <p:nvSpPr>
          <p:cNvPr id="7" name="Freeform 7"/>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9369171" y="1028700"/>
            <a:ext cx="7890129" cy="8229600"/>
          </a:xfrm>
          <a:custGeom>
            <a:avLst/>
            <a:gdLst/>
            <a:ahLst/>
            <a:cxnLst/>
            <a:rect l="l" t="t" r="r" b="b"/>
            <a:pathLst>
              <a:path w="7890129" h="8229600">
                <a:moveTo>
                  <a:pt x="0" y="0"/>
                </a:moveTo>
                <a:lnTo>
                  <a:pt x="7890129" y="0"/>
                </a:lnTo>
                <a:lnTo>
                  <a:pt x="7890129" y="8229600"/>
                </a:lnTo>
                <a:lnTo>
                  <a:pt x="0" y="8229600"/>
                </a:lnTo>
                <a:lnTo>
                  <a:pt x="0" y="0"/>
                </a:lnTo>
                <a:close/>
              </a:path>
            </a:pathLst>
          </a:custGeom>
          <a:blipFill>
            <a:blip r:embed="rId2"/>
            <a:stretch>
              <a:fillRect/>
            </a:stretch>
          </a:blipFill>
        </p:spPr>
      </p:sp>
      <p:sp>
        <p:nvSpPr>
          <p:cNvPr id="3" name="TextBox 3"/>
          <p:cNvSpPr txBox="1"/>
          <p:nvPr/>
        </p:nvSpPr>
        <p:spPr>
          <a:xfrm>
            <a:off x="869905" y="1095375"/>
            <a:ext cx="8499266" cy="1920875"/>
          </a:xfrm>
          <a:prstGeom prst="rect">
            <a:avLst/>
          </a:prstGeom>
        </p:spPr>
        <p:txBody>
          <a:bodyPr lIns="0" tIns="0" rIns="0" bIns="0" rtlCol="0" anchor="t">
            <a:spAutoFit/>
          </a:bodyPr>
          <a:lstStyle/>
          <a:p>
            <a:pPr>
              <a:lnSpc>
                <a:spcPts val="7480"/>
              </a:lnSpc>
            </a:pPr>
            <a:r>
              <a:rPr lang="en-US" sz="6800">
                <a:solidFill>
                  <a:srgbClr val="0C090A"/>
                </a:solidFill>
                <a:latin typeface="Neue Einstellung Bold"/>
              </a:rPr>
              <a:t>AKRAN ZORBALIĞI NEDİR?</a:t>
            </a:r>
          </a:p>
        </p:txBody>
      </p:sp>
      <p:sp>
        <p:nvSpPr>
          <p:cNvPr id="4" name="TextBox 4"/>
          <p:cNvSpPr txBox="1"/>
          <p:nvPr/>
        </p:nvSpPr>
        <p:spPr>
          <a:xfrm>
            <a:off x="1028700" y="4088414"/>
            <a:ext cx="8096727" cy="3938905"/>
          </a:xfrm>
          <a:prstGeom prst="rect">
            <a:avLst/>
          </a:prstGeom>
        </p:spPr>
        <p:txBody>
          <a:bodyPr lIns="0" tIns="0" rIns="0" bIns="0" rtlCol="0" anchor="t">
            <a:spAutoFit/>
          </a:bodyPr>
          <a:lstStyle/>
          <a:p>
            <a:pPr>
              <a:lnSpc>
                <a:spcPts val="3920"/>
              </a:lnSpc>
            </a:pPr>
            <a:r>
              <a:rPr lang="en-US" sz="2800">
                <a:solidFill>
                  <a:srgbClr val="FF5757"/>
                </a:solidFill>
                <a:latin typeface="Livvic Bold"/>
              </a:rPr>
              <a:t>ZORBALIK; </a:t>
            </a:r>
          </a:p>
          <a:p>
            <a:pPr>
              <a:lnSpc>
                <a:spcPts val="3920"/>
              </a:lnSpc>
            </a:pPr>
            <a:r>
              <a:rPr lang="en-US" sz="2800">
                <a:solidFill>
                  <a:srgbClr val="0C090A"/>
                </a:solidFill>
                <a:latin typeface="Livvic"/>
              </a:rPr>
              <a:t>Güç eşitliğinin olmadığı, süreklilik gösteren, zarar verici veya rahatsız edici saldırgan davranışlardır.</a:t>
            </a:r>
          </a:p>
          <a:p>
            <a:pPr>
              <a:lnSpc>
                <a:spcPts val="3920"/>
              </a:lnSpc>
            </a:pPr>
            <a:endParaRPr lang="en-US" sz="2800">
              <a:solidFill>
                <a:srgbClr val="0C090A"/>
              </a:solidFill>
              <a:latin typeface="Livvic"/>
            </a:endParaRPr>
          </a:p>
          <a:p>
            <a:pPr>
              <a:lnSpc>
                <a:spcPts val="3920"/>
              </a:lnSpc>
            </a:pPr>
            <a:r>
              <a:rPr lang="en-US" sz="2800">
                <a:solidFill>
                  <a:srgbClr val="FF5757"/>
                </a:solidFill>
                <a:latin typeface="Livvic Bold"/>
              </a:rPr>
              <a:t>AKRAN ZORBALIĞI; </a:t>
            </a:r>
          </a:p>
          <a:p>
            <a:pPr marL="0" lvl="0" indent="0" algn="l">
              <a:lnSpc>
                <a:spcPts val="3920"/>
              </a:lnSpc>
              <a:spcBef>
                <a:spcPct val="0"/>
              </a:spcBef>
            </a:pPr>
            <a:r>
              <a:rPr lang="en-US" sz="2800">
                <a:solidFill>
                  <a:srgbClr val="0C090A"/>
                </a:solidFill>
                <a:latin typeface="Livvic"/>
              </a:rPr>
              <a:t>Bu saldırgan davranışların bir ya da daha fazla öğrenci tarafından, tekrarlayan şekilde bir öğrenciye yönelik yapılmasıdır.</a:t>
            </a:r>
          </a:p>
        </p:txBody>
      </p:sp>
      <p:sp>
        <p:nvSpPr>
          <p:cNvPr id="5" name="Freeform 5"/>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3">
              <a:alphaModFix amt="40000"/>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4593499" y="6548666"/>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593499" y="2761484"/>
            <a:ext cx="2382016" cy="2382016"/>
          </a:xfrm>
          <a:custGeom>
            <a:avLst/>
            <a:gdLst/>
            <a:ahLst/>
            <a:cxnLst/>
            <a:rect l="l" t="t" r="r" b="b"/>
            <a:pathLst>
              <a:path w="2382016" h="2382016">
                <a:moveTo>
                  <a:pt x="0" y="0"/>
                </a:moveTo>
                <a:lnTo>
                  <a:pt x="2382016" y="0"/>
                </a:lnTo>
                <a:lnTo>
                  <a:pt x="2382016" y="2382016"/>
                </a:lnTo>
                <a:lnTo>
                  <a:pt x="0" y="23820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904702" y="523793"/>
            <a:ext cx="14478595" cy="1566544"/>
          </a:xfrm>
          <a:prstGeom prst="rect">
            <a:avLst/>
          </a:prstGeom>
        </p:spPr>
        <p:txBody>
          <a:bodyPr lIns="0" tIns="0" rIns="0" bIns="0" rtlCol="0" anchor="t">
            <a:spAutoFit/>
          </a:bodyPr>
          <a:lstStyle/>
          <a:p>
            <a:pPr algn="ctr">
              <a:lnSpc>
                <a:spcPts val="12880"/>
              </a:lnSpc>
            </a:pPr>
            <a:r>
              <a:rPr lang="en-US" sz="9200">
                <a:solidFill>
                  <a:srgbClr val="000000"/>
                </a:solidFill>
                <a:latin typeface="Livvic Bold"/>
              </a:rPr>
              <a:t>BU YANLIŞLARA İNANMA!</a:t>
            </a:r>
          </a:p>
        </p:txBody>
      </p:sp>
      <p:sp>
        <p:nvSpPr>
          <p:cNvPr id="5" name="TextBox 5"/>
          <p:cNvSpPr txBox="1"/>
          <p:nvPr/>
        </p:nvSpPr>
        <p:spPr>
          <a:xfrm>
            <a:off x="711481" y="3222017"/>
            <a:ext cx="13233865" cy="1384750"/>
          </a:xfrm>
          <a:prstGeom prst="rect">
            <a:avLst/>
          </a:prstGeom>
        </p:spPr>
        <p:txBody>
          <a:bodyPr lIns="0" tIns="0" rIns="0" bIns="0" rtlCol="0" anchor="t">
            <a:spAutoFit/>
          </a:bodyPr>
          <a:lstStyle/>
          <a:p>
            <a:pPr algn="ctr">
              <a:lnSpc>
                <a:spcPts val="5575"/>
              </a:lnSpc>
            </a:pPr>
            <a:r>
              <a:rPr lang="en-US" sz="3982">
                <a:solidFill>
                  <a:srgbClr val="000000"/>
                </a:solidFill>
                <a:latin typeface="Livvic"/>
              </a:rPr>
              <a:t>Bir zorba ile mücadele etmenin en iyi yolu onunla kavga etmek ve intikam almaktır.</a:t>
            </a:r>
          </a:p>
        </p:txBody>
      </p:sp>
      <p:sp>
        <p:nvSpPr>
          <p:cNvPr id="6" name="TextBox 6"/>
          <p:cNvSpPr txBox="1"/>
          <p:nvPr/>
        </p:nvSpPr>
        <p:spPr>
          <a:xfrm>
            <a:off x="711481" y="5916007"/>
            <a:ext cx="13697226" cy="2804033"/>
          </a:xfrm>
          <a:prstGeom prst="rect">
            <a:avLst/>
          </a:prstGeom>
        </p:spPr>
        <p:txBody>
          <a:bodyPr lIns="0" tIns="0" rIns="0" bIns="0" rtlCol="0" anchor="t">
            <a:spAutoFit/>
          </a:bodyPr>
          <a:lstStyle/>
          <a:p>
            <a:pPr algn="ctr">
              <a:lnSpc>
                <a:spcPts val="5572"/>
              </a:lnSpc>
            </a:pPr>
            <a:r>
              <a:rPr lang="en-US" sz="3980">
                <a:solidFill>
                  <a:srgbClr val="000000"/>
                </a:solidFill>
                <a:latin typeface="Livvic"/>
              </a:rPr>
              <a:t>Bir zorba ile mücadele etmenin en iyi yolu zorbalığı bilmek, nasıl ve kimlerden yardım alınacağını öğrenmek ve tüm arkadaşlarına anlatmaktır. Unutma, herkes zorbalıkla mücadele ederse zorbalık mutlaka kaybedecektir.</a:t>
            </a:r>
          </a:p>
        </p:txBody>
      </p:sp>
      <p:sp>
        <p:nvSpPr>
          <p:cNvPr id="7" name="Freeform 7"/>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7441937" y="789623"/>
            <a:ext cx="3404126" cy="3404126"/>
          </a:xfrm>
          <a:custGeom>
            <a:avLst/>
            <a:gdLst/>
            <a:ahLst/>
            <a:cxnLst/>
            <a:rect l="l" t="t" r="r" b="b"/>
            <a:pathLst>
              <a:path w="3404126" h="3404126">
                <a:moveTo>
                  <a:pt x="0" y="0"/>
                </a:moveTo>
                <a:lnTo>
                  <a:pt x="3404126" y="0"/>
                </a:lnTo>
                <a:lnTo>
                  <a:pt x="3404126" y="3404126"/>
                </a:lnTo>
                <a:lnTo>
                  <a:pt x="0" y="3404126"/>
                </a:lnTo>
                <a:lnTo>
                  <a:pt x="0" y="0"/>
                </a:lnTo>
                <a:close/>
              </a:path>
            </a:pathLst>
          </a:custGeom>
          <a:blipFill>
            <a:blip r:embed="rId2"/>
            <a:stretch>
              <a:fillRect/>
            </a:stretch>
          </a:blipFill>
        </p:spPr>
      </p:sp>
      <p:sp>
        <p:nvSpPr>
          <p:cNvPr id="3" name="Freeform 3"/>
          <p:cNvSpPr/>
          <p:nvPr/>
        </p:nvSpPr>
        <p:spPr>
          <a:xfrm>
            <a:off x="14178344" y="6653739"/>
            <a:ext cx="3080957" cy="4114800"/>
          </a:xfrm>
          <a:custGeom>
            <a:avLst/>
            <a:gdLst/>
            <a:ahLst/>
            <a:cxnLst/>
            <a:rect l="l" t="t" r="r" b="b"/>
            <a:pathLst>
              <a:path w="3080957" h="4114800">
                <a:moveTo>
                  <a:pt x="0" y="0"/>
                </a:moveTo>
                <a:lnTo>
                  <a:pt x="3080956" y="0"/>
                </a:lnTo>
                <a:lnTo>
                  <a:pt x="308095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526415" y="6119726"/>
            <a:ext cx="4131633" cy="4648814"/>
          </a:xfrm>
          <a:custGeom>
            <a:avLst/>
            <a:gdLst/>
            <a:ahLst/>
            <a:cxnLst/>
            <a:rect l="l" t="t" r="r" b="b"/>
            <a:pathLst>
              <a:path w="4131633" h="4648814">
                <a:moveTo>
                  <a:pt x="0" y="0"/>
                </a:moveTo>
                <a:lnTo>
                  <a:pt x="4131634" y="0"/>
                </a:lnTo>
                <a:lnTo>
                  <a:pt x="4131634" y="4648813"/>
                </a:lnTo>
                <a:lnTo>
                  <a:pt x="0" y="4648813"/>
                </a:lnTo>
                <a:lnTo>
                  <a:pt x="0" y="0"/>
                </a:lnTo>
                <a:close/>
              </a:path>
            </a:pathLst>
          </a:custGeom>
          <a:blipFill>
            <a:blip r:embed="rId5"/>
            <a:stretch>
              <a:fillRect/>
            </a:stretch>
          </a:blipFill>
        </p:spPr>
      </p:sp>
      <p:grpSp>
        <p:nvGrpSpPr>
          <p:cNvPr id="5" name="Group 5"/>
          <p:cNvGrpSpPr/>
          <p:nvPr/>
        </p:nvGrpSpPr>
        <p:grpSpPr>
          <a:xfrm>
            <a:off x="4915458" y="4609486"/>
            <a:ext cx="8457083" cy="3085953"/>
            <a:chOff x="0" y="0"/>
            <a:chExt cx="11276111" cy="4114604"/>
          </a:xfrm>
        </p:grpSpPr>
        <p:sp>
          <p:nvSpPr>
            <p:cNvPr id="6" name="TextBox 6"/>
            <p:cNvSpPr txBox="1"/>
            <p:nvPr/>
          </p:nvSpPr>
          <p:spPr>
            <a:xfrm>
              <a:off x="0" y="-9525"/>
              <a:ext cx="11276111" cy="2573258"/>
            </a:xfrm>
            <a:prstGeom prst="rect">
              <a:avLst/>
            </a:prstGeom>
          </p:spPr>
          <p:txBody>
            <a:bodyPr lIns="0" tIns="0" rIns="0" bIns="0" rtlCol="0" anchor="t">
              <a:spAutoFit/>
            </a:bodyPr>
            <a:lstStyle/>
            <a:p>
              <a:pPr algn="ctr">
                <a:lnSpc>
                  <a:spcPts val="12616"/>
                </a:lnSpc>
              </a:pPr>
              <a:r>
                <a:rPr lang="en-US" sz="12616">
                  <a:solidFill>
                    <a:srgbClr val="000000"/>
                  </a:solidFill>
                  <a:latin typeface="Lato Heavy"/>
                </a:rPr>
                <a:t>FİZİKSEL</a:t>
              </a:r>
            </a:p>
          </p:txBody>
        </p:sp>
        <p:sp>
          <p:nvSpPr>
            <p:cNvPr id="7" name="TextBox 7"/>
            <p:cNvSpPr txBox="1"/>
            <p:nvPr/>
          </p:nvSpPr>
          <p:spPr>
            <a:xfrm>
              <a:off x="0" y="3159559"/>
              <a:ext cx="11276111" cy="955045"/>
            </a:xfrm>
            <a:prstGeom prst="rect">
              <a:avLst/>
            </a:prstGeom>
          </p:spPr>
          <p:txBody>
            <a:bodyPr lIns="0" tIns="0" rIns="0" bIns="0" rtlCol="0" anchor="t">
              <a:spAutoFit/>
            </a:bodyPr>
            <a:lstStyle/>
            <a:p>
              <a:pPr algn="ctr">
                <a:lnSpc>
                  <a:spcPts val="5499"/>
                </a:lnSpc>
              </a:pPr>
              <a:r>
                <a:rPr lang="en-US" sz="4999" spc="214">
                  <a:solidFill>
                    <a:srgbClr val="000000"/>
                  </a:solidFill>
                  <a:latin typeface="Lato Bold Italics"/>
                </a:rPr>
                <a:t>ZORBALIK</a:t>
              </a:r>
            </a:p>
          </p:txBody>
        </p:sp>
      </p:grpSp>
      <p:sp>
        <p:nvSpPr>
          <p:cNvPr id="8" name="Freeform 8"/>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545115" y="-233809"/>
            <a:ext cx="14575215" cy="9492109"/>
          </a:xfrm>
          <a:custGeom>
            <a:avLst/>
            <a:gdLst/>
            <a:ahLst/>
            <a:cxnLst/>
            <a:rect l="l" t="t" r="r" b="b"/>
            <a:pathLst>
              <a:path w="14575215" h="9492109">
                <a:moveTo>
                  <a:pt x="0" y="0"/>
                </a:moveTo>
                <a:lnTo>
                  <a:pt x="14575215" y="0"/>
                </a:lnTo>
                <a:lnTo>
                  <a:pt x="14575215" y="9492109"/>
                </a:lnTo>
                <a:lnTo>
                  <a:pt x="0" y="9492109"/>
                </a:lnTo>
                <a:lnTo>
                  <a:pt x="0" y="0"/>
                </a:lnTo>
                <a:close/>
              </a:path>
            </a:pathLst>
          </a:custGeom>
          <a:blipFill>
            <a:blip r:embed="rId2"/>
            <a:stretch>
              <a:fillRect/>
            </a:stretch>
          </a:blipFill>
          <a:ln cap="sq">
            <a:noFill/>
            <a:prstDash val="solid"/>
            <a:miter/>
          </a:ln>
        </p:spPr>
      </p:sp>
      <p:sp>
        <p:nvSpPr>
          <p:cNvPr id="3" name="TextBox 3"/>
          <p:cNvSpPr txBox="1"/>
          <p:nvPr/>
        </p:nvSpPr>
        <p:spPr>
          <a:xfrm>
            <a:off x="2142764" y="3938584"/>
            <a:ext cx="13037377" cy="3924628"/>
          </a:xfrm>
          <a:prstGeom prst="rect">
            <a:avLst/>
          </a:prstGeom>
        </p:spPr>
        <p:txBody>
          <a:bodyPr lIns="0" tIns="0" rIns="0" bIns="0" rtlCol="0" anchor="t">
            <a:spAutoFit/>
          </a:bodyPr>
          <a:lstStyle/>
          <a:p>
            <a:pPr algn="ctr">
              <a:lnSpc>
                <a:spcPts val="5231"/>
              </a:lnSpc>
            </a:pPr>
            <a:r>
              <a:rPr lang="en-US" sz="3737">
                <a:solidFill>
                  <a:srgbClr val="FF3131"/>
                </a:solidFill>
                <a:latin typeface="Livvic Bold"/>
              </a:rPr>
              <a:t>Fiziksel zorbalık;</a:t>
            </a:r>
          </a:p>
          <a:p>
            <a:pPr algn="ctr">
              <a:lnSpc>
                <a:spcPts val="5231"/>
              </a:lnSpc>
            </a:pPr>
            <a:endParaRPr lang="en-US" sz="3737">
              <a:solidFill>
                <a:srgbClr val="FF3131"/>
              </a:solidFill>
              <a:latin typeface="Livvic Bold"/>
            </a:endParaRPr>
          </a:p>
          <a:p>
            <a:pPr algn="ctr">
              <a:lnSpc>
                <a:spcPts val="5231"/>
              </a:lnSpc>
            </a:pPr>
            <a:r>
              <a:rPr lang="en-US" sz="3737">
                <a:solidFill>
                  <a:srgbClr val="FFFFFF"/>
                </a:solidFill>
                <a:latin typeface="Livvic"/>
              </a:rPr>
              <a:t> Vurma, tekme atma, kendisine ait olmayan eşyalara zarar verme, saç çekme, haraç kesme gibi davranışların bir ya da daha fazla öğrenci tarafından başka bir öğrenciye sürekli olarak uygulanmasıdır.</a:t>
            </a:r>
          </a:p>
        </p:txBody>
      </p:sp>
      <p:sp>
        <p:nvSpPr>
          <p:cNvPr id="4" name="Freeform 4"/>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3">
              <a:alphaModFix amt="40000"/>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2983089" y="564603"/>
            <a:ext cx="3864739" cy="3864739"/>
          </a:xfrm>
          <a:custGeom>
            <a:avLst/>
            <a:gdLst/>
            <a:ahLst/>
            <a:cxnLst/>
            <a:rect l="l" t="t" r="r" b="b"/>
            <a:pathLst>
              <a:path w="3864739" h="3864739">
                <a:moveTo>
                  <a:pt x="0" y="0"/>
                </a:moveTo>
                <a:lnTo>
                  <a:pt x="3864739" y="0"/>
                </a:lnTo>
                <a:lnTo>
                  <a:pt x="3864739" y="3864739"/>
                </a:lnTo>
                <a:lnTo>
                  <a:pt x="0" y="3864739"/>
                </a:lnTo>
                <a:lnTo>
                  <a:pt x="0" y="0"/>
                </a:lnTo>
                <a:close/>
              </a:path>
            </a:pathLst>
          </a:custGeom>
          <a:blipFill>
            <a:blip r:embed="rId2"/>
            <a:stretch>
              <a:fillRect/>
            </a:stretch>
          </a:blipFill>
        </p:spPr>
      </p:sp>
      <p:sp>
        <p:nvSpPr>
          <p:cNvPr id="3" name="Freeform 3"/>
          <p:cNvSpPr/>
          <p:nvPr/>
        </p:nvSpPr>
        <p:spPr>
          <a:xfrm>
            <a:off x="14262681" y="4429342"/>
            <a:ext cx="3414780" cy="6057260"/>
          </a:xfrm>
          <a:custGeom>
            <a:avLst/>
            <a:gdLst/>
            <a:ahLst/>
            <a:cxnLst/>
            <a:rect l="l" t="t" r="r" b="b"/>
            <a:pathLst>
              <a:path w="3414780" h="6057260">
                <a:moveTo>
                  <a:pt x="0" y="0"/>
                </a:moveTo>
                <a:lnTo>
                  <a:pt x="3414781" y="0"/>
                </a:lnTo>
                <a:lnTo>
                  <a:pt x="3414781" y="6057261"/>
                </a:lnTo>
                <a:lnTo>
                  <a:pt x="0" y="6057261"/>
                </a:lnTo>
                <a:lnTo>
                  <a:pt x="0" y="0"/>
                </a:lnTo>
                <a:close/>
              </a:path>
            </a:pathLst>
          </a:custGeom>
          <a:blipFill>
            <a:blip r:embed="rId3"/>
            <a:stretch>
              <a:fillRect/>
            </a:stretch>
          </a:blipFill>
        </p:spPr>
      </p:sp>
      <p:sp>
        <p:nvSpPr>
          <p:cNvPr id="4" name="Freeform 4"/>
          <p:cNvSpPr/>
          <p:nvPr/>
        </p:nvSpPr>
        <p:spPr>
          <a:xfrm>
            <a:off x="11692803" y="4983744"/>
            <a:ext cx="2964665" cy="5502859"/>
          </a:xfrm>
          <a:custGeom>
            <a:avLst/>
            <a:gdLst/>
            <a:ahLst/>
            <a:cxnLst/>
            <a:rect l="l" t="t" r="r" b="b"/>
            <a:pathLst>
              <a:path w="2964665" h="5502859">
                <a:moveTo>
                  <a:pt x="0" y="0"/>
                </a:moveTo>
                <a:lnTo>
                  <a:pt x="2964666" y="0"/>
                </a:lnTo>
                <a:lnTo>
                  <a:pt x="2964666" y="5502859"/>
                </a:lnTo>
                <a:lnTo>
                  <a:pt x="0" y="5502859"/>
                </a:lnTo>
                <a:lnTo>
                  <a:pt x="0" y="0"/>
                </a:lnTo>
                <a:close/>
              </a:path>
            </a:pathLst>
          </a:custGeom>
          <a:blipFill>
            <a:blip r:embed="rId4"/>
            <a:stretch>
              <a:fillRect/>
            </a:stretch>
          </a:blipFill>
        </p:spPr>
      </p:sp>
      <p:sp>
        <p:nvSpPr>
          <p:cNvPr id="5" name="Freeform 5"/>
          <p:cNvSpPr/>
          <p:nvPr/>
        </p:nvSpPr>
        <p:spPr>
          <a:xfrm>
            <a:off x="12607244" y="1794805"/>
            <a:ext cx="4100448" cy="2634538"/>
          </a:xfrm>
          <a:custGeom>
            <a:avLst/>
            <a:gdLst/>
            <a:ahLst/>
            <a:cxnLst/>
            <a:rect l="l" t="t" r="r" b="b"/>
            <a:pathLst>
              <a:path w="4100448" h="2634538">
                <a:moveTo>
                  <a:pt x="0" y="0"/>
                </a:moveTo>
                <a:lnTo>
                  <a:pt x="4100449" y="0"/>
                </a:lnTo>
                <a:lnTo>
                  <a:pt x="4100449" y="2634537"/>
                </a:lnTo>
                <a:lnTo>
                  <a:pt x="0" y="2634537"/>
                </a:lnTo>
                <a:lnTo>
                  <a:pt x="0" y="0"/>
                </a:lnTo>
                <a:close/>
              </a:path>
            </a:pathLst>
          </a:custGeom>
          <a:blipFill>
            <a:blip r:embed="rId5"/>
            <a:stretch>
              <a:fillRect/>
            </a:stretch>
          </a:blipFill>
        </p:spPr>
      </p:sp>
      <p:grpSp>
        <p:nvGrpSpPr>
          <p:cNvPr id="6" name="Group 6"/>
          <p:cNvGrpSpPr/>
          <p:nvPr/>
        </p:nvGrpSpPr>
        <p:grpSpPr>
          <a:xfrm>
            <a:off x="686917" y="4828826"/>
            <a:ext cx="8457083" cy="3085953"/>
            <a:chOff x="0" y="0"/>
            <a:chExt cx="11276111" cy="4114604"/>
          </a:xfrm>
        </p:grpSpPr>
        <p:sp>
          <p:nvSpPr>
            <p:cNvPr id="7" name="TextBox 7"/>
            <p:cNvSpPr txBox="1"/>
            <p:nvPr/>
          </p:nvSpPr>
          <p:spPr>
            <a:xfrm>
              <a:off x="0" y="-9525"/>
              <a:ext cx="11276111" cy="2573258"/>
            </a:xfrm>
            <a:prstGeom prst="rect">
              <a:avLst/>
            </a:prstGeom>
          </p:spPr>
          <p:txBody>
            <a:bodyPr lIns="0" tIns="0" rIns="0" bIns="0" rtlCol="0" anchor="t">
              <a:spAutoFit/>
            </a:bodyPr>
            <a:lstStyle/>
            <a:p>
              <a:pPr algn="ctr">
                <a:lnSpc>
                  <a:spcPts val="12616"/>
                </a:lnSpc>
              </a:pPr>
              <a:r>
                <a:rPr lang="en-US" sz="12616">
                  <a:solidFill>
                    <a:srgbClr val="000000"/>
                  </a:solidFill>
                  <a:latin typeface="Lato Heavy"/>
                </a:rPr>
                <a:t>SÖZEL</a:t>
              </a:r>
            </a:p>
          </p:txBody>
        </p:sp>
        <p:sp>
          <p:nvSpPr>
            <p:cNvPr id="8" name="TextBox 8"/>
            <p:cNvSpPr txBox="1"/>
            <p:nvPr/>
          </p:nvSpPr>
          <p:spPr>
            <a:xfrm>
              <a:off x="0" y="3159559"/>
              <a:ext cx="11276111" cy="955045"/>
            </a:xfrm>
            <a:prstGeom prst="rect">
              <a:avLst/>
            </a:prstGeom>
          </p:spPr>
          <p:txBody>
            <a:bodyPr lIns="0" tIns="0" rIns="0" bIns="0" rtlCol="0" anchor="t">
              <a:spAutoFit/>
            </a:bodyPr>
            <a:lstStyle/>
            <a:p>
              <a:pPr algn="ctr">
                <a:lnSpc>
                  <a:spcPts val="5499"/>
                </a:lnSpc>
              </a:pPr>
              <a:r>
                <a:rPr lang="en-US" sz="4999" spc="214">
                  <a:solidFill>
                    <a:srgbClr val="000000"/>
                  </a:solidFill>
                  <a:latin typeface="Lato Bold Italics"/>
                </a:rPr>
                <a:t>ZORBALIK</a:t>
              </a:r>
            </a:p>
          </p:txBody>
        </p:sp>
      </p:grpSp>
      <p:sp>
        <p:nvSpPr>
          <p:cNvPr id="9" name="Freeform 9"/>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6">
              <a:alphaModFix amt="40000"/>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545115" y="-233809"/>
            <a:ext cx="14575215" cy="9492109"/>
          </a:xfrm>
          <a:custGeom>
            <a:avLst/>
            <a:gdLst/>
            <a:ahLst/>
            <a:cxnLst/>
            <a:rect l="l" t="t" r="r" b="b"/>
            <a:pathLst>
              <a:path w="14575215" h="9492109">
                <a:moveTo>
                  <a:pt x="0" y="0"/>
                </a:moveTo>
                <a:lnTo>
                  <a:pt x="14575215" y="0"/>
                </a:lnTo>
                <a:lnTo>
                  <a:pt x="14575215" y="9492109"/>
                </a:lnTo>
                <a:lnTo>
                  <a:pt x="0" y="9492109"/>
                </a:lnTo>
                <a:lnTo>
                  <a:pt x="0" y="0"/>
                </a:lnTo>
                <a:close/>
              </a:path>
            </a:pathLst>
          </a:custGeom>
          <a:blipFill>
            <a:blip r:embed="rId2"/>
            <a:stretch>
              <a:fillRect/>
            </a:stretch>
          </a:blipFill>
          <a:ln cap="sq">
            <a:noFill/>
            <a:prstDash val="solid"/>
            <a:miter/>
          </a:ln>
        </p:spPr>
      </p:sp>
      <p:sp>
        <p:nvSpPr>
          <p:cNvPr id="3" name="TextBox 3"/>
          <p:cNvSpPr txBox="1"/>
          <p:nvPr/>
        </p:nvSpPr>
        <p:spPr>
          <a:xfrm>
            <a:off x="2142764" y="3938584"/>
            <a:ext cx="13037377" cy="3924628"/>
          </a:xfrm>
          <a:prstGeom prst="rect">
            <a:avLst/>
          </a:prstGeom>
        </p:spPr>
        <p:txBody>
          <a:bodyPr lIns="0" tIns="0" rIns="0" bIns="0" rtlCol="0" anchor="t">
            <a:spAutoFit/>
          </a:bodyPr>
          <a:lstStyle/>
          <a:p>
            <a:pPr algn="ctr">
              <a:lnSpc>
                <a:spcPts val="5231"/>
              </a:lnSpc>
            </a:pPr>
            <a:r>
              <a:rPr lang="en-US" sz="3737">
                <a:solidFill>
                  <a:srgbClr val="FF3131"/>
                </a:solidFill>
                <a:latin typeface="Livvic Bold"/>
              </a:rPr>
              <a:t>Sözel zorbalık;</a:t>
            </a:r>
          </a:p>
          <a:p>
            <a:pPr algn="ctr">
              <a:lnSpc>
                <a:spcPts val="5231"/>
              </a:lnSpc>
            </a:pPr>
            <a:endParaRPr lang="en-US" sz="3737">
              <a:solidFill>
                <a:srgbClr val="FF3131"/>
              </a:solidFill>
              <a:latin typeface="Livvic Bold"/>
            </a:endParaRPr>
          </a:p>
          <a:p>
            <a:pPr algn="ctr">
              <a:lnSpc>
                <a:spcPts val="5231"/>
              </a:lnSpc>
            </a:pPr>
            <a:r>
              <a:rPr lang="en-US" sz="3737">
                <a:solidFill>
                  <a:srgbClr val="FFFFFF"/>
                </a:solidFill>
                <a:latin typeface="Livvic"/>
              </a:rPr>
              <a:t> Alay etme, küfür etme, hakaret etme, aşağılama, itici sözler söyleme, tehdit etme gibi davranışların bir ya da daha fazla öğrenci tarafından başka bir öğrenciye sürekli olarak uygulanmasıdır.</a:t>
            </a:r>
          </a:p>
        </p:txBody>
      </p:sp>
      <p:sp>
        <p:nvSpPr>
          <p:cNvPr id="4" name="Freeform 4"/>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3">
              <a:alphaModFix amt="40000"/>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9754423" y="5143500"/>
            <a:ext cx="6062320" cy="4114800"/>
          </a:xfrm>
          <a:custGeom>
            <a:avLst/>
            <a:gdLst/>
            <a:ahLst/>
            <a:cxnLst/>
            <a:rect l="l" t="t" r="r" b="b"/>
            <a:pathLst>
              <a:path w="6062320" h="4114800">
                <a:moveTo>
                  <a:pt x="0" y="0"/>
                </a:moveTo>
                <a:lnTo>
                  <a:pt x="6062320" y="0"/>
                </a:lnTo>
                <a:lnTo>
                  <a:pt x="606232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065927" y="1272521"/>
            <a:ext cx="4682560" cy="4114800"/>
          </a:xfrm>
          <a:custGeom>
            <a:avLst/>
            <a:gdLst/>
            <a:ahLst/>
            <a:cxnLst/>
            <a:rect l="l" t="t" r="r" b="b"/>
            <a:pathLst>
              <a:path w="4682560" h="4114800">
                <a:moveTo>
                  <a:pt x="0" y="0"/>
                </a:moveTo>
                <a:lnTo>
                  <a:pt x="4682561" y="0"/>
                </a:lnTo>
                <a:lnTo>
                  <a:pt x="468256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1584326" y="1554143"/>
            <a:ext cx="4682560" cy="4114800"/>
          </a:xfrm>
          <a:custGeom>
            <a:avLst/>
            <a:gdLst/>
            <a:ahLst/>
            <a:cxnLst/>
            <a:rect l="l" t="t" r="r" b="b"/>
            <a:pathLst>
              <a:path w="4682560" h="4114800">
                <a:moveTo>
                  <a:pt x="4682561" y="0"/>
                </a:moveTo>
                <a:lnTo>
                  <a:pt x="0" y="0"/>
                </a:lnTo>
                <a:lnTo>
                  <a:pt x="0" y="4114800"/>
                </a:lnTo>
                <a:lnTo>
                  <a:pt x="4682561" y="4114800"/>
                </a:lnTo>
                <a:lnTo>
                  <a:pt x="468256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2363129" y="1028700"/>
            <a:ext cx="3730826" cy="3730826"/>
          </a:xfrm>
          <a:custGeom>
            <a:avLst/>
            <a:gdLst/>
            <a:ahLst/>
            <a:cxnLst/>
            <a:rect l="l" t="t" r="r" b="b"/>
            <a:pathLst>
              <a:path w="3730826" h="3730826">
                <a:moveTo>
                  <a:pt x="0" y="0"/>
                </a:moveTo>
                <a:lnTo>
                  <a:pt x="3730826" y="0"/>
                </a:lnTo>
                <a:lnTo>
                  <a:pt x="3730826" y="3730826"/>
                </a:lnTo>
                <a:lnTo>
                  <a:pt x="0" y="3730826"/>
                </a:lnTo>
                <a:lnTo>
                  <a:pt x="0" y="0"/>
                </a:lnTo>
                <a:close/>
              </a:path>
            </a:pathLst>
          </a:custGeom>
          <a:blipFill>
            <a:blip r:embed="rId6"/>
            <a:stretch>
              <a:fillRect/>
            </a:stretch>
          </a:blipFill>
        </p:spPr>
      </p:sp>
      <p:grpSp>
        <p:nvGrpSpPr>
          <p:cNvPr id="6" name="Group 6"/>
          <p:cNvGrpSpPr/>
          <p:nvPr/>
        </p:nvGrpSpPr>
        <p:grpSpPr>
          <a:xfrm>
            <a:off x="0" y="4784958"/>
            <a:ext cx="8457083" cy="3085953"/>
            <a:chOff x="0" y="0"/>
            <a:chExt cx="11276111" cy="4114604"/>
          </a:xfrm>
        </p:grpSpPr>
        <p:sp>
          <p:nvSpPr>
            <p:cNvPr id="7" name="TextBox 7"/>
            <p:cNvSpPr txBox="1"/>
            <p:nvPr/>
          </p:nvSpPr>
          <p:spPr>
            <a:xfrm>
              <a:off x="0" y="-9525"/>
              <a:ext cx="11276111" cy="2573258"/>
            </a:xfrm>
            <a:prstGeom prst="rect">
              <a:avLst/>
            </a:prstGeom>
          </p:spPr>
          <p:txBody>
            <a:bodyPr lIns="0" tIns="0" rIns="0" bIns="0" rtlCol="0" anchor="t">
              <a:spAutoFit/>
            </a:bodyPr>
            <a:lstStyle/>
            <a:p>
              <a:pPr algn="ctr">
                <a:lnSpc>
                  <a:spcPts val="12616"/>
                </a:lnSpc>
              </a:pPr>
              <a:r>
                <a:rPr lang="en-US" sz="12616">
                  <a:solidFill>
                    <a:srgbClr val="000000"/>
                  </a:solidFill>
                  <a:latin typeface="Lato Heavy"/>
                </a:rPr>
                <a:t>SOSYAL</a:t>
              </a:r>
            </a:p>
          </p:txBody>
        </p:sp>
        <p:sp>
          <p:nvSpPr>
            <p:cNvPr id="8" name="TextBox 8"/>
            <p:cNvSpPr txBox="1"/>
            <p:nvPr/>
          </p:nvSpPr>
          <p:spPr>
            <a:xfrm>
              <a:off x="0" y="3159559"/>
              <a:ext cx="11276111" cy="955045"/>
            </a:xfrm>
            <a:prstGeom prst="rect">
              <a:avLst/>
            </a:prstGeom>
          </p:spPr>
          <p:txBody>
            <a:bodyPr lIns="0" tIns="0" rIns="0" bIns="0" rtlCol="0" anchor="t">
              <a:spAutoFit/>
            </a:bodyPr>
            <a:lstStyle/>
            <a:p>
              <a:pPr algn="ctr">
                <a:lnSpc>
                  <a:spcPts val="5499"/>
                </a:lnSpc>
              </a:pPr>
              <a:r>
                <a:rPr lang="en-US" sz="4999" spc="214">
                  <a:solidFill>
                    <a:srgbClr val="000000"/>
                  </a:solidFill>
                  <a:latin typeface="Lato Bold Italics"/>
                </a:rPr>
                <a:t>ZORBALIK</a:t>
              </a:r>
            </a:p>
          </p:txBody>
        </p:sp>
      </p:grpSp>
      <p:sp>
        <p:nvSpPr>
          <p:cNvPr id="9" name="TextBox 9"/>
          <p:cNvSpPr txBox="1"/>
          <p:nvPr/>
        </p:nvSpPr>
        <p:spPr>
          <a:xfrm>
            <a:off x="12785583" y="2700001"/>
            <a:ext cx="2484596" cy="629920"/>
          </a:xfrm>
          <a:prstGeom prst="rect">
            <a:avLst/>
          </a:prstGeom>
        </p:spPr>
        <p:txBody>
          <a:bodyPr lIns="0" tIns="0" rIns="0" bIns="0" rtlCol="0" anchor="t">
            <a:spAutoFit/>
          </a:bodyPr>
          <a:lstStyle/>
          <a:p>
            <a:pPr algn="ctr">
              <a:lnSpc>
                <a:spcPts val="5179"/>
              </a:lnSpc>
            </a:pPr>
            <a:r>
              <a:rPr lang="en-US" sz="3699">
                <a:solidFill>
                  <a:srgbClr val="FFBD59"/>
                </a:solidFill>
                <a:latin typeface="Livvic Bold"/>
              </a:rPr>
              <a:t>Sen gelme!</a:t>
            </a:r>
          </a:p>
        </p:txBody>
      </p:sp>
      <p:sp>
        <p:nvSpPr>
          <p:cNvPr id="10" name="TextBox 10"/>
          <p:cNvSpPr txBox="1"/>
          <p:nvPr/>
        </p:nvSpPr>
        <p:spPr>
          <a:xfrm>
            <a:off x="7844969" y="2054206"/>
            <a:ext cx="3124478" cy="1348740"/>
          </a:xfrm>
          <a:prstGeom prst="rect">
            <a:avLst/>
          </a:prstGeom>
        </p:spPr>
        <p:txBody>
          <a:bodyPr lIns="0" tIns="0" rIns="0" bIns="0" rtlCol="0" anchor="t">
            <a:spAutoFit/>
          </a:bodyPr>
          <a:lstStyle/>
          <a:p>
            <a:pPr algn="ctr">
              <a:lnSpc>
                <a:spcPts val="5459"/>
              </a:lnSpc>
            </a:pPr>
            <a:r>
              <a:rPr lang="en-US" sz="3899">
                <a:solidFill>
                  <a:srgbClr val="5E17EB"/>
                </a:solidFill>
                <a:latin typeface="Livvic Bold"/>
              </a:rPr>
              <a:t>Bizimle oynama</a:t>
            </a:r>
          </a:p>
        </p:txBody>
      </p:sp>
      <p:sp>
        <p:nvSpPr>
          <p:cNvPr id="11" name="Freeform 11"/>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7">
              <a:alphaModFix amt="40000"/>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1545115" y="-233809"/>
            <a:ext cx="14575215" cy="9492109"/>
          </a:xfrm>
          <a:custGeom>
            <a:avLst/>
            <a:gdLst/>
            <a:ahLst/>
            <a:cxnLst/>
            <a:rect l="l" t="t" r="r" b="b"/>
            <a:pathLst>
              <a:path w="14575215" h="9492109">
                <a:moveTo>
                  <a:pt x="0" y="0"/>
                </a:moveTo>
                <a:lnTo>
                  <a:pt x="14575215" y="0"/>
                </a:lnTo>
                <a:lnTo>
                  <a:pt x="14575215" y="9492109"/>
                </a:lnTo>
                <a:lnTo>
                  <a:pt x="0" y="9492109"/>
                </a:lnTo>
                <a:lnTo>
                  <a:pt x="0" y="0"/>
                </a:lnTo>
                <a:close/>
              </a:path>
            </a:pathLst>
          </a:custGeom>
          <a:blipFill>
            <a:blip r:embed="rId2"/>
            <a:stretch>
              <a:fillRect/>
            </a:stretch>
          </a:blipFill>
          <a:ln cap="sq">
            <a:noFill/>
            <a:prstDash val="solid"/>
            <a:miter/>
          </a:ln>
        </p:spPr>
      </p:sp>
      <p:sp>
        <p:nvSpPr>
          <p:cNvPr id="3" name="TextBox 3"/>
          <p:cNvSpPr txBox="1"/>
          <p:nvPr/>
        </p:nvSpPr>
        <p:spPr>
          <a:xfrm>
            <a:off x="2142764" y="3938584"/>
            <a:ext cx="13037377" cy="3924628"/>
          </a:xfrm>
          <a:prstGeom prst="rect">
            <a:avLst/>
          </a:prstGeom>
        </p:spPr>
        <p:txBody>
          <a:bodyPr lIns="0" tIns="0" rIns="0" bIns="0" rtlCol="0" anchor="t">
            <a:spAutoFit/>
          </a:bodyPr>
          <a:lstStyle/>
          <a:p>
            <a:pPr algn="ctr">
              <a:lnSpc>
                <a:spcPts val="5231"/>
              </a:lnSpc>
            </a:pPr>
            <a:r>
              <a:rPr lang="en-US" sz="3737">
                <a:solidFill>
                  <a:srgbClr val="FF3131"/>
                </a:solidFill>
                <a:latin typeface="Livvic Bold"/>
              </a:rPr>
              <a:t>Sosyal zorbalık;</a:t>
            </a:r>
          </a:p>
          <a:p>
            <a:pPr algn="ctr">
              <a:lnSpc>
                <a:spcPts val="5231"/>
              </a:lnSpc>
            </a:pPr>
            <a:endParaRPr lang="en-US" sz="3737">
              <a:solidFill>
                <a:srgbClr val="FF3131"/>
              </a:solidFill>
              <a:latin typeface="Livvic Bold"/>
            </a:endParaRPr>
          </a:p>
          <a:p>
            <a:pPr algn="ctr">
              <a:lnSpc>
                <a:spcPts val="5231"/>
              </a:lnSpc>
            </a:pPr>
            <a:r>
              <a:rPr lang="en-US" sz="3737">
                <a:solidFill>
                  <a:srgbClr val="FFFFFF"/>
                </a:solidFill>
                <a:latin typeface="Livvic"/>
              </a:rPr>
              <a:t> Yokmuş gibi davranma, dışlama, dedikodu yapma, utandırma, ayrımcılık yapma, oyunlara almama gibi davranışların bir ya da daha fazla öğrenci tarafından başka bir öğrenciye sürekli olarak uygulanmasıdır.</a:t>
            </a:r>
          </a:p>
        </p:txBody>
      </p:sp>
      <p:sp>
        <p:nvSpPr>
          <p:cNvPr id="4" name="Freeform 4"/>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3">
              <a:alphaModFix amt="40000"/>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reeform 2"/>
          <p:cNvSpPr/>
          <p:nvPr/>
        </p:nvSpPr>
        <p:spPr>
          <a:xfrm>
            <a:off x="2257788" y="843450"/>
            <a:ext cx="3941508" cy="3941508"/>
          </a:xfrm>
          <a:custGeom>
            <a:avLst/>
            <a:gdLst/>
            <a:ahLst/>
            <a:cxnLst/>
            <a:rect l="l" t="t" r="r" b="b"/>
            <a:pathLst>
              <a:path w="3941508" h="3941508">
                <a:moveTo>
                  <a:pt x="0" y="0"/>
                </a:moveTo>
                <a:lnTo>
                  <a:pt x="3941508" y="0"/>
                </a:lnTo>
                <a:lnTo>
                  <a:pt x="3941508" y="3941508"/>
                </a:lnTo>
                <a:lnTo>
                  <a:pt x="0" y="3941508"/>
                </a:lnTo>
                <a:lnTo>
                  <a:pt x="0" y="0"/>
                </a:lnTo>
                <a:close/>
              </a:path>
            </a:pathLst>
          </a:custGeom>
          <a:blipFill>
            <a:blip r:embed="rId2"/>
            <a:stretch>
              <a:fillRect/>
            </a:stretch>
          </a:blipFill>
        </p:spPr>
      </p:sp>
      <p:sp>
        <p:nvSpPr>
          <p:cNvPr id="3" name="Freeform 3"/>
          <p:cNvSpPr/>
          <p:nvPr/>
        </p:nvSpPr>
        <p:spPr>
          <a:xfrm>
            <a:off x="8457083" y="1665371"/>
            <a:ext cx="8740197" cy="6205540"/>
          </a:xfrm>
          <a:custGeom>
            <a:avLst/>
            <a:gdLst/>
            <a:ahLst/>
            <a:cxnLst/>
            <a:rect l="l" t="t" r="r" b="b"/>
            <a:pathLst>
              <a:path w="8740197" h="6205540">
                <a:moveTo>
                  <a:pt x="0" y="0"/>
                </a:moveTo>
                <a:lnTo>
                  <a:pt x="8740198" y="0"/>
                </a:lnTo>
                <a:lnTo>
                  <a:pt x="8740198" y="6205540"/>
                </a:lnTo>
                <a:lnTo>
                  <a:pt x="0" y="6205540"/>
                </a:lnTo>
                <a:lnTo>
                  <a:pt x="0" y="0"/>
                </a:lnTo>
                <a:close/>
              </a:path>
            </a:pathLst>
          </a:custGeom>
          <a:blipFill>
            <a:blip r:embed="rId3"/>
            <a:stretch>
              <a:fillRect/>
            </a:stretch>
          </a:blipFill>
        </p:spPr>
      </p:sp>
      <p:grpSp>
        <p:nvGrpSpPr>
          <p:cNvPr id="4" name="Group 4"/>
          <p:cNvGrpSpPr/>
          <p:nvPr/>
        </p:nvGrpSpPr>
        <p:grpSpPr>
          <a:xfrm>
            <a:off x="0" y="4784958"/>
            <a:ext cx="8457083" cy="3085953"/>
            <a:chOff x="0" y="0"/>
            <a:chExt cx="11276111" cy="4114604"/>
          </a:xfrm>
        </p:grpSpPr>
        <p:sp>
          <p:nvSpPr>
            <p:cNvPr id="5" name="TextBox 5"/>
            <p:cNvSpPr txBox="1"/>
            <p:nvPr/>
          </p:nvSpPr>
          <p:spPr>
            <a:xfrm>
              <a:off x="0" y="-9525"/>
              <a:ext cx="11276111" cy="2573258"/>
            </a:xfrm>
            <a:prstGeom prst="rect">
              <a:avLst/>
            </a:prstGeom>
          </p:spPr>
          <p:txBody>
            <a:bodyPr lIns="0" tIns="0" rIns="0" bIns="0" rtlCol="0" anchor="t">
              <a:spAutoFit/>
            </a:bodyPr>
            <a:lstStyle/>
            <a:p>
              <a:pPr algn="ctr">
                <a:lnSpc>
                  <a:spcPts val="12616"/>
                </a:lnSpc>
              </a:pPr>
              <a:r>
                <a:rPr lang="en-US" sz="12616">
                  <a:solidFill>
                    <a:srgbClr val="000000"/>
                  </a:solidFill>
                  <a:latin typeface="Lato Heavy"/>
                </a:rPr>
                <a:t>SİBER</a:t>
              </a:r>
            </a:p>
          </p:txBody>
        </p:sp>
        <p:sp>
          <p:nvSpPr>
            <p:cNvPr id="6" name="TextBox 6"/>
            <p:cNvSpPr txBox="1"/>
            <p:nvPr/>
          </p:nvSpPr>
          <p:spPr>
            <a:xfrm>
              <a:off x="0" y="3159559"/>
              <a:ext cx="11276111" cy="955045"/>
            </a:xfrm>
            <a:prstGeom prst="rect">
              <a:avLst/>
            </a:prstGeom>
          </p:spPr>
          <p:txBody>
            <a:bodyPr lIns="0" tIns="0" rIns="0" bIns="0" rtlCol="0" anchor="t">
              <a:spAutoFit/>
            </a:bodyPr>
            <a:lstStyle/>
            <a:p>
              <a:pPr algn="ctr">
                <a:lnSpc>
                  <a:spcPts val="5499"/>
                </a:lnSpc>
              </a:pPr>
              <a:r>
                <a:rPr lang="en-US" sz="4999" spc="214">
                  <a:solidFill>
                    <a:srgbClr val="000000"/>
                  </a:solidFill>
                  <a:latin typeface="Lato Bold Italics"/>
                </a:rPr>
                <a:t>ZORBALIK</a:t>
              </a:r>
            </a:p>
          </p:txBody>
        </p:sp>
      </p:grpSp>
      <p:sp>
        <p:nvSpPr>
          <p:cNvPr id="7" name="Freeform 7"/>
          <p:cNvSpPr/>
          <p:nvPr/>
        </p:nvSpPr>
        <p:spPr>
          <a:xfrm>
            <a:off x="17012695" y="8763719"/>
            <a:ext cx="1275305" cy="1523281"/>
          </a:xfrm>
          <a:custGeom>
            <a:avLst/>
            <a:gdLst/>
            <a:ahLst/>
            <a:cxnLst/>
            <a:rect l="l" t="t" r="r" b="b"/>
            <a:pathLst>
              <a:path w="1275305" h="1523281">
                <a:moveTo>
                  <a:pt x="0" y="0"/>
                </a:moveTo>
                <a:lnTo>
                  <a:pt x="1275305" y="0"/>
                </a:lnTo>
                <a:lnTo>
                  <a:pt x="1275305" y="1523281"/>
                </a:lnTo>
                <a:lnTo>
                  <a:pt x="0" y="1523281"/>
                </a:lnTo>
                <a:lnTo>
                  <a:pt x="0" y="0"/>
                </a:lnTo>
                <a:close/>
              </a:path>
            </a:pathLst>
          </a:custGeom>
          <a:blipFill>
            <a:blip r:embed="rId4">
              <a:alphaModFix amt="40000"/>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Özel</PresentationFormat>
  <Paragraphs>76</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Livvic Bold</vt:lpstr>
      <vt:lpstr>Calibri</vt:lpstr>
      <vt:lpstr>Livvic</vt:lpstr>
      <vt:lpstr>Neue Einstellung Bold</vt:lpstr>
      <vt:lpstr>Lato Heavy</vt:lpstr>
      <vt:lpstr>Arial</vt:lpstr>
      <vt:lpstr>Lato Bold Italics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 ÖĞRETMEN SUNUSU</dc:title>
  <cp:lastModifiedBy>HP</cp:lastModifiedBy>
  <cp:revision>2</cp:revision>
  <dcterms:created xsi:type="dcterms:W3CDTF">2006-08-16T00:00:00Z</dcterms:created>
  <dcterms:modified xsi:type="dcterms:W3CDTF">2023-12-06T11:29:32Z</dcterms:modified>
  <dc:identifier>DAFuaR4GFvg</dc:identifier>
</cp:coreProperties>
</file>