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Lst>
  <p:sldSz cx="18288000" cy="10287000"/>
  <p:notesSz cx="6858000" cy="9144000"/>
  <p:embeddedFontLst>
    <p:embeddedFont>
      <p:font typeface="OpenDyslexic" panose="020B0604020202020204" charset="-94"/>
      <p:regular r:id="rId37"/>
    </p:embeddedFont>
    <p:embeddedFont>
      <p:font typeface="Lazydog" panose="020B0604020202020204" charset="0"/>
      <p:regular r:id="rId38"/>
    </p:embeddedFont>
    <p:embeddedFont>
      <p:font typeface="Open Dyslexic" panose="020B0604020202020204" charset="-94"/>
      <p:regular r:id="rId39"/>
    </p:embeddedFont>
    <p:embeddedFont>
      <p:font typeface="OpenDyslexic Bold" panose="020B0604020202020204" charset="-94"/>
      <p:regular r:id="rId40"/>
    </p:embeddedFont>
    <p:embeddedFont>
      <p:font typeface="Calibri" panose="020F0502020204030204" pitchFamily="34" charset="0"/>
      <p:regular r:id="rId41"/>
      <p:bold r:id="rId42"/>
      <p:italic r:id="rId43"/>
      <p:boldItalic r:id="rId44"/>
    </p:embeddedFont>
    <p:embeddedFont>
      <p:font typeface="Open Sauce Bold" panose="020B0604020202020204" charset="-94"/>
      <p:regular r:id="rId45"/>
    </p:embeddedFont>
    <p:embeddedFont>
      <p:font typeface="ITC Benguiat" panose="020B0604020202020204" charset="-94"/>
      <p:regular r:id="rId46"/>
    </p:embeddedFont>
    <p:embeddedFont>
      <p:font typeface="DejaVu Serif Bold" panose="020B0604020202020204" charset="0"/>
      <p:regular r:id="rId47"/>
    </p:embeddedFont>
    <p:embeddedFont>
      <p:font typeface="CS Gordon Serif" panose="020B0604020202020204" charset="0"/>
      <p:regular r:id="rId48"/>
    </p:embeddedFont>
    <p:embeddedFont>
      <p:font typeface="Noto Serif Display ExtraCondensed Bold" panose="020B0604020202020204"/>
      <p:regular r:id="rId49"/>
    </p:embeddedFont>
    <p:embeddedFont>
      <p:font typeface="Barlow Condensed Heavy Italics" panose="020B0604020202020204" charset="-94"/>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33.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66.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42.png"/><Relationship Id="rId5" Type="http://schemas.openxmlformats.org/officeDocument/2006/relationships/image" Target="../media/image3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70.svg"/><Relationship Id="rId4" Type="http://schemas.openxmlformats.org/officeDocument/2006/relationships/image" Target="../media/image44.png"/><Relationship Id="rId9" Type="http://schemas.openxmlformats.org/officeDocument/2006/relationships/image" Target="../media/image74.sv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77.sv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gif"/><Relationship Id="rId5" Type="http://schemas.openxmlformats.org/officeDocument/2006/relationships/image" Target="../media/image17.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6566299" y="1028700"/>
            <a:ext cx="693001" cy="694264"/>
          </a:xfrm>
          <a:custGeom>
            <a:avLst/>
            <a:gdLst/>
            <a:ahLst/>
            <a:cxnLst/>
            <a:rect l="l" t="t" r="r" b="b"/>
            <a:pathLst>
              <a:path w="693001" h="694264">
                <a:moveTo>
                  <a:pt x="0" y="0"/>
                </a:moveTo>
                <a:lnTo>
                  <a:pt x="693001" y="0"/>
                </a:lnTo>
                <a:lnTo>
                  <a:pt x="693001" y="694264"/>
                </a:lnTo>
                <a:lnTo>
                  <a:pt x="0" y="69426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28700" y="1028700"/>
            <a:ext cx="694264" cy="694264"/>
          </a:xfrm>
          <a:custGeom>
            <a:avLst/>
            <a:gdLst/>
            <a:ahLst/>
            <a:cxnLst/>
            <a:rect l="l" t="t" r="r" b="b"/>
            <a:pathLst>
              <a:path w="694264" h="694264">
                <a:moveTo>
                  <a:pt x="0" y="0"/>
                </a:moveTo>
                <a:lnTo>
                  <a:pt x="694264" y="0"/>
                </a:lnTo>
                <a:lnTo>
                  <a:pt x="694264" y="694264"/>
                </a:lnTo>
                <a:lnTo>
                  <a:pt x="0" y="69426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12502616" y="8545523"/>
            <a:ext cx="4756684" cy="916940"/>
          </a:xfrm>
          <a:prstGeom prst="rect">
            <a:avLst/>
          </a:prstGeom>
        </p:spPr>
        <p:txBody>
          <a:bodyPr lIns="0" tIns="0" rIns="0" bIns="0" rtlCol="0" anchor="t">
            <a:spAutoFit/>
          </a:bodyPr>
          <a:lstStyle/>
          <a:p>
            <a:pPr marL="0" lvl="0" indent="0" algn="r">
              <a:lnSpc>
                <a:spcPts val="3639"/>
              </a:lnSpc>
              <a:spcBef>
                <a:spcPct val="0"/>
              </a:spcBef>
            </a:pPr>
            <a:r>
              <a:rPr lang="en-US" sz="2799" dirty="0">
                <a:solidFill>
                  <a:srgbClr val="000000"/>
                </a:solidFill>
                <a:latin typeface="OpenDyslexic Bold"/>
              </a:rPr>
              <a:t>KIRIKHAN REHBERLİK VE ARAŞTRMA MERKEZİ</a:t>
            </a:r>
          </a:p>
        </p:txBody>
      </p:sp>
      <p:sp>
        <p:nvSpPr>
          <p:cNvPr id="5" name="TextBox 5"/>
          <p:cNvSpPr txBox="1"/>
          <p:nvPr/>
        </p:nvSpPr>
        <p:spPr>
          <a:xfrm>
            <a:off x="1524000" y="1941876"/>
            <a:ext cx="14687144" cy="3425758"/>
          </a:xfrm>
          <a:prstGeom prst="rect">
            <a:avLst/>
          </a:prstGeom>
        </p:spPr>
        <p:txBody>
          <a:bodyPr lIns="0" tIns="0" rIns="0" bIns="0" rtlCol="0" anchor="t">
            <a:spAutoFit/>
          </a:bodyPr>
          <a:lstStyle/>
          <a:p>
            <a:pPr algn="ctr">
              <a:lnSpc>
                <a:spcPts val="12960"/>
              </a:lnSpc>
            </a:pPr>
            <a:r>
              <a:rPr lang="en-US" sz="14400" dirty="0">
                <a:solidFill>
                  <a:srgbClr val="FFFAEF"/>
                </a:solidFill>
                <a:latin typeface="CS Gordon Serif"/>
              </a:rPr>
              <a:t>AKRAN ZORBALIĞI</a:t>
            </a:r>
          </a:p>
        </p:txBody>
      </p:sp>
      <p:sp>
        <p:nvSpPr>
          <p:cNvPr id="6" name="TextBox 6"/>
          <p:cNvSpPr txBox="1"/>
          <p:nvPr/>
        </p:nvSpPr>
        <p:spPr>
          <a:xfrm>
            <a:off x="32450" y="5792777"/>
            <a:ext cx="18255550" cy="3244543"/>
          </a:xfrm>
          <a:prstGeom prst="rect">
            <a:avLst/>
          </a:prstGeom>
        </p:spPr>
        <p:txBody>
          <a:bodyPr lIns="0" tIns="0" rIns="0" bIns="0" rtlCol="0" anchor="t">
            <a:spAutoFit/>
          </a:bodyPr>
          <a:lstStyle/>
          <a:p>
            <a:pPr algn="ctr">
              <a:lnSpc>
                <a:spcPts val="6751"/>
              </a:lnSpc>
            </a:pPr>
            <a:r>
              <a:rPr lang="en-US" sz="11500" spc="-150" dirty="0">
                <a:solidFill>
                  <a:srgbClr val="D0A933"/>
                </a:solidFill>
                <a:latin typeface="ITC Benguiat"/>
              </a:rPr>
              <a:t>İLKOKUL ÖĞRENCİ SUNUMU</a:t>
            </a:r>
          </a:p>
          <a:p>
            <a:pPr algn="ctr">
              <a:lnSpc>
                <a:spcPts val="12599"/>
              </a:lnSpc>
            </a:pPr>
            <a:endParaRPr lang="en-US" sz="7501" spc="-150" dirty="0">
              <a:solidFill>
                <a:srgbClr val="D0A933"/>
              </a:solidFill>
              <a:latin typeface="ITC Bengui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TextBox 2"/>
          <p:cNvSpPr txBox="1"/>
          <p:nvPr/>
        </p:nvSpPr>
        <p:spPr>
          <a:xfrm>
            <a:off x="1028700" y="714987"/>
            <a:ext cx="16230600" cy="1152525"/>
          </a:xfrm>
          <a:prstGeom prst="rect">
            <a:avLst/>
          </a:prstGeom>
        </p:spPr>
        <p:txBody>
          <a:bodyPr lIns="0" tIns="0" rIns="0" bIns="0" rtlCol="0" anchor="t">
            <a:spAutoFit/>
          </a:bodyPr>
          <a:lstStyle/>
          <a:p>
            <a:pPr marL="0" lvl="0" indent="0" algn="ctr">
              <a:lnSpc>
                <a:spcPts val="9000"/>
              </a:lnSpc>
              <a:spcBef>
                <a:spcPct val="0"/>
              </a:spcBef>
            </a:pPr>
            <a:r>
              <a:rPr lang="en-US" sz="7500">
                <a:solidFill>
                  <a:srgbClr val="000000"/>
                </a:solidFill>
                <a:latin typeface="OpenDyslexic Bold"/>
              </a:rPr>
              <a:t>BERABER CEVAPLAYALIM</a:t>
            </a:r>
          </a:p>
        </p:txBody>
      </p:sp>
      <p:graphicFrame>
        <p:nvGraphicFramePr>
          <p:cNvPr id="3" name="Table 3"/>
          <p:cNvGraphicFramePr>
            <a:graphicFrameLocks noGrp="1"/>
          </p:cNvGraphicFramePr>
          <p:nvPr/>
        </p:nvGraphicFramePr>
        <p:xfrm>
          <a:off x="1028700" y="1867512"/>
          <a:ext cx="16230600" cy="7546467"/>
        </p:xfrm>
        <a:graphic>
          <a:graphicData uri="http://schemas.openxmlformats.org/drawingml/2006/table">
            <a:tbl>
              <a:tblPr/>
              <a:tblGrid>
                <a:gridCol w="5473380"/>
                <a:gridCol w="6231345"/>
                <a:gridCol w="4525875"/>
              </a:tblGrid>
              <a:tr h="1464231">
                <a:tc>
                  <a:txBody>
                    <a:bodyPr/>
                    <a:lstStyle/>
                    <a:p>
                      <a:pPr algn="ctr">
                        <a:lnSpc>
                          <a:spcPts val="2520"/>
                        </a:lnSpc>
                        <a:defRPr/>
                      </a:pPr>
                      <a:endParaRPr lang="en-US" sz="110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c>
                  <a:txBody>
                    <a:bodyPr/>
                    <a:lstStyle/>
                    <a:p>
                      <a:pPr algn="ctr">
                        <a:lnSpc>
                          <a:spcPts val="2520"/>
                        </a:lnSpc>
                        <a:defRPr/>
                      </a:pPr>
                      <a:r>
                        <a:rPr lang="en-US" sz="1800">
                          <a:solidFill>
                            <a:srgbClr val="FFFFFF"/>
                          </a:solidFill>
                          <a:latin typeface="Open Sauce Bold"/>
                        </a:rPr>
                        <a:t>AKRAN</a:t>
                      </a:r>
                      <a:endParaRPr lang="en-US" sz="1100"/>
                    </a:p>
                    <a:p>
                      <a:pPr algn="ctr">
                        <a:lnSpc>
                          <a:spcPts val="2520"/>
                        </a:lnSpc>
                      </a:pPr>
                      <a:r>
                        <a:rPr lang="en-US" sz="1800">
                          <a:solidFill>
                            <a:srgbClr val="FFFFFF"/>
                          </a:solidFill>
                          <a:latin typeface="Open Sauce Bold"/>
                        </a:rPr>
                        <a:t>ZORBALIĞI</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c>
                  <a:txBody>
                    <a:bodyPr/>
                    <a:lstStyle/>
                    <a:p>
                      <a:pPr algn="ctr">
                        <a:lnSpc>
                          <a:spcPts val="2520"/>
                        </a:lnSpc>
                        <a:defRPr/>
                      </a:pPr>
                      <a:r>
                        <a:rPr lang="en-US" sz="1800">
                          <a:solidFill>
                            <a:srgbClr val="FFFFFF"/>
                          </a:solidFill>
                          <a:latin typeface="Open Sauce Bold"/>
                        </a:rPr>
                        <a:t>AKRAN</a:t>
                      </a:r>
                      <a:endParaRPr lang="en-US" sz="1100"/>
                    </a:p>
                    <a:p>
                      <a:pPr algn="ctr">
                        <a:lnSpc>
                          <a:spcPts val="2520"/>
                        </a:lnSpc>
                      </a:pPr>
                      <a:r>
                        <a:rPr lang="en-US" sz="1800">
                          <a:solidFill>
                            <a:srgbClr val="FFFFFF"/>
                          </a:solidFill>
                          <a:latin typeface="Open Sauce Bold"/>
                        </a:rPr>
                        <a:t>ZORBALIĞI</a:t>
                      </a:r>
                    </a:p>
                    <a:p>
                      <a:pPr algn="ctr">
                        <a:lnSpc>
                          <a:spcPts val="2520"/>
                        </a:lnSpc>
                      </a:pPr>
                      <a:r>
                        <a:rPr lang="en-US" sz="1800">
                          <a:solidFill>
                            <a:srgbClr val="FFFFFF"/>
                          </a:solidFill>
                          <a:latin typeface="Open Sauce Bold"/>
                        </a:rPr>
                        <a:t>DEĞİL</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r>
              <a:tr h="6082236">
                <a:tc>
                  <a:txBody>
                    <a:bodyPr/>
                    <a:lstStyle/>
                    <a:p>
                      <a:pPr algn="l">
                        <a:lnSpc>
                          <a:spcPts val="3779"/>
                        </a:lnSpc>
                        <a:defRPr/>
                      </a:pPr>
                      <a:r>
                        <a:rPr lang="en-US" sz="2699">
                          <a:solidFill>
                            <a:srgbClr val="000000"/>
                          </a:solidFill>
                          <a:latin typeface="OpenDyslexic"/>
                        </a:rPr>
                        <a:t>Emir okul bahçesinde koşarken istemeyerek Özgür’e çarptı. Özgür yere düştü ve dizleri kanamaya başladı.</a:t>
                      </a:r>
                      <a:endParaRPr lang="en-US" sz="110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DECED"/>
                    </a:solidFill>
                  </a:tcPr>
                </a:tc>
                <a:tc>
                  <a:txBody>
                    <a:bodyPr/>
                    <a:lstStyle/>
                    <a:p>
                      <a:pPr algn="ctr">
                        <a:lnSpc>
                          <a:spcPts val="1852"/>
                        </a:lnSpc>
                        <a:defRPr/>
                      </a:pPr>
                      <a:endParaRPr lang="en-US" sz="110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DECED"/>
                    </a:solidFill>
                  </a:tcPr>
                </a:tc>
                <a:tc>
                  <a:txBody>
                    <a:bodyPr/>
                    <a:lstStyle/>
                    <a:p>
                      <a:pPr algn="ctr">
                        <a:lnSpc>
                          <a:spcPts val="2100"/>
                        </a:lnSpc>
                        <a:defRPr/>
                      </a:pPr>
                      <a:endParaRPr lang="en-US" sz="110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CCCCCC"/>
                    </a:solidFill>
                  </a:tcPr>
                </a:tc>
              </a:tr>
            </a:tbl>
          </a:graphicData>
        </a:graphic>
      </p:graphicFrame>
      <p:cxnSp>
        <p:nvCxnSpPr>
          <p:cNvPr id="5" name="Düz Bağlayıcı 4"/>
          <p:cNvCxnSpPr/>
          <p:nvPr/>
        </p:nvCxnSpPr>
        <p:spPr>
          <a:xfrm>
            <a:off x="8610600" y="3390900"/>
            <a:ext cx="0" cy="594360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TextBox 2"/>
          <p:cNvSpPr txBox="1"/>
          <p:nvPr/>
        </p:nvSpPr>
        <p:spPr>
          <a:xfrm>
            <a:off x="1028700" y="714987"/>
            <a:ext cx="16230600" cy="1152525"/>
          </a:xfrm>
          <a:prstGeom prst="rect">
            <a:avLst/>
          </a:prstGeom>
        </p:spPr>
        <p:txBody>
          <a:bodyPr lIns="0" tIns="0" rIns="0" bIns="0" rtlCol="0" anchor="t">
            <a:spAutoFit/>
          </a:bodyPr>
          <a:lstStyle/>
          <a:p>
            <a:pPr marL="0" lvl="0" indent="0" algn="ctr">
              <a:lnSpc>
                <a:spcPts val="9000"/>
              </a:lnSpc>
              <a:spcBef>
                <a:spcPct val="0"/>
              </a:spcBef>
            </a:pPr>
            <a:r>
              <a:rPr lang="en-US" sz="7500">
                <a:solidFill>
                  <a:srgbClr val="000000"/>
                </a:solidFill>
                <a:latin typeface="OpenDyslexic Bold"/>
              </a:rPr>
              <a:t>BERABER CEVAPLAYALIM</a:t>
            </a:r>
          </a:p>
        </p:txBody>
      </p:sp>
      <p:graphicFrame>
        <p:nvGraphicFramePr>
          <p:cNvPr id="3" name="Table 3"/>
          <p:cNvGraphicFramePr>
            <a:graphicFrameLocks noGrp="1"/>
          </p:cNvGraphicFramePr>
          <p:nvPr/>
        </p:nvGraphicFramePr>
        <p:xfrm>
          <a:off x="1028700" y="1867512"/>
          <a:ext cx="16230600" cy="8498967"/>
        </p:xfrm>
        <a:graphic>
          <a:graphicData uri="http://schemas.openxmlformats.org/drawingml/2006/table">
            <a:tbl>
              <a:tblPr/>
              <a:tblGrid>
                <a:gridCol w="5473380"/>
                <a:gridCol w="6231345"/>
                <a:gridCol w="4525875"/>
              </a:tblGrid>
              <a:tr h="1463313">
                <a:tc>
                  <a:txBody>
                    <a:bodyPr/>
                    <a:lstStyle/>
                    <a:p>
                      <a:pPr algn="ctr">
                        <a:lnSpc>
                          <a:spcPts val="2520"/>
                        </a:lnSpc>
                        <a:defRPr/>
                      </a:pPr>
                      <a:endParaRPr lang="en-US" sz="1100" dirty="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c>
                  <a:txBody>
                    <a:bodyPr/>
                    <a:lstStyle/>
                    <a:p>
                      <a:pPr algn="ctr">
                        <a:lnSpc>
                          <a:spcPts val="2520"/>
                        </a:lnSpc>
                        <a:defRPr/>
                      </a:pPr>
                      <a:r>
                        <a:rPr lang="en-US" sz="1800">
                          <a:solidFill>
                            <a:srgbClr val="FFFFFF"/>
                          </a:solidFill>
                          <a:latin typeface="Open Sauce Bold"/>
                        </a:rPr>
                        <a:t>AKRAN</a:t>
                      </a:r>
                      <a:endParaRPr lang="en-US" sz="1100"/>
                    </a:p>
                    <a:p>
                      <a:pPr algn="ctr">
                        <a:lnSpc>
                          <a:spcPts val="2520"/>
                        </a:lnSpc>
                      </a:pPr>
                      <a:r>
                        <a:rPr lang="en-US" sz="1800">
                          <a:solidFill>
                            <a:srgbClr val="FFFFFF"/>
                          </a:solidFill>
                          <a:latin typeface="Open Sauce Bold"/>
                        </a:rPr>
                        <a:t>ZORBALIĞI</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c>
                  <a:txBody>
                    <a:bodyPr/>
                    <a:lstStyle/>
                    <a:p>
                      <a:pPr algn="ctr">
                        <a:lnSpc>
                          <a:spcPts val="2520"/>
                        </a:lnSpc>
                        <a:defRPr/>
                      </a:pPr>
                      <a:r>
                        <a:rPr lang="en-US" sz="1800" dirty="0">
                          <a:solidFill>
                            <a:srgbClr val="FFFFFF"/>
                          </a:solidFill>
                          <a:latin typeface="Open Sauce Bold"/>
                        </a:rPr>
                        <a:t>AKRAN</a:t>
                      </a:r>
                      <a:endParaRPr lang="en-US" sz="1100" dirty="0"/>
                    </a:p>
                    <a:p>
                      <a:pPr algn="ctr">
                        <a:lnSpc>
                          <a:spcPts val="2520"/>
                        </a:lnSpc>
                      </a:pPr>
                      <a:r>
                        <a:rPr lang="en-US" sz="1800" dirty="0">
                          <a:solidFill>
                            <a:srgbClr val="FFFFFF"/>
                          </a:solidFill>
                          <a:latin typeface="Open Sauce Bold"/>
                        </a:rPr>
                        <a:t>ZORBALIĞI</a:t>
                      </a:r>
                    </a:p>
                    <a:p>
                      <a:pPr algn="ctr">
                        <a:lnSpc>
                          <a:spcPts val="2520"/>
                        </a:lnSpc>
                      </a:pPr>
                      <a:r>
                        <a:rPr lang="en-US" sz="1800" dirty="0">
                          <a:solidFill>
                            <a:srgbClr val="FFFFFF"/>
                          </a:solidFill>
                          <a:latin typeface="Open Sauce Bold"/>
                        </a:rPr>
                        <a:t>DEĞİL</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r>
              <a:tr h="7035654">
                <a:tc>
                  <a:txBody>
                    <a:bodyPr/>
                    <a:lstStyle/>
                    <a:p>
                      <a:pPr algn="l">
                        <a:lnSpc>
                          <a:spcPts val="3779"/>
                        </a:lnSpc>
                        <a:defRPr/>
                      </a:pPr>
                      <a:r>
                        <a:rPr lang="en-US" sz="2699">
                          <a:solidFill>
                            <a:srgbClr val="000000"/>
                          </a:solidFill>
                          <a:latin typeface="OpenDyslexic"/>
                        </a:rPr>
                        <a:t>Üst sınıflardan Mehmet adlı bir öğrenci her teneffüste okul kantini alışverişi için sıraya geçen kendinden küçük çocuklardan zorla para istiyor. Vermeyenleri ise tehdit ediyor.</a:t>
                      </a:r>
                      <a:endParaRPr lang="en-US" sz="110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DECED"/>
                    </a:solidFill>
                  </a:tcPr>
                </a:tc>
                <a:tc>
                  <a:txBody>
                    <a:bodyPr/>
                    <a:lstStyle/>
                    <a:p>
                      <a:pPr algn="ctr">
                        <a:lnSpc>
                          <a:spcPts val="1852"/>
                        </a:lnSpc>
                        <a:defRPr/>
                      </a:pPr>
                      <a:endParaRPr lang="en-US" sz="1100" dirty="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DECED"/>
                    </a:solidFill>
                  </a:tcPr>
                </a:tc>
                <a:tc>
                  <a:txBody>
                    <a:bodyPr/>
                    <a:lstStyle/>
                    <a:p>
                      <a:pPr algn="ctr">
                        <a:lnSpc>
                          <a:spcPts val="2100"/>
                        </a:lnSpc>
                        <a:defRPr/>
                      </a:pPr>
                      <a:endParaRPr lang="en-US" sz="110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CCCCCC"/>
                    </a:solidFill>
                  </a:tcPr>
                </a:tc>
              </a:tr>
            </a:tbl>
          </a:graphicData>
        </a:graphic>
      </p:graphicFrame>
      <p:cxnSp>
        <p:nvCxnSpPr>
          <p:cNvPr id="5" name="Düz Bağlayıcı 4"/>
          <p:cNvCxnSpPr/>
          <p:nvPr/>
        </p:nvCxnSpPr>
        <p:spPr>
          <a:xfrm>
            <a:off x="8001000" y="3390900"/>
            <a:ext cx="0" cy="689610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TextBox 2"/>
          <p:cNvSpPr txBox="1"/>
          <p:nvPr/>
        </p:nvSpPr>
        <p:spPr>
          <a:xfrm>
            <a:off x="1028700" y="714987"/>
            <a:ext cx="16230600" cy="1152525"/>
          </a:xfrm>
          <a:prstGeom prst="rect">
            <a:avLst/>
          </a:prstGeom>
        </p:spPr>
        <p:txBody>
          <a:bodyPr lIns="0" tIns="0" rIns="0" bIns="0" rtlCol="0" anchor="t">
            <a:spAutoFit/>
          </a:bodyPr>
          <a:lstStyle/>
          <a:p>
            <a:pPr marL="0" lvl="0" indent="0" algn="ctr">
              <a:lnSpc>
                <a:spcPts val="9000"/>
              </a:lnSpc>
              <a:spcBef>
                <a:spcPct val="0"/>
              </a:spcBef>
            </a:pPr>
            <a:r>
              <a:rPr lang="en-US" sz="7500">
                <a:solidFill>
                  <a:srgbClr val="000000"/>
                </a:solidFill>
                <a:latin typeface="OpenDyslexic Bold"/>
              </a:rPr>
              <a:t>BERABER CEVAPLAYALIM</a:t>
            </a:r>
          </a:p>
        </p:txBody>
      </p:sp>
      <p:graphicFrame>
        <p:nvGraphicFramePr>
          <p:cNvPr id="3" name="Table 3"/>
          <p:cNvGraphicFramePr>
            <a:graphicFrameLocks noGrp="1"/>
          </p:cNvGraphicFramePr>
          <p:nvPr/>
        </p:nvGraphicFramePr>
        <p:xfrm>
          <a:off x="1028700" y="1867512"/>
          <a:ext cx="16230600" cy="8022717"/>
        </p:xfrm>
        <a:graphic>
          <a:graphicData uri="http://schemas.openxmlformats.org/drawingml/2006/table">
            <a:tbl>
              <a:tblPr/>
              <a:tblGrid>
                <a:gridCol w="5473380"/>
                <a:gridCol w="6231345"/>
                <a:gridCol w="4525875"/>
              </a:tblGrid>
              <a:tr h="1463745">
                <a:tc>
                  <a:txBody>
                    <a:bodyPr/>
                    <a:lstStyle/>
                    <a:p>
                      <a:pPr algn="ctr">
                        <a:lnSpc>
                          <a:spcPts val="2520"/>
                        </a:lnSpc>
                        <a:defRPr/>
                      </a:pPr>
                      <a:endParaRPr lang="en-US" sz="1100" dirty="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c>
                  <a:txBody>
                    <a:bodyPr/>
                    <a:lstStyle/>
                    <a:p>
                      <a:pPr algn="ctr">
                        <a:lnSpc>
                          <a:spcPts val="2520"/>
                        </a:lnSpc>
                        <a:defRPr/>
                      </a:pPr>
                      <a:r>
                        <a:rPr lang="en-US" sz="1800">
                          <a:solidFill>
                            <a:srgbClr val="FFFFFF"/>
                          </a:solidFill>
                          <a:latin typeface="Open Sauce Bold"/>
                        </a:rPr>
                        <a:t>AKRAN</a:t>
                      </a:r>
                      <a:endParaRPr lang="en-US" sz="1100"/>
                    </a:p>
                    <a:p>
                      <a:pPr algn="ctr">
                        <a:lnSpc>
                          <a:spcPts val="2520"/>
                        </a:lnSpc>
                      </a:pPr>
                      <a:r>
                        <a:rPr lang="en-US" sz="1800">
                          <a:solidFill>
                            <a:srgbClr val="FFFFFF"/>
                          </a:solidFill>
                          <a:latin typeface="Open Sauce Bold"/>
                        </a:rPr>
                        <a:t>ZORBALIĞI</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c>
                  <a:txBody>
                    <a:bodyPr/>
                    <a:lstStyle/>
                    <a:p>
                      <a:pPr algn="ctr">
                        <a:lnSpc>
                          <a:spcPts val="2520"/>
                        </a:lnSpc>
                        <a:defRPr/>
                      </a:pPr>
                      <a:r>
                        <a:rPr lang="en-US" sz="1800">
                          <a:solidFill>
                            <a:srgbClr val="FFFFFF"/>
                          </a:solidFill>
                          <a:latin typeface="Open Sauce Bold"/>
                        </a:rPr>
                        <a:t>AKRAN</a:t>
                      </a:r>
                      <a:endParaRPr lang="en-US" sz="1100"/>
                    </a:p>
                    <a:p>
                      <a:pPr algn="ctr">
                        <a:lnSpc>
                          <a:spcPts val="2520"/>
                        </a:lnSpc>
                      </a:pPr>
                      <a:r>
                        <a:rPr lang="en-US" sz="1800">
                          <a:solidFill>
                            <a:srgbClr val="FFFFFF"/>
                          </a:solidFill>
                          <a:latin typeface="Open Sauce Bold"/>
                        </a:rPr>
                        <a:t>ZORBALIĞI</a:t>
                      </a:r>
                    </a:p>
                    <a:p>
                      <a:pPr algn="ctr">
                        <a:lnSpc>
                          <a:spcPts val="2520"/>
                        </a:lnSpc>
                      </a:pPr>
                      <a:r>
                        <a:rPr lang="en-US" sz="1800">
                          <a:solidFill>
                            <a:srgbClr val="FFFFFF"/>
                          </a:solidFill>
                          <a:latin typeface="Open Sauce Bold"/>
                        </a:rPr>
                        <a:t>DEĞİL</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r>
              <a:tr h="6558972">
                <a:tc>
                  <a:txBody>
                    <a:bodyPr/>
                    <a:lstStyle/>
                    <a:p>
                      <a:pPr algn="just">
                        <a:lnSpc>
                          <a:spcPts val="3779"/>
                        </a:lnSpc>
                        <a:defRPr/>
                      </a:pPr>
                      <a:r>
                        <a:rPr lang="en-US" sz="2699">
                          <a:solidFill>
                            <a:srgbClr val="000000"/>
                          </a:solidFill>
                          <a:latin typeface="OpenDyslexic"/>
                        </a:rPr>
                        <a:t>Murat kısa boylu bir öğrencidir. Tolga ve sınıftaki birkaç arkadaşı Murat’a “Cüce Murat!” diye bir lakap takarak sürekli onunla dalga geçmektedir.</a:t>
                      </a:r>
                      <a:endParaRPr lang="en-US" sz="110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DECED"/>
                    </a:solidFill>
                  </a:tcPr>
                </a:tc>
                <a:tc>
                  <a:txBody>
                    <a:bodyPr/>
                    <a:lstStyle/>
                    <a:p>
                      <a:pPr algn="ctr">
                        <a:lnSpc>
                          <a:spcPts val="1852"/>
                        </a:lnSpc>
                        <a:defRPr/>
                      </a:pPr>
                      <a:endParaRPr lang="en-US" sz="110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DECED"/>
                    </a:solidFill>
                  </a:tcPr>
                </a:tc>
                <a:tc>
                  <a:txBody>
                    <a:bodyPr/>
                    <a:lstStyle/>
                    <a:p>
                      <a:pPr algn="ctr">
                        <a:lnSpc>
                          <a:spcPts val="2100"/>
                        </a:lnSpc>
                        <a:defRPr/>
                      </a:pPr>
                      <a:endParaRPr lang="en-US" sz="1100" dirty="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CCCCCC"/>
                    </a:solidFill>
                  </a:tcPr>
                </a:tc>
              </a:tr>
            </a:tbl>
          </a:graphicData>
        </a:graphic>
      </p:graphicFrame>
      <p:cxnSp>
        <p:nvCxnSpPr>
          <p:cNvPr id="5" name="Düz Bağlayıcı 4"/>
          <p:cNvCxnSpPr/>
          <p:nvPr/>
        </p:nvCxnSpPr>
        <p:spPr>
          <a:xfrm flipH="1">
            <a:off x="8077200" y="3314700"/>
            <a:ext cx="76200" cy="662940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TextBox 2"/>
          <p:cNvSpPr txBox="1"/>
          <p:nvPr/>
        </p:nvSpPr>
        <p:spPr>
          <a:xfrm>
            <a:off x="1028700" y="714987"/>
            <a:ext cx="16230600" cy="1152525"/>
          </a:xfrm>
          <a:prstGeom prst="rect">
            <a:avLst/>
          </a:prstGeom>
        </p:spPr>
        <p:txBody>
          <a:bodyPr lIns="0" tIns="0" rIns="0" bIns="0" rtlCol="0" anchor="t">
            <a:spAutoFit/>
          </a:bodyPr>
          <a:lstStyle/>
          <a:p>
            <a:pPr marL="0" lvl="0" indent="0" algn="ctr">
              <a:lnSpc>
                <a:spcPts val="9000"/>
              </a:lnSpc>
              <a:spcBef>
                <a:spcPct val="0"/>
              </a:spcBef>
            </a:pPr>
            <a:r>
              <a:rPr lang="en-US" sz="7500">
                <a:solidFill>
                  <a:srgbClr val="000000"/>
                </a:solidFill>
                <a:latin typeface="OpenDyslexic Bold"/>
              </a:rPr>
              <a:t>BERABER CEVAPLAYALIM</a:t>
            </a:r>
          </a:p>
        </p:txBody>
      </p:sp>
      <p:graphicFrame>
        <p:nvGraphicFramePr>
          <p:cNvPr id="3" name="Table 3"/>
          <p:cNvGraphicFramePr>
            <a:graphicFrameLocks noGrp="1"/>
          </p:cNvGraphicFramePr>
          <p:nvPr/>
        </p:nvGraphicFramePr>
        <p:xfrm>
          <a:off x="1830650" y="1867512"/>
          <a:ext cx="15428651" cy="9766904"/>
        </p:xfrm>
        <a:graphic>
          <a:graphicData uri="http://schemas.openxmlformats.org/drawingml/2006/table">
            <a:tbl>
              <a:tblPr/>
              <a:tblGrid>
                <a:gridCol w="5202942"/>
                <a:gridCol w="5923456"/>
                <a:gridCol w="4302253"/>
              </a:tblGrid>
              <a:tr h="1300996">
                <a:tc>
                  <a:txBody>
                    <a:bodyPr/>
                    <a:lstStyle/>
                    <a:p>
                      <a:pPr algn="ctr">
                        <a:lnSpc>
                          <a:spcPts val="2520"/>
                        </a:lnSpc>
                        <a:defRPr/>
                      </a:pPr>
                      <a:endParaRPr lang="en-US" sz="1100" dirty="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c>
                  <a:txBody>
                    <a:bodyPr/>
                    <a:lstStyle/>
                    <a:p>
                      <a:pPr algn="ctr">
                        <a:lnSpc>
                          <a:spcPts val="2520"/>
                        </a:lnSpc>
                        <a:defRPr/>
                      </a:pPr>
                      <a:r>
                        <a:rPr lang="en-US" sz="1800">
                          <a:solidFill>
                            <a:srgbClr val="FFFFFF"/>
                          </a:solidFill>
                          <a:latin typeface="Open Sauce Bold"/>
                        </a:rPr>
                        <a:t>AKRAN</a:t>
                      </a:r>
                      <a:endParaRPr lang="en-US" sz="1100"/>
                    </a:p>
                    <a:p>
                      <a:pPr algn="ctr">
                        <a:lnSpc>
                          <a:spcPts val="2520"/>
                        </a:lnSpc>
                      </a:pPr>
                      <a:r>
                        <a:rPr lang="en-US" sz="1800">
                          <a:solidFill>
                            <a:srgbClr val="FFFFFF"/>
                          </a:solidFill>
                          <a:latin typeface="Open Sauce Bold"/>
                        </a:rPr>
                        <a:t>ZORBALIĞI</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c>
                  <a:txBody>
                    <a:bodyPr/>
                    <a:lstStyle/>
                    <a:p>
                      <a:pPr algn="ctr">
                        <a:lnSpc>
                          <a:spcPts val="2520"/>
                        </a:lnSpc>
                        <a:defRPr/>
                      </a:pPr>
                      <a:r>
                        <a:rPr lang="en-US" sz="1800">
                          <a:solidFill>
                            <a:srgbClr val="FFFFFF"/>
                          </a:solidFill>
                          <a:latin typeface="Open Sauce Bold"/>
                        </a:rPr>
                        <a:t>AKRAN</a:t>
                      </a:r>
                      <a:endParaRPr lang="en-US" sz="1100"/>
                    </a:p>
                    <a:p>
                      <a:pPr algn="ctr">
                        <a:lnSpc>
                          <a:spcPts val="2520"/>
                        </a:lnSpc>
                      </a:pPr>
                      <a:r>
                        <a:rPr lang="en-US" sz="1800">
                          <a:solidFill>
                            <a:srgbClr val="FFFFFF"/>
                          </a:solidFill>
                          <a:latin typeface="Open Sauce Bold"/>
                        </a:rPr>
                        <a:t>ZORBALIĞI</a:t>
                      </a:r>
                    </a:p>
                    <a:p>
                      <a:pPr algn="ctr">
                        <a:lnSpc>
                          <a:spcPts val="2520"/>
                        </a:lnSpc>
                      </a:pPr>
                      <a:r>
                        <a:rPr lang="en-US" sz="1800">
                          <a:solidFill>
                            <a:srgbClr val="FFFFFF"/>
                          </a:solidFill>
                          <a:latin typeface="Open Sauce Bold"/>
                        </a:rPr>
                        <a:t>DEĞİL</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r>
              <a:tr h="8465908">
                <a:tc>
                  <a:txBody>
                    <a:bodyPr/>
                    <a:lstStyle/>
                    <a:p>
                      <a:pPr algn="just">
                        <a:lnSpc>
                          <a:spcPts val="3359"/>
                        </a:lnSpc>
                        <a:defRPr/>
                      </a:pPr>
                      <a:r>
                        <a:rPr lang="en-US" sz="2399">
                          <a:solidFill>
                            <a:srgbClr val="000000"/>
                          </a:solidFill>
                          <a:latin typeface="OpenDyslexic"/>
                        </a:rPr>
                        <a:t>Eda oldukça başarılı ve sınıf arkadaşları tarafından çokça sevilen bir öğrencidir. Ancak Yeşim, Eda’yı her</a:t>
                      </a:r>
                      <a:endParaRPr lang="en-US" sz="1100"/>
                    </a:p>
                    <a:p>
                      <a:pPr algn="just">
                        <a:lnSpc>
                          <a:spcPts val="3359"/>
                        </a:lnSpc>
                      </a:pPr>
                      <a:r>
                        <a:rPr lang="en-US" sz="2399">
                          <a:solidFill>
                            <a:srgbClr val="000000"/>
                          </a:solidFill>
                          <a:latin typeface="OpenDyslexic"/>
                        </a:rPr>
                        <a:t>teneffüs rahatsız etmekte ve eşyalarını, özellikle kalem kutusunu sürekli çöpe atmaktadır.</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DECED"/>
                    </a:solidFill>
                  </a:tcPr>
                </a:tc>
                <a:tc>
                  <a:txBody>
                    <a:bodyPr/>
                    <a:lstStyle/>
                    <a:p>
                      <a:pPr algn="ctr">
                        <a:lnSpc>
                          <a:spcPts val="1852"/>
                        </a:lnSpc>
                        <a:defRPr/>
                      </a:pPr>
                      <a:endParaRPr lang="en-US" sz="1100" dirty="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DECED"/>
                    </a:solidFill>
                  </a:tcPr>
                </a:tc>
                <a:tc>
                  <a:txBody>
                    <a:bodyPr/>
                    <a:lstStyle/>
                    <a:p>
                      <a:pPr algn="ctr">
                        <a:lnSpc>
                          <a:spcPts val="2100"/>
                        </a:lnSpc>
                        <a:defRPr/>
                      </a:pPr>
                      <a:endParaRPr lang="en-US" sz="110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CCCCCC"/>
                    </a:solidFill>
                  </a:tcPr>
                </a:tc>
              </a:tr>
            </a:tbl>
          </a:graphicData>
        </a:graphic>
      </p:graphicFrame>
      <p:cxnSp>
        <p:nvCxnSpPr>
          <p:cNvPr id="5" name="Düz Bağlayıcı 4"/>
          <p:cNvCxnSpPr/>
          <p:nvPr/>
        </p:nvCxnSpPr>
        <p:spPr>
          <a:xfrm>
            <a:off x="8153400" y="3238500"/>
            <a:ext cx="0" cy="830580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TextBox 2"/>
          <p:cNvSpPr txBox="1"/>
          <p:nvPr/>
        </p:nvSpPr>
        <p:spPr>
          <a:xfrm>
            <a:off x="1028700" y="714987"/>
            <a:ext cx="16230600" cy="1152525"/>
          </a:xfrm>
          <a:prstGeom prst="rect">
            <a:avLst/>
          </a:prstGeom>
        </p:spPr>
        <p:txBody>
          <a:bodyPr lIns="0" tIns="0" rIns="0" bIns="0" rtlCol="0" anchor="t">
            <a:spAutoFit/>
          </a:bodyPr>
          <a:lstStyle/>
          <a:p>
            <a:pPr marL="0" lvl="0" indent="0" algn="ctr">
              <a:lnSpc>
                <a:spcPts val="9000"/>
              </a:lnSpc>
              <a:spcBef>
                <a:spcPct val="0"/>
              </a:spcBef>
            </a:pPr>
            <a:r>
              <a:rPr lang="en-US" sz="7500">
                <a:solidFill>
                  <a:srgbClr val="000000"/>
                </a:solidFill>
                <a:latin typeface="OpenDyslexic Bold"/>
              </a:rPr>
              <a:t>BERABER CEVAPLAYALIM</a:t>
            </a:r>
          </a:p>
        </p:txBody>
      </p:sp>
      <p:graphicFrame>
        <p:nvGraphicFramePr>
          <p:cNvPr id="3" name="Table 3"/>
          <p:cNvGraphicFramePr>
            <a:graphicFrameLocks noGrp="1"/>
          </p:cNvGraphicFramePr>
          <p:nvPr/>
        </p:nvGraphicFramePr>
        <p:xfrm>
          <a:off x="1028700" y="1867512"/>
          <a:ext cx="16230600" cy="8146542"/>
        </p:xfrm>
        <a:graphic>
          <a:graphicData uri="http://schemas.openxmlformats.org/drawingml/2006/table">
            <a:tbl>
              <a:tblPr/>
              <a:tblGrid>
                <a:gridCol w="5473380"/>
                <a:gridCol w="6231345"/>
                <a:gridCol w="4525875"/>
              </a:tblGrid>
              <a:tr h="1463628">
                <a:tc>
                  <a:txBody>
                    <a:bodyPr/>
                    <a:lstStyle/>
                    <a:p>
                      <a:pPr algn="ctr">
                        <a:lnSpc>
                          <a:spcPts val="2520"/>
                        </a:lnSpc>
                        <a:defRPr/>
                      </a:pPr>
                      <a:endParaRPr lang="en-US" sz="1100" dirty="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c>
                  <a:txBody>
                    <a:bodyPr/>
                    <a:lstStyle/>
                    <a:p>
                      <a:pPr algn="ctr">
                        <a:lnSpc>
                          <a:spcPts val="2520"/>
                        </a:lnSpc>
                        <a:defRPr/>
                      </a:pPr>
                      <a:r>
                        <a:rPr lang="en-US" sz="1800" dirty="0">
                          <a:solidFill>
                            <a:srgbClr val="FFFFFF"/>
                          </a:solidFill>
                          <a:latin typeface="Open Sauce Bold"/>
                        </a:rPr>
                        <a:t>AKRAN</a:t>
                      </a:r>
                      <a:endParaRPr lang="en-US" sz="1100" dirty="0"/>
                    </a:p>
                    <a:p>
                      <a:pPr algn="ctr">
                        <a:lnSpc>
                          <a:spcPts val="2520"/>
                        </a:lnSpc>
                      </a:pPr>
                      <a:r>
                        <a:rPr lang="en-US" sz="1800" dirty="0">
                          <a:solidFill>
                            <a:srgbClr val="FFFFFF"/>
                          </a:solidFill>
                          <a:latin typeface="Open Sauce Bold"/>
                        </a:rPr>
                        <a:t>ZORBALIĞI</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c>
                  <a:txBody>
                    <a:bodyPr/>
                    <a:lstStyle/>
                    <a:p>
                      <a:pPr algn="ctr">
                        <a:lnSpc>
                          <a:spcPts val="2520"/>
                        </a:lnSpc>
                        <a:defRPr/>
                      </a:pPr>
                      <a:r>
                        <a:rPr lang="en-US" sz="1800">
                          <a:solidFill>
                            <a:srgbClr val="FFFFFF"/>
                          </a:solidFill>
                          <a:latin typeface="Open Sauce Bold"/>
                        </a:rPr>
                        <a:t>AKRAN</a:t>
                      </a:r>
                      <a:endParaRPr lang="en-US" sz="1100"/>
                    </a:p>
                    <a:p>
                      <a:pPr algn="ctr">
                        <a:lnSpc>
                          <a:spcPts val="2520"/>
                        </a:lnSpc>
                      </a:pPr>
                      <a:r>
                        <a:rPr lang="en-US" sz="1800">
                          <a:solidFill>
                            <a:srgbClr val="FFFFFF"/>
                          </a:solidFill>
                          <a:latin typeface="Open Sauce Bold"/>
                        </a:rPr>
                        <a:t>ZORBALIĞI</a:t>
                      </a:r>
                    </a:p>
                    <a:p>
                      <a:pPr algn="ctr">
                        <a:lnSpc>
                          <a:spcPts val="2520"/>
                        </a:lnSpc>
                      </a:pPr>
                      <a:r>
                        <a:rPr lang="en-US" sz="1800">
                          <a:solidFill>
                            <a:srgbClr val="FFFFFF"/>
                          </a:solidFill>
                          <a:latin typeface="Open Sauce Bold"/>
                        </a:rPr>
                        <a:t>DEĞİL</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C5736"/>
                    </a:solidFill>
                  </a:tcPr>
                </a:tc>
              </a:tr>
              <a:tr h="6682914">
                <a:tc>
                  <a:txBody>
                    <a:bodyPr/>
                    <a:lstStyle/>
                    <a:p>
                      <a:pPr algn="l">
                        <a:lnSpc>
                          <a:spcPts val="2939"/>
                        </a:lnSpc>
                        <a:defRPr/>
                      </a:pPr>
                      <a:r>
                        <a:rPr lang="en-US" sz="2099" dirty="0" err="1">
                          <a:solidFill>
                            <a:srgbClr val="000000"/>
                          </a:solidFill>
                          <a:latin typeface="OpenDyslexic"/>
                        </a:rPr>
                        <a:t>Teneffüste</a:t>
                      </a:r>
                      <a:r>
                        <a:rPr lang="en-US" sz="2099" dirty="0">
                          <a:solidFill>
                            <a:srgbClr val="000000"/>
                          </a:solidFill>
                          <a:latin typeface="OpenDyslexic"/>
                        </a:rPr>
                        <a:t> </a:t>
                      </a:r>
                      <a:r>
                        <a:rPr lang="en-US" sz="2099" dirty="0" err="1">
                          <a:solidFill>
                            <a:srgbClr val="000000"/>
                          </a:solidFill>
                          <a:latin typeface="OpenDyslexic"/>
                        </a:rPr>
                        <a:t>sınıf</a:t>
                      </a:r>
                      <a:r>
                        <a:rPr lang="en-US" sz="2099" dirty="0">
                          <a:solidFill>
                            <a:srgbClr val="000000"/>
                          </a:solidFill>
                          <a:latin typeface="OpenDyslexic"/>
                        </a:rPr>
                        <a:t> </a:t>
                      </a:r>
                      <a:r>
                        <a:rPr lang="en-US" sz="2099" dirty="0" err="1">
                          <a:solidFill>
                            <a:srgbClr val="000000"/>
                          </a:solidFill>
                          <a:latin typeface="OpenDyslexic"/>
                        </a:rPr>
                        <a:t>arkadaşlarıyla</a:t>
                      </a:r>
                      <a:r>
                        <a:rPr lang="en-US" sz="2099" dirty="0">
                          <a:solidFill>
                            <a:srgbClr val="000000"/>
                          </a:solidFill>
                          <a:latin typeface="OpenDyslexic"/>
                        </a:rPr>
                        <a:t> </a:t>
                      </a:r>
                      <a:r>
                        <a:rPr lang="en-US" sz="2099" dirty="0" err="1">
                          <a:solidFill>
                            <a:srgbClr val="000000"/>
                          </a:solidFill>
                          <a:latin typeface="OpenDyslexic"/>
                        </a:rPr>
                        <a:t>futbol</a:t>
                      </a:r>
                      <a:r>
                        <a:rPr lang="en-US" sz="2099" dirty="0">
                          <a:solidFill>
                            <a:srgbClr val="000000"/>
                          </a:solidFill>
                          <a:latin typeface="OpenDyslexic"/>
                        </a:rPr>
                        <a:t> </a:t>
                      </a:r>
                      <a:r>
                        <a:rPr lang="en-US" sz="2099" dirty="0" err="1">
                          <a:solidFill>
                            <a:srgbClr val="000000"/>
                          </a:solidFill>
                          <a:latin typeface="OpenDyslexic"/>
                        </a:rPr>
                        <a:t>maçı</a:t>
                      </a:r>
                      <a:r>
                        <a:rPr lang="en-US" sz="2099" dirty="0">
                          <a:solidFill>
                            <a:srgbClr val="000000"/>
                          </a:solidFill>
                          <a:latin typeface="OpenDyslexic"/>
                        </a:rPr>
                        <a:t> </a:t>
                      </a:r>
                      <a:r>
                        <a:rPr lang="en-US" sz="2099" dirty="0" err="1">
                          <a:solidFill>
                            <a:srgbClr val="000000"/>
                          </a:solidFill>
                          <a:latin typeface="OpenDyslexic"/>
                        </a:rPr>
                        <a:t>yaparken</a:t>
                      </a:r>
                      <a:r>
                        <a:rPr lang="en-US" sz="2099" dirty="0">
                          <a:solidFill>
                            <a:srgbClr val="000000"/>
                          </a:solidFill>
                          <a:latin typeface="OpenDyslexic"/>
                        </a:rPr>
                        <a:t> </a:t>
                      </a:r>
                      <a:r>
                        <a:rPr lang="en-US" sz="2099" dirty="0" err="1">
                          <a:solidFill>
                            <a:srgbClr val="000000"/>
                          </a:solidFill>
                          <a:latin typeface="OpenDyslexic"/>
                        </a:rPr>
                        <a:t>Erdem</a:t>
                      </a:r>
                      <a:endParaRPr lang="en-US" sz="1100" dirty="0"/>
                    </a:p>
                    <a:p>
                      <a:pPr>
                        <a:lnSpc>
                          <a:spcPts val="2939"/>
                        </a:lnSpc>
                      </a:pPr>
                      <a:r>
                        <a:rPr lang="en-US" sz="2099" dirty="0" err="1">
                          <a:solidFill>
                            <a:srgbClr val="000000"/>
                          </a:solidFill>
                          <a:latin typeface="OpenDyslexic"/>
                        </a:rPr>
                        <a:t>topa</a:t>
                      </a:r>
                      <a:r>
                        <a:rPr lang="en-US" sz="2099" dirty="0">
                          <a:solidFill>
                            <a:srgbClr val="000000"/>
                          </a:solidFill>
                          <a:latin typeface="OpenDyslexic"/>
                        </a:rPr>
                        <a:t> </a:t>
                      </a:r>
                      <a:r>
                        <a:rPr lang="en-US" sz="2099" dirty="0" err="1">
                          <a:solidFill>
                            <a:srgbClr val="000000"/>
                          </a:solidFill>
                          <a:latin typeface="OpenDyslexic"/>
                        </a:rPr>
                        <a:t>kötü</a:t>
                      </a:r>
                      <a:r>
                        <a:rPr lang="en-US" sz="2099" dirty="0">
                          <a:solidFill>
                            <a:srgbClr val="000000"/>
                          </a:solidFill>
                          <a:latin typeface="OpenDyslexic"/>
                        </a:rPr>
                        <a:t> </a:t>
                      </a:r>
                      <a:r>
                        <a:rPr lang="en-US" sz="2099" dirty="0" err="1">
                          <a:solidFill>
                            <a:srgbClr val="000000"/>
                          </a:solidFill>
                          <a:latin typeface="OpenDyslexic"/>
                        </a:rPr>
                        <a:t>bir</a:t>
                      </a:r>
                      <a:r>
                        <a:rPr lang="en-US" sz="2099" dirty="0">
                          <a:solidFill>
                            <a:srgbClr val="000000"/>
                          </a:solidFill>
                          <a:latin typeface="OpenDyslexic"/>
                        </a:rPr>
                        <a:t> </a:t>
                      </a:r>
                      <a:r>
                        <a:rPr lang="en-US" sz="2099" dirty="0" err="1">
                          <a:solidFill>
                            <a:srgbClr val="000000"/>
                          </a:solidFill>
                          <a:latin typeface="OpenDyslexic"/>
                        </a:rPr>
                        <a:t>vuruş</a:t>
                      </a:r>
                      <a:r>
                        <a:rPr lang="en-US" sz="2099" dirty="0">
                          <a:solidFill>
                            <a:srgbClr val="000000"/>
                          </a:solidFill>
                          <a:latin typeface="OpenDyslexic"/>
                        </a:rPr>
                        <a:t> </a:t>
                      </a:r>
                      <a:r>
                        <a:rPr lang="en-US" sz="2099" dirty="0" err="1">
                          <a:solidFill>
                            <a:srgbClr val="000000"/>
                          </a:solidFill>
                          <a:latin typeface="OpenDyslexic"/>
                        </a:rPr>
                        <a:t>yaptı</a:t>
                      </a:r>
                      <a:r>
                        <a:rPr lang="en-US" sz="2099" dirty="0">
                          <a:solidFill>
                            <a:srgbClr val="000000"/>
                          </a:solidFill>
                          <a:latin typeface="OpenDyslexic"/>
                        </a:rPr>
                        <a:t>. </a:t>
                      </a:r>
                      <a:r>
                        <a:rPr lang="en-US" sz="2099" dirty="0" err="1">
                          <a:solidFill>
                            <a:srgbClr val="000000"/>
                          </a:solidFill>
                          <a:latin typeface="OpenDyslexic"/>
                        </a:rPr>
                        <a:t>Bunun</a:t>
                      </a:r>
                      <a:r>
                        <a:rPr lang="en-US" sz="2099" dirty="0">
                          <a:solidFill>
                            <a:srgbClr val="000000"/>
                          </a:solidFill>
                          <a:latin typeface="OpenDyslexic"/>
                        </a:rPr>
                        <a:t> </a:t>
                      </a:r>
                      <a:r>
                        <a:rPr lang="en-US" sz="2099" dirty="0" err="1">
                          <a:solidFill>
                            <a:srgbClr val="000000"/>
                          </a:solidFill>
                          <a:latin typeface="OpenDyslexic"/>
                        </a:rPr>
                        <a:t>üzerine</a:t>
                      </a:r>
                      <a:r>
                        <a:rPr lang="en-US" sz="2099" dirty="0">
                          <a:solidFill>
                            <a:srgbClr val="000000"/>
                          </a:solidFill>
                          <a:latin typeface="OpenDyslexic"/>
                        </a:rPr>
                        <a:t> </a:t>
                      </a:r>
                      <a:r>
                        <a:rPr lang="en-US" sz="2099" dirty="0" err="1">
                          <a:solidFill>
                            <a:srgbClr val="000000"/>
                          </a:solidFill>
                          <a:latin typeface="OpenDyslexic"/>
                        </a:rPr>
                        <a:t>Burak</a:t>
                      </a:r>
                      <a:r>
                        <a:rPr lang="en-US" sz="2099" dirty="0">
                          <a:solidFill>
                            <a:srgbClr val="000000"/>
                          </a:solidFill>
                          <a:latin typeface="OpenDyslexic"/>
                        </a:rPr>
                        <a:t> “</a:t>
                      </a:r>
                      <a:r>
                        <a:rPr lang="en-US" sz="2099" dirty="0" err="1">
                          <a:solidFill>
                            <a:srgbClr val="000000"/>
                          </a:solidFill>
                          <a:latin typeface="OpenDyslexic"/>
                        </a:rPr>
                        <a:t>Öyle</a:t>
                      </a:r>
                      <a:r>
                        <a:rPr lang="en-US" sz="2099" dirty="0">
                          <a:solidFill>
                            <a:srgbClr val="000000"/>
                          </a:solidFill>
                          <a:latin typeface="OpenDyslexic"/>
                        </a:rPr>
                        <a:t> </a:t>
                      </a:r>
                      <a:r>
                        <a:rPr lang="en-US" sz="2099" dirty="0" err="1">
                          <a:solidFill>
                            <a:srgbClr val="000000"/>
                          </a:solidFill>
                          <a:latin typeface="OpenDyslexic"/>
                        </a:rPr>
                        <a:t>ucuz</a:t>
                      </a:r>
                      <a:r>
                        <a:rPr lang="en-US" sz="2099" dirty="0">
                          <a:solidFill>
                            <a:srgbClr val="000000"/>
                          </a:solidFill>
                          <a:latin typeface="OpenDyslexic"/>
                        </a:rPr>
                        <a:t> </a:t>
                      </a:r>
                      <a:r>
                        <a:rPr lang="en-US" sz="2099" dirty="0" err="1">
                          <a:solidFill>
                            <a:srgbClr val="000000"/>
                          </a:solidFill>
                          <a:latin typeface="OpenDyslexic"/>
                        </a:rPr>
                        <a:t>ve</a:t>
                      </a:r>
                      <a:r>
                        <a:rPr lang="en-US" sz="2099" dirty="0">
                          <a:solidFill>
                            <a:srgbClr val="000000"/>
                          </a:solidFill>
                          <a:latin typeface="OpenDyslexic"/>
                        </a:rPr>
                        <a:t> </a:t>
                      </a:r>
                      <a:r>
                        <a:rPr lang="en-US" sz="2099" dirty="0" err="1">
                          <a:solidFill>
                            <a:srgbClr val="000000"/>
                          </a:solidFill>
                          <a:latin typeface="OpenDyslexic"/>
                        </a:rPr>
                        <a:t>adi</a:t>
                      </a:r>
                      <a:r>
                        <a:rPr lang="en-US" sz="2099" dirty="0">
                          <a:solidFill>
                            <a:srgbClr val="000000"/>
                          </a:solidFill>
                          <a:latin typeface="OpenDyslexic"/>
                        </a:rPr>
                        <a:t> </a:t>
                      </a:r>
                      <a:r>
                        <a:rPr lang="en-US" sz="2099" dirty="0" err="1">
                          <a:solidFill>
                            <a:srgbClr val="000000"/>
                          </a:solidFill>
                          <a:latin typeface="OpenDyslexic"/>
                        </a:rPr>
                        <a:t>ayakkabılarla</a:t>
                      </a:r>
                      <a:r>
                        <a:rPr lang="en-US" sz="2099" dirty="0">
                          <a:solidFill>
                            <a:srgbClr val="000000"/>
                          </a:solidFill>
                          <a:latin typeface="OpenDyslexic"/>
                        </a:rPr>
                        <a:t> </a:t>
                      </a:r>
                      <a:r>
                        <a:rPr lang="en-US" sz="2099" dirty="0" err="1">
                          <a:solidFill>
                            <a:srgbClr val="000000"/>
                          </a:solidFill>
                          <a:latin typeface="OpenDyslexic"/>
                        </a:rPr>
                        <a:t>oynarsan</a:t>
                      </a:r>
                      <a:r>
                        <a:rPr lang="en-US" sz="2099" dirty="0">
                          <a:solidFill>
                            <a:srgbClr val="000000"/>
                          </a:solidFill>
                          <a:latin typeface="OpenDyslexic"/>
                        </a:rPr>
                        <a:t> </a:t>
                      </a:r>
                      <a:r>
                        <a:rPr lang="en-US" sz="2099" dirty="0" err="1">
                          <a:solidFill>
                            <a:srgbClr val="000000"/>
                          </a:solidFill>
                          <a:latin typeface="OpenDyslexic"/>
                        </a:rPr>
                        <a:t>böyle</a:t>
                      </a:r>
                      <a:r>
                        <a:rPr lang="en-US" sz="2099" dirty="0">
                          <a:solidFill>
                            <a:srgbClr val="000000"/>
                          </a:solidFill>
                          <a:latin typeface="OpenDyslexic"/>
                        </a:rPr>
                        <a:t> </a:t>
                      </a:r>
                      <a:r>
                        <a:rPr lang="en-US" sz="2099" dirty="0" err="1">
                          <a:solidFill>
                            <a:srgbClr val="000000"/>
                          </a:solidFill>
                          <a:latin typeface="OpenDyslexic"/>
                        </a:rPr>
                        <a:t>kötü</a:t>
                      </a:r>
                      <a:r>
                        <a:rPr lang="en-US" sz="2099" dirty="0">
                          <a:solidFill>
                            <a:srgbClr val="000000"/>
                          </a:solidFill>
                          <a:latin typeface="OpenDyslexic"/>
                        </a:rPr>
                        <a:t> </a:t>
                      </a:r>
                      <a:r>
                        <a:rPr lang="en-US" sz="2099" dirty="0" err="1">
                          <a:solidFill>
                            <a:srgbClr val="000000"/>
                          </a:solidFill>
                          <a:latin typeface="OpenDyslexic"/>
                        </a:rPr>
                        <a:t>vurursun</a:t>
                      </a:r>
                      <a:r>
                        <a:rPr lang="en-US" sz="2099" dirty="0">
                          <a:solidFill>
                            <a:srgbClr val="000000"/>
                          </a:solidFill>
                          <a:latin typeface="OpenDyslexic"/>
                        </a:rPr>
                        <a:t>!” </a:t>
                      </a:r>
                      <a:r>
                        <a:rPr lang="en-US" sz="2099" dirty="0" err="1">
                          <a:solidFill>
                            <a:srgbClr val="000000"/>
                          </a:solidFill>
                          <a:latin typeface="OpenDyslexic"/>
                        </a:rPr>
                        <a:t>dedi.Yanındaki</a:t>
                      </a:r>
                      <a:r>
                        <a:rPr lang="en-US" sz="2099" dirty="0">
                          <a:solidFill>
                            <a:srgbClr val="000000"/>
                          </a:solidFill>
                          <a:latin typeface="OpenDyslexic"/>
                        </a:rPr>
                        <a:t> </a:t>
                      </a:r>
                      <a:r>
                        <a:rPr lang="en-US" sz="2099" dirty="0" err="1">
                          <a:solidFill>
                            <a:srgbClr val="000000"/>
                          </a:solidFill>
                          <a:latin typeface="OpenDyslexic"/>
                        </a:rPr>
                        <a:t>Ahmet</a:t>
                      </a:r>
                      <a:r>
                        <a:rPr lang="en-US" sz="2099" dirty="0">
                          <a:solidFill>
                            <a:srgbClr val="000000"/>
                          </a:solidFill>
                          <a:latin typeface="OpenDyslexic"/>
                        </a:rPr>
                        <a:t> </a:t>
                      </a:r>
                      <a:r>
                        <a:rPr lang="en-US" sz="2099" dirty="0" err="1">
                          <a:solidFill>
                            <a:srgbClr val="000000"/>
                          </a:solidFill>
                          <a:latin typeface="OpenDyslexic"/>
                        </a:rPr>
                        <a:t>ve</a:t>
                      </a:r>
                      <a:r>
                        <a:rPr lang="en-US" sz="2099" dirty="0">
                          <a:solidFill>
                            <a:srgbClr val="000000"/>
                          </a:solidFill>
                          <a:latin typeface="OpenDyslexic"/>
                        </a:rPr>
                        <a:t> </a:t>
                      </a:r>
                      <a:r>
                        <a:rPr lang="en-US" sz="2099" dirty="0" err="1">
                          <a:solidFill>
                            <a:srgbClr val="000000"/>
                          </a:solidFill>
                          <a:latin typeface="OpenDyslexic"/>
                        </a:rPr>
                        <a:t>Sercan</a:t>
                      </a:r>
                      <a:r>
                        <a:rPr lang="en-US" sz="2099" dirty="0">
                          <a:solidFill>
                            <a:srgbClr val="000000"/>
                          </a:solidFill>
                          <a:latin typeface="OpenDyslexic"/>
                        </a:rPr>
                        <a:t> </a:t>
                      </a:r>
                      <a:r>
                        <a:rPr lang="en-US" sz="2099" dirty="0" err="1">
                          <a:solidFill>
                            <a:srgbClr val="000000"/>
                          </a:solidFill>
                          <a:latin typeface="OpenDyslexic"/>
                        </a:rPr>
                        <a:t>ise</a:t>
                      </a:r>
                      <a:r>
                        <a:rPr lang="en-US" sz="2099" dirty="0">
                          <a:solidFill>
                            <a:srgbClr val="000000"/>
                          </a:solidFill>
                          <a:latin typeface="OpenDyslexic"/>
                        </a:rPr>
                        <a:t> </a:t>
                      </a:r>
                      <a:r>
                        <a:rPr lang="en-US" sz="2099" dirty="0" err="1">
                          <a:solidFill>
                            <a:srgbClr val="000000"/>
                          </a:solidFill>
                          <a:latin typeface="OpenDyslexic"/>
                        </a:rPr>
                        <a:t>kahkaha</a:t>
                      </a:r>
                      <a:r>
                        <a:rPr lang="en-US" sz="2099" dirty="0">
                          <a:solidFill>
                            <a:srgbClr val="000000"/>
                          </a:solidFill>
                          <a:latin typeface="OpenDyslexic"/>
                        </a:rPr>
                        <a:t> </a:t>
                      </a:r>
                      <a:r>
                        <a:rPr lang="en-US" sz="2099" dirty="0" err="1">
                          <a:solidFill>
                            <a:srgbClr val="000000"/>
                          </a:solidFill>
                          <a:latin typeface="OpenDyslexic"/>
                        </a:rPr>
                        <a:t>atarak</a:t>
                      </a:r>
                      <a:r>
                        <a:rPr lang="en-US" sz="2099" dirty="0">
                          <a:solidFill>
                            <a:srgbClr val="000000"/>
                          </a:solidFill>
                          <a:latin typeface="OpenDyslexic"/>
                        </a:rPr>
                        <a:t> </a:t>
                      </a:r>
                      <a:r>
                        <a:rPr lang="en-US" sz="2099" dirty="0" err="1">
                          <a:solidFill>
                            <a:srgbClr val="000000"/>
                          </a:solidFill>
                          <a:latin typeface="OpenDyslexic"/>
                        </a:rPr>
                        <a:t>Erdem’e</a:t>
                      </a:r>
                      <a:endParaRPr lang="en-US" sz="2099" dirty="0">
                        <a:solidFill>
                          <a:srgbClr val="000000"/>
                        </a:solidFill>
                        <a:latin typeface="OpenDyslexic"/>
                      </a:endParaRPr>
                    </a:p>
                    <a:p>
                      <a:pPr>
                        <a:lnSpc>
                          <a:spcPts val="2939"/>
                        </a:lnSpc>
                      </a:pPr>
                      <a:r>
                        <a:rPr lang="en-US" sz="2099" dirty="0" err="1">
                          <a:solidFill>
                            <a:srgbClr val="000000"/>
                          </a:solidFill>
                          <a:latin typeface="OpenDyslexic"/>
                        </a:rPr>
                        <a:t>güldüler</a:t>
                      </a:r>
                      <a:r>
                        <a:rPr lang="en-US" sz="2099" dirty="0">
                          <a:solidFill>
                            <a:srgbClr val="000000"/>
                          </a:solidFill>
                          <a:latin typeface="OpenDyslexic"/>
                        </a:rPr>
                        <a:t>. </a:t>
                      </a:r>
                      <a:r>
                        <a:rPr lang="en-US" sz="2099" dirty="0" err="1">
                          <a:solidFill>
                            <a:srgbClr val="000000"/>
                          </a:solidFill>
                          <a:latin typeface="OpenDyslexic"/>
                        </a:rPr>
                        <a:t>Günün</a:t>
                      </a:r>
                      <a:r>
                        <a:rPr lang="en-US" sz="2099" dirty="0">
                          <a:solidFill>
                            <a:srgbClr val="000000"/>
                          </a:solidFill>
                          <a:latin typeface="OpenDyslexic"/>
                        </a:rPr>
                        <a:t> </a:t>
                      </a:r>
                      <a:r>
                        <a:rPr lang="en-US" sz="2099" dirty="0" err="1">
                          <a:solidFill>
                            <a:srgbClr val="000000"/>
                          </a:solidFill>
                          <a:latin typeface="OpenDyslexic"/>
                        </a:rPr>
                        <a:t>geri</a:t>
                      </a:r>
                      <a:r>
                        <a:rPr lang="en-US" sz="2099" dirty="0">
                          <a:solidFill>
                            <a:srgbClr val="000000"/>
                          </a:solidFill>
                          <a:latin typeface="OpenDyslexic"/>
                        </a:rPr>
                        <a:t> </a:t>
                      </a:r>
                      <a:r>
                        <a:rPr lang="en-US" sz="2099" dirty="0" err="1">
                          <a:solidFill>
                            <a:srgbClr val="000000"/>
                          </a:solidFill>
                          <a:latin typeface="OpenDyslexic"/>
                        </a:rPr>
                        <a:t>kalanında</a:t>
                      </a:r>
                      <a:r>
                        <a:rPr lang="en-US" sz="2099" dirty="0">
                          <a:solidFill>
                            <a:srgbClr val="000000"/>
                          </a:solidFill>
                          <a:latin typeface="OpenDyslexic"/>
                        </a:rPr>
                        <a:t> da </a:t>
                      </a:r>
                      <a:r>
                        <a:rPr lang="en-US" sz="2099" dirty="0" err="1">
                          <a:solidFill>
                            <a:srgbClr val="000000"/>
                          </a:solidFill>
                          <a:latin typeface="OpenDyslexic"/>
                        </a:rPr>
                        <a:t>Erdem</a:t>
                      </a:r>
                      <a:r>
                        <a:rPr lang="en-US" sz="2099" dirty="0">
                          <a:solidFill>
                            <a:srgbClr val="000000"/>
                          </a:solidFill>
                          <a:latin typeface="OpenDyslexic"/>
                        </a:rPr>
                        <a:t> </a:t>
                      </a:r>
                      <a:r>
                        <a:rPr lang="en-US" sz="2099" dirty="0" err="1">
                          <a:solidFill>
                            <a:srgbClr val="000000"/>
                          </a:solidFill>
                          <a:latin typeface="OpenDyslexic"/>
                        </a:rPr>
                        <a:t>ile</a:t>
                      </a:r>
                      <a:r>
                        <a:rPr lang="en-US" sz="2099" dirty="0">
                          <a:solidFill>
                            <a:srgbClr val="000000"/>
                          </a:solidFill>
                          <a:latin typeface="OpenDyslexic"/>
                        </a:rPr>
                        <a:t> </a:t>
                      </a:r>
                      <a:r>
                        <a:rPr lang="en-US" sz="2099" dirty="0" err="1">
                          <a:solidFill>
                            <a:srgbClr val="000000"/>
                          </a:solidFill>
                          <a:latin typeface="OpenDyslexic"/>
                        </a:rPr>
                        <a:t>dalga</a:t>
                      </a:r>
                      <a:r>
                        <a:rPr lang="en-US" sz="2099" dirty="0">
                          <a:solidFill>
                            <a:srgbClr val="000000"/>
                          </a:solidFill>
                          <a:latin typeface="OpenDyslexic"/>
                        </a:rPr>
                        <a:t> </a:t>
                      </a:r>
                      <a:r>
                        <a:rPr lang="en-US" sz="2099" dirty="0" err="1">
                          <a:solidFill>
                            <a:srgbClr val="000000"/>
                          </a:solidFill>
                          <a:latin typeface="OpenDyslexic"/>
                        </a:rPr>
                        <a:t>geçmeye</a:t>
                      </a:r>
                      <a:endParaRPr lang="en-US" sz="2099" dirty="0">
                        <a:solidFill>
                          <a:srgbClr val="000000"/>
                        </a:solidFill>
                        <a:latin typeface="OpenDyslexic"/>
                      </a:endParaRPr>
                    </a:p>
                    <a:p>
                      <a:pPr>
                        <a:lnSpc>
                          <a:spcPts val="2939"/>
                        </a:lnSpc>
                      </a:pPr>
                      <a:r>
                        <a:rPr lang="en-US" sz="2099" dirty="0" err="1">
                          <a:solidFill>
                            <a:srgbClr val="000000"/>
                          </a:solidFill>
                          <a:latin typeface="OpenDyslexic"/>
                        </a:rPr>
                        <a:t>devam</a:t>
                      </a:r>
                      <a:r>
                        <a:rPr lang="en-US" sz="2099" dirty="0">
                          <a:solidFill>
                            <a:srgbClr val="000000"/>
                          </a:solidFill>
                          <a:latin typeface="OpenDyslexic"/>
                        </a:rPr>
                        <a:t> </a:t>
                      </a:r>
                      <a:r>
                        <a:rPr lang="en-US" sz="2099" dirty="0" err="1">
                          <a:solidFill>
                            <a:srgbClr val="000000"/>
                          </a:solidFill>
                          <a:latin typeface="OpenDyslexic"/>
                        </a:rPr>
                        <a:t>ettiler</a:t>
                      </a:r>
                      <a:r>
                        <a:rPr lang="en-US" sz="2099" dirty="0">
                          <a:solidFill>
                            <a:srgbClr val="000000"/>
                          </a:solidFill>
                          <a:latin typeface="OpenDyslexic"/>
                        </a:rPr>
                        <a:t>.</a:t>
                      </a:r>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DECED"/>
                    </a:solidFill>
                  </a:tcPr>
                </a:tc>
                <a:tc>
                  <a:txBody>
                    <a:bodyPr/>
                    <a:lstStyle/>
                    <a:p>
                      <a:pPr algn="ctr">
                        <a:lnSpc>
                          <a:spcPts val="1852"/>
                        </a:lnSpc>
                        <a:defRPr/>
                      </a:pPr>
                      <a:endParaRPr lang="en-US" sz="1100" dirty="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EDECED"/>
                    </a:solidFill>
                  </a:tcPr>
                </a:tc>
                <a:tc>
                  <a:txBody>
                    <a:bodyPr/>
                    <a:lstStyle/>
                    <a:p>
                      <a:pPr algn="ctr">
                        <a:lnSpc>
                          <a:spcPts val="2100"/>
                        </a:lnSpc>
                        <a:defRPr/>
                      </a:pPr>
                      <a:endParaRPr lang="en-US" sz="1100" dirty="0"/>
                    </a:p>
                  </a:txBody>
                  <a:tcPr marL="168049" marR="168049" marT="168049" marB="168049" anchor="ctr">
                    <a:lnL w="0" cap="flat" cmpd="sng" algn="ctr">
                      <a:solidFill>
                        <a:srgbClr val="EDECED"/>
                      </a:solidFill>
                      <a:prstDash val="solid"/>
                      <a:round/>
                      <a:headEnd type="none" w="med" len="med"/>
                      <a:tailEnd type="none" w="med" len="med"/>
                    </a:lnL>
                    <a:lnR w="0" cap="flat" cmpd="sng" algn="ctr">
                      <a:solidFill>
                        <a:srgbClr val="EDECED"/>
                      </a:solidFill>
                      <a:prstDash val="solid"/>
                      <a:round/>
                      <a:headEnd type="none" w="med" len="med"/>
                      <a:tailEnd type="none" w="med" len="med"/>
                    </a:lnR>
                    <a:lnT w="0" cap="flat" cmpd="sng" algn="ctr">
                      <a:solidFill>
                        <a:srgbClr val="EDECED"/>
                      </a:solidFill>
                      <a:prstDash val="solid"/>
                      <a:round/>
                      <a:headEnd type="none" w="med" len="med"/>
                      <a:tailEnd type="none" w="med" len="med"/>
                    </a:lnT>
                    <a:lnB w="0" cap="flat" cmpd="sng" algn="ctr">
                      <a:solidFill>
                        <a:srgbClr val="EDECED"/>
                      </a:solidFill>
                      <a:prstDash val="solid"/>
                      <a:round/>
                      <a:headEnd type="none" w="med" len="med"/>
                      <a:tailEnd type="none" w="med" len="med"/>
                    </a:lnB>
                    <a:solidFill>
                      <a:srgbClr val="CCCCCC"/>
                    </a:solidFill>
                  </a:tcPr>
                </a:tc>
              </a:tr>
            </a:tbl>
          </a:graphicData>
        </a:graphic>
      </p:graphicFrame>
      <p:cxnSp>
        <p:nvCxnSpPr>
          <p:cNvPr id="5" name="Düz Bağlayıcı 4"/>
          <p:cNvCxnSpPr/>
          <p:nvPr/>
        </p:nvCxnSpPr>
        <p:spPr>
          <a:xfrm>
            <a:off x="7086600" y="3390900"/>
            <a:ext cx="0" cy="689610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213416" y="514350"/>
            <a:ext cx="8205956" cy="9258300"/>
          </a:xfrm>
          <a:custGeom>
            <a:avLst/>
            <a:gdLst/>
            <a:ahLst/>
            <a:cxnLst/>
            <a:rect l="l" t="t" r="r" b="b"/>
            <a:pathLst>
              <a:path w="8205956" h="9258300">
                <a:moveTo>
                  <a:pt x="0" y="0"/>
                </a:moveTo>
                <a:lnTo>
                  <a:pt x="8205957" y="0"/>
                </a:lnTo>
                <a:lnTo>
                  <a:pt x="8205957" y="9258300"/>
                </a:lnTo>
                <a:lnTo>
                  <a:pt x="0" y="9258300"/>
                </a:lnTo>
                <a:lnTo>
                  <a:pt x="0" y="0"/>
                </a:lnTo>
                <a:close/>
              </a:path>
            </a:pathLst>
          </a:custGeom>
          <a:blipFill>
            <a:blip r:embed="rId2"/>
            <a:stretch>
              <a:fillRect l="-2359" r="-5482"/>
            </a:stretch>
          </a:blipFill>
        </p:spPr>
      </p:sp>
      <p:sp>
        <p:nvSpPr>
          <p:cNvPr id="3" name="TextBox 3"/>
          <p:cNvSpPr txBox="1"/>
          <p:nvPr/>
        </p:nvSpPr>
        <p:spPr>
          <a:xfrm>
            <a:off x="9632923" y="2317044"/>
            <a:ext cx="8498681" cy="6374129"/>
          </a:xfrm>
          <a:prstGeom prst="rect">
            <a:avLst/>
          </a:prstGeom>
        </p:spPr>
        <p:txBody>
          <a:bodyPr lIns="0" tIns="0" rIns="0" bIns="0" rtlCol="0" anchor="t">
            <a:spAutoFit/>
          </a:bodyPr>
          <a:lstStyle/>
          <a:p>
            <a:pPr>
              <a:lnSpc>
                <a:spcPts val="4620"/>
              </a:lnSpc>
            </a:pPr>
            <a:r>
              <a:rPr lang="en-US" sz="3300">
                <a:solidFill>
                  <a:srgbClr val="000000"/>
                </a:solidFill>
                <a:latin typeface="OpenDyslexic"/>
              </a:rPr>
              <a:t>Mehmet birinci sınıf öğrencisidir. İkinci dönem okul değişikliği yapmıştır. İlk zamanlarda yeni sınıfına uyum sağlamakta zorlanmış ancak arkadaş edinmeye başlamıştır. Mehmet arkadaşlarıyla teneffüslerde oyun oynamaya ve sınıfta kendini iyi hissetmeye başlamış. Fakat sınıflarında bulunan Doruk ve Barış, Mehmet’ten çok hoşlanmıyorlarmış.</a:t>
            </a:r>
          </a:p>
          <a:p>
            <a:pPr>
              <a:lnSpc>
                <a:spcPts val="4620"/>
              </a:lnSpc>
            </a:pPr>
            <a:endParaRPr lang="en-US" sz="3300">
              <a:solidFill>
                <a:srgbClr val="000000"/>
              </a:solidFill>
              <a:latin typeface="OpenDyslexic"/>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201557" y="386426"/>
            <a:ext cx="8942443" cy="9514149"/>
          </a:xfrm>
          <a:custGeom>
            <a:avLst/>
            <a:gdLst/>
            <a:ahLst/>
            <a:cxnLst/>
            <a:rect l="l" t="t" r="r" b="b"/>
            <a:pathLst>
              <a:path w="8942443" h="9514149">
                <a:moveTo>
                  <a:pt x="0" y="0"/>
                </a:moveTo>
                <a:lnTo>
                  <a:pt x="8942443" y="0"/>
                </a:lnTo>
                <a:lnTo>
                  <a:pt x="8942443" y="9514148"/>
                </a:lnTo>
                <a:lnTo>
                  <a:pt x="0" y="9514148"/>
                </a:lnTo>
                <a:lnTo>
                  <a:pt x="0" y="0"/>
                </a:lnTo>
                <a:close/>
              </a:path>
            </a:pathLst>
          </a:custGeom>
          <a:blipFill>
            <a:blip r:embed="rId2"/>
            <a:stretch>
              <a:fillRect l="-6820" t="-8016" r="-6820"/>
            </a:stretch>
          </a:blipFill>
        </p:spPr>
      </p:sp>
      <p:sp>
        <p:nvSpPr>
          <p:cNvPr id="3" name="TextBox 3"/>
          <p:cNvSpPr txBox="1"/>
          <p:nvPr/>
        </p:nvSpPr>
        <p:spPr>
          <a:xfrm>
            <a:off x="9512785" y="1914526"/>
            <a:ext cx="8498681" cy="6391274"/>
          </a:xfrm>
          <a:prstGeom prst="rect">
            <a:avLst/>
          </a:prstGeom>
        </p:spPr>
        <p:txBody>
          <a:bodyPr lIns="0" tIns="0" rIns="0" bIns="0" rtlCol="0" anchor="t">
            <a:spAutoFit/>
          </a:bodyPr>
          <a:lstStyle/>
          <a:p>
            <a:pPr>
              <a:lnSpc>
                <a:spcPts val="4200"/>
              </a:lnSpc>
            </a:pPr>
            <a:r>
              <a:rPr lang="en-US" sz="3000" dirty="0" err="1">
                <a:solidFill>
                  <a:srgbClr val="000000"/>
                </a:solidFill>
                <a:latin typeface="OpenDyslexic"/>
              </a:rPr>
              <a:t>Bir</a:t>
            </a:r>
            <a:r>
              <a:rPr lang="en-US" sz="3000" dirty="0">
                <a:solidFill>
                  <a:srgbClr val="000000"/>
                </a:solidFill>
                <a:latin typeface="OpenDyslexic"/>
              </a:rPr>
              <a:t> </a:t>
            </a:r>
            <a:r>
              <a:rPr lang="en-US" sz="3000" dirty="0" err="1">
                <a:solidFill>
                  <a:srgbClr val="000000"/>
                </a:solidFill>
                <a:latin typeface="OpenDyslexic"/>
              </a:rPr>
              <a:t>gün</a:t>
            </a:r>
            <a:r>
              <a:rPr lang="en-US" sz="3000" dirty="0">
                <a:solidFill>
                  <a:srgbClr val="000000"/>
                </a:solidFill>
                <a:latin typeface="OpenDyslexic"/>
              </a:rPr>
              <a:t> </a:t>
            </a:r>
            <a:r>
              <a:rPr lang="en-US" sz="3000" dirty="0" err="1">
                <a:solidFill>
                  <a:srgbClr val="000000"/>
                </a:solidFill>
                <a:latin typeface="OpenDyslexic"/>
              </a:rPr>
              <a:t>Doruk</a:t>
            </a:r>
            <a:r>
              <a:rPr lang="en-US" sz="3000" dirty="0">
                <a:solidFill>
                  <a:srgbClr val="000000"/>
                </a:solidFill>
                <a:latin typeface="OpenDyslexic"/>
              </a:rPr>
              <a:t> </a:t>
            </a:r>
            <a:r>
              <a:rPr lang="en-US" sz="3000" dirty="0" err="1">
                <a:solidFill>
                  <a:srgbClr val="000000"/>
                </a:solidFill>
                <a:latin typeface="OpenDyslexic"/>
              </a:rPr>
              <a:t>ve</a:t>
            </a:r>
            <a:r>
              <a:rPr lang="en-US" sz="3000" dirty="0">
                <a:solidFill>
                  <a:srgbClr val="000000"/>
                </a:solidFill>
                <a:latin typeface="OpenDyslexic"/>
              </a:rPr>
              <a:t> </a:t>
            </a:r>
            <a:r>
              <a:rPr lang="en-US" sz="3000" dirty="0" err="1">
                <a:solidFill>
                  <a:srgbClr val="000000"/>
                </a:solidFill>
                <a:latin typeface="OpenDyslexic"/>
              </a:rPr>
              <a:t>Barış</a:t>
            </a:r>
            <a:r>
              <a:rPr lang="en-US" sz="3000" dirty="0">
                <a:solidFill>
                  <a:srgbClr val="000000"/>
                </a:solidFill>
                <a:latin typeface="OpenDyslexic"/>
              </a:rPr>
              <a:t> </a:t>
            </a:r>
            <a:r>
              <a:rPr lang="en-US" sz="3000" dirty="0" err="1">
                <a:solidFill>
                  <a:srgbClr val="000000"/>
                </a:solidFill>
                <a:latin typeface="OpenDyslexic"/>
              </a:rPr>
              <a:t>Mehmet’in</a:t>
            </a:r>
            <a:r>
              <a:rPr lang="en-US" sz="3000" dirty="0">
                <a:solidFill>
                  <a:srgbClr val="000000"/>
                </a:solidFill>
                <a:latin typeface="OpenDyslexic"/>
              </a:rPr>
              <a:t> </a:t>
            </a:r>
            <a:r>
              <a:rPr lang="en-US" sz="3000" dirty="0" err="1">
                <a:solidFill>
                  <a:srgbClr val="000000"/>
                </a:solidFill>
                <a:latin typeface="OpenDyslexic"/>
              </a:rPr>
              <a:t>yanına</a:t>
            </a:r>
            <a:r>
              <a:rPr lang="en-US" sz="3000" dirty="0">
                <a:solidFill>
                  <a:srgbClr val="000000"/>
                </a:solidFill>
                <a:latin typeface="OpenDyslexic"/>
              </a:rPr>
              <a:t> </a:t>
            </a:r>
            <a:r>
              <a:rPr lang="en-US" sz="3000" dirty="0" err="1">
                <a:solidFill>
                  <a:srgbClr val="000000"/>
                </a:solidFill>
                <a:latin typeface="OpenDyslexic"/>
              </a:rPr>
              <a:t>giderek</a:t>
            </a:r>
            <a:r>
              <a:rPr lang="en-US" sz="3000" dirty="0">
                <a:solidFill>
                  <a:srgbClr val="000000"/>
                </a:solidFill>
                <a:latin typeface="OpenDyslexic"/>
              </a:rPr>
              <a:t> </a:t>
            </a:r>
            <a:r>
              <a:rPr lang="en-US" sz="3000" dirty="0" err="1">
                <a:solidFill>
                  <a:srgbClr val="000000"/>
                </a:solidFill>
                <a:latin typeface="OpenDyslexic"/>
              </a:rPr>
              <a:t>sınıftaki</a:t>
            </a:r>
            <a:r>
              <a:rPr lang="en-US" sz="3000" dirty="0">
                <a:solidFill>
                  <a:srgbClr val="000000"/>
                </a:solidFill>
                <a:latin typeface="OpenDyslexic"/>
              </a:rPr>
              <a:t> </a:t>
            </a:r>
            <a:r>
              <a:rPr lang="en-US" sz="3000" dirty="0" err="1">
                <a:solidFill>
                  <a:srgbClr val="000000"/>
                </a:solidFill>
                <a:latin typeface="OpenDyslexic"/>
              </a:rPr>
              <a:t>diğer</a:t>
            </a:r>
            <a:r>
              <a:rPr lang="en-US" sz="3000" dirty="0">
                <a:solidFill>
                  <a:srgbClr val="000000"/>
                </a:solidFill>
                <a:latin typeface="OpenDyslexic"/>
              </a:rPr>
              <a:t> </a:t>
            </a:r>
            <a:r>
              <a:rPr lang="en-US" sz="3000" dirty="0" err="1">
                <a:solidFill>
                  <a:srgbClr val="000000"/>
                </a:solidFill>
                <a:latin typeface="OpenDyslexic"/>
              </a:rPr>
              <a:t>öğrencilerin</a:t>
            </a:r>
            <a:r>
              <a:rPr lang="en-US" sz="3000" dirty="0">
                <a:solidFill>
                  <a:srgbClr val="000000"/>
                </a:solidFill>
                <a:latin typeface="OpenDyslexic"/>
              </a:rPr>
              <a:t> </a:t>
            </a:r>
            <a:r>
              <a:rPr lang="en-US" sz="3000" dirty="0" err="1">
                <a:solidFill>
                  <a:srgbClr val="000000"/>
                </a:solidFill>
                <a:latin typeface="OpenDyslexic"/>
              </a:rPr>
              <a:t>bulunduğu</a:t>
            </a:r>
            <a:r>
              <a:rPr lang="en-US" sz="3000" dirty="0">
                <a:solidFill>
                  <a:srgbClr val="000000"/>
                </a:solidFill>
                <a:latin typeface="OpenDyslexic"/>
              </a:rPr>
              <a:t> </a:t>
            </a:r>
            <a:r>
              <a:rPr lang="en-US" sz="3000" dirty="0" err="1">
                <a:solidFill>
                  <a:srgbClr val="000000"/>
                </a:solidFill>
                <a:latin typeface="OpenDyslexic"/>
              </a:rPr>
              <a:t>bir</a:t>
            </a:r>
            <a:r>
              <a:rPr lang="en-US" sz="3000" dirty="0">
                <a:solidFill>
                  <a:srgbClr val="000000"/>
                </a:solidFill>
                <a:latin typeface="OpenDyslexic"/>
              </a:rPr>
              <a:t> </a:t>
            </a:r>
            <a:r>
              <a:rPr lang="en-US" sz="3000" dirty="0" err="1">
                <a:solidFill>
                  <a:srgbClr val="000000"/>
                </a:solidFill>
                <a:latin typeface="OpenDyslexic"/>
              </a:rPr>
              <a:t>ortamda</a:t>
            </a:r>
            <a:r>
              <a:rPr lang="en-US" sz="3000" dirty="0">
                <a:solidFill>
                  <a:srgbClr val="000000"/>
                </a:solidFill>
                <a:latin typeface="OpenDyslexic"/>
              </a:rPr>
              <a:t> “</a:t>
            </a:r>
            <a:r>
              <a:rPr lang="en-US" sz="3000" dirty="0" err="1">
                <a:solidFill>
                  <a:srgbClr val="000000"/>
                </a:solidFill>
                <a:latin typeface="OpenDyslexic"/>
              </a:rPr>
              <a:t>Seni</a:t>
            </a:r>
            <a:r>
              <a:rPr lang="en-US" sz="3000" dirty="0">
                <a:solidFill>
                  <a:srgbClr val="000000"/>
                </a:solidFill>
                <a:latin typeface="OpenDyslexic"/>
              </a:rPr>
              <a:t> </a:t>
            </a:r>
            <a:r>
              <a:rPr lang="en-US" sz="3000" dirty="0" err="1">
                <a:solidFill>
                  <a:srgbClr val="000000"/>
                </a:solidFill>
                <a:latin typeface="OpenDyslexic"/>
              </a:rPr>
              <a:t>bu</a:t>
            </a:r>
            <a:r>
              <a:rPr lang="en-US" sz="3000" dirty="0">
                <a:solidFill>
                  <a:srgbClr val="000000"/>
                </a:solidFill>
                <a:latin typeface="OpenDyslexic"/>
              </a:rPr>
              <a:t> </a:t>
            </a:r>
            <a:r>
              <a:rPr lang="en-US" sz="3000" dirty="0" err="1">
                <a:solidFill>
                  <a:srgbClr val="000000"/>
                </a:solidFill>
                <a:latin typeface="OpenDyslexic"/>
              </a:rPr>
              <a:t>sınıfta</a:t>
            </a:r>
            <a:r>
              <a:rPr lang="en-US" sz="3000" dirty="0">
                <a:solidFill>
                  <a:srgbClr val="000000"/>
                </a:solidFill>
                <a:latin typeface="OpenDyslexic"/>
              </a:rPr>
              <a:t> </a:t>
            </a:r>
            <a:r>
              <a:rPr lang="en-US" sz="3000" dirty="0" err="1">
                <a:solidFill>
                  <a:srgbClr val="000000"/>
                </a:solidFill>
                <a:latin typeface="OpenDyslexic"/>
              </a:rPr>
              <a:t>istemiyoruz</a:t>
            </a:r>
            <a:r>
              <a:rPr lang="en-US" sz="3000" dirty="0">
                <a:solidFill>
                  <a:srgbClr val="000000"/>
                </a:solidFill>
                <a:latin typeface="OpenDyslexic"/>
              </a:rPr>
              <a:t>. </a:t>
            </a:r>
            <a:r>
              <a:rPr lang="en-US" sz="3000" dirty="0" err="1">
                <a:solidFill>
                  <a:srgbClr val="000000"/>
                </a:solidFill>
                <a:latin typeface="OpenDyslexic"/>
              </a:rPr>
              <a:t>Neden</a:t>
            </a:r>
            <a:r>
              <a:rPr lang="en-US" sz="3000" dirty="0">
                <a:solidFill>
                  <a:srgbClr val="000000"/>
                </a:solidFill>
                <a:latin typeface="OpenDyslexic"/>
              </a:rPr>
              <a:t> </a:t>
            </a:r>
            <a:r>
              <a:rPr lang="en-US" sz="3000" dirty="0" err="1">
                <a:solidFill>
                  <a:srgbClr val="000000"/>
                </a:solidFill>
                <a:latin typeface="OpenDyslexic"/>
              </a:rPr>
              <a:t>geldin</a:t>
            </a:r>
            <a:r>
              <a:rPr lang="en-US" sz="3000" dirty="0">
                <a:solidFill>
                  <a:srgbClr val="000000"/>
                </a:solidFill>
                <a:latin typeface="OpenDyslexic"/>
              </a:rPr>
              <a:t> </a:t>
            </a:r>
            <a:r>
              <a:rPr lang="en-US" sz="3000" dirty="0" err="1">
                <a:solidFill>
                  <a:srgbClr val="000000"/>
                </a:solidFill>
                <a:latin typeface="OpenDyslexic"/>
              </a:rPr>
              <a:t>bu</a:t>
            </a:r>
            <a:r>
              <a:rPr lang="en-US" sz="3000" dirty="0">
                <a:solidFill>
                  <a:srgbClr val="000000"/>
                </a:solidFill>
                <a:latin typeface="OpenDyslexic"/>
              </a:rPr>
              <a:t> </a:t>
            </a:r>
            <a:r>
              <a:rPr lang="en-US" sz="3000" dirty="0" err="1">
                <a:solidFill>
                  <a:srgbClr val="000000"/>
                </a:solidFill>
                <a:latin typeface="OpenDyslexic"/>
              </a:rPr>
              <a:t>sınıfa</a:t>
            </a:r>
            <a:r>
              <a:rPr lang="en-US" sz="3000" dirty="0">
                <a:solidFill>
                  <a:srgbClr val="000000"/>
                </a:solidFill>
                <a:latin typeface="OpenDyslexic"/>
              </a:rPr>
              <a:t>!” </a:t>
            </a:r>
            <a:r>
              <a:rPr lang="en-US" sz="3000" dirty="0" err="1">
                <a:solidFill>
                  <a:srgbClr val="000000"/>
                </a:solidFill>
                <a:latin typeface="OpenDyslexic"/>
              </a:rPr>
              <a:t>demişler</a:t>
            </a:r>
            <a:r>
              <a:rPr lang="en-US" sz="3000" dirty="0">
                <a:solidFill>
                  <a:srgbClr val="000000"/>
                </a:solidFill>
                <a:latin typeface="OpenDyslexic"/>
              </a:rPr>
              <a:t>. </a:t>
            </a:r>
            <a:r>
              <a:rPr lang="en-US" sz="3000" dirty="0" err="1">
                <a:solidFill>
                  <a:srgbClr val="000000"/>
                </a:solidFill>
                <a:latin typeface="OpenDyslexic"/>
              </a:rPr>
              <a:t>Bunun</a:t>
            </a:r>
            <a:r>
              <a:rPr lang="en-US" sz="3000" dirty="0">
                <a:solidFill>
                  <a:srgbClr val="000000"/>
                </a:solidFill>
                <a:latin typeface="OpenDyslexic"/>
              </a:rPr>
              <a:t> </a:t>
            </a:r>
            <a:r>
              <a:rPr lang="en-US" sz="3000" dirty="0" err="1">
                <a:solidFill>
                  <a:srgbClr val="000000"/>
                </a:solidFill>
                <a:latin typeface="OpenDyslexic"/>
              </a:rPr>
              <a:t>üzerine</a:t>
            </a:r>
            <a:r>
              <a:rPr lang="en-US" sz="3000" dirty="0">
                <a:solidFill>
                  <a:srgbClr val="000000"/>
                </a:solidFill>
                <a:latin typeface="OpenDyslexic"/>
              </a:rPr>
              <a:t> Mehmet </a:t>
            </a:r>
            <a:r>
              <a:rPr lang="en-US" sz="3000" dirty="0" err="1">
                <a:solidFill>
                  <a:srgbClr val="000000"/>
                </a:solidFill>
                <a:latin typeface="OpenDyslexic"/>
              </a:rPr>
              <a:t>ağlamaya</a:t>
            </a:r>
            <a:r>
              <a:rPr lang="en-US" sz="3000" dirty="0">
                <a:solidFill>
                  <a:srgbClr val="000000"/>
                </a:solidFill>
                <a:latin typeface="OpenDyslexic"/>
              </a:rPr>
              <a:t> </a:t>
            </a:r>
            <a:r>
              <a:rPr lang="en-US" sz="3000" dirty="0" err="1">
                <a:solidFill>
                  <a:srgbClr val="000000"/>
                </a:solidFill>
                <a:latin typeface="OpenDyslexic"/>
              </a:rPr>
              <a:t>başlamış</a:t>
            </a:r>
            <a:r>
              <a:rPr lang="en-US" sz="3000" dirty="0">
                <a:solidFill>
                  <a:srgbClr val="000000"/>
                </a:solidFill>
                <a:latin typeface="OpenDyslexic"/>
              </a:rPr>
              <a:t>. </a:t>
            </a:r>
            <a:r>
              <a:rPr lang="en-US" sz="3000" dirty="0" err="1">
                <a:solidFill>
                  <a:srgbClr val="000000"/>
                </a:solidFill>
                <a:latin typeface="OpenDyslexic"/>
              </a:rPr>
              <a:t>Barış</a:t>
            </a:r>
            <a:r>
              <a:rPr lang="en-US" sz="3000" dirty="0">
                <a:solidFill>
                  <a:srgbClr val="000000"/>
                </a:solidFill>
                <a:latin typeface="OpenDyslexic"/>
              </a:rPr>
              <a:t> da “</a:t>
            </a:r>
            <a:r>
              <a:rPr lang="en-US" sz="3000" dirty="0" err="1">
                <a:solidFill>
                  <a:srgbClr val="000000"/>
                </a:solidFill>
                <a:latin typeface="OpenDyslexic"/>
              </a:rPr>
              <a:t>Hemen</a:t>
            </a:r>
            <a:r>
              <a:rPr lang="en-US" sz="3000" dirty="0">
                <a:solidFill>
                  <a:srgbClr val="000000"/>
                </a:solidFill>
                <a:latin typeface="OpenDyslexic"/>
              </a:rPr>
              <a:t> </a:t>
            </a:r>
            <a:r>
              <a:rPr lang="en-US" sz="3000" dirty="0" err="1">
                <a:solidFill>
                  <a:srgbClr val="000000"/>
                </a:solidFill>
                <a:latin typeface="OpenDyslexic"/>
              </a:rPr>
              <a:t>ağlarsın</a:t>
            </a:r>
            <a:r>
              <a:rPr lang="en-US" sz="3000" dirty="0">
                <a:solidFill>
                  <a:srgbClr val="000000"/>
                </a:solidFill>
                <a:latin typeface="OpenDyslexic"/>
              </a:rPr>
              <a:t> </a:t>
            </a:r>
            <a:r>
              <a:rPr lang="en-US" sz="3000" dirty="0" err="1">
                <a:solidFill>
                  <a:srgbClr val="000000"/>
                </a:solidFill>
                <a:latin typeface="OpenDyslexic"/>
              </a:rPr>
              <a:t>zaten</a:t>
            </a:r>
            <a:r>
              <a:rPr lang="en-US" sz="3000" dirty="0">
                <a:solidFill>
                  <a:srgbClr val="000000"/>
                </a:solidFill>
                <a:latin typeface="OpenDyslexic"/>
              </a:rPr>
              <a:t>, </a:t>
            </a:r>
            <a:r>
              <a:rPr lang="en-US" sz="3000" dirty="0" err="1">
                <a:solidFill>
                  <a:srgbClr val="000000"/>
                </a:solidFill>
                <a:latin typeface="OpenDyslexic"/>
              </a:rPr>
              <a:t>bebeksin</a:t>
            </a:r>
            <a:r>
              <a:rPr lang="en-US" sz="3000" dirty="0">
                <a:solidFill>
                  <a:srgbClr val="000000"/>
                </a:solidFill>
                <a:latin typeface="OpenDyslexic"/>
              </a:rPr>
              <a:t> </a:t>
            </a:r>
            <a:r>
              <a:rPr lang="en-US" sz="3000" dirty="0" err="1">
                <a:solidFill>
                  <a:srgbClr val="000000"/>
                </a:solidFill>
                <a:latin typeface="OpenDyslexic"/>
              </a:rPr>
              <a:t>sen</a:t>
            </a:r>
            <a:r>
              <a:rPr lang="en-US" sz="3000" dirty="0">
                <a:solidFill>
                  <a:srgbClr val="000000"/>
                </a:solidFill>
                <a:latin typeface="OpenDyslexic"/>
              </a:rPr>
              <a:t> </a:t>
            </a:r>
            <a:r>
              <a:rPr lang="en-US" sz="3000" dirty="0" err="1">
                <a:solidFill>
                  <a:srgbClr val="000000"/>
                </a:solidFill>
                <a:latin typeface="OpenDyslexic"/>
              </a:rPr>
              <a:t>daha</a:t>
            </a:r>
            <a:r>
              <a:rPr lang="en-US" sz="3000" dirty="0">
                <a:solidFill>
                  <a:srgbClr val="000000"/>
                </a:solidFill>
                <a:latin typeface="OpenDyslexic"/>
              </a:rPr>
              <a:t>!” </a:t>
            </a:r>
            <a:r>
              <a:rPr lang="en-US" sz="3000" dirty="0" err="1">
                <a:solidFill>
                  <a:srgbClr val="000000"/>
                </a:solidFill>
                <a:latin typeface="OpenDyslexic"/>
              </a:rPr>
              <a:t>diyerek</a:t>
            </a:r>
            <a:r>
              <a:rPr lang="en-US" sz="3000" dirty="0">
                <a:solidFill>
                  <a:srgbClr val="000000"/>
                </a:solidFill>
                <a:latin typeface="OpenDyslexic"/>
              </a:rPr>
              <a:t> </a:t>
            </a:r>
            <a:r>
              <a:rPr lang="en-US" sz="3000" dirty="0" err="1">
                <a:solidFill>
                  <a:srgbClr val="000000"/>
                </a:solidFill>
                <a:latin typeface="OpenDyslexic"/>
              </a:rPr>
              <a:t>Mehmet’le</a:t>
            </a:r>
            <a:r>
              <a:rPr lang="en-US" sz="3000" dirty="0">
                <a:solidFill>
                  <a:srgbClr val="000000"/>
                </a:solidFill>
                <a:latin typeface="OpenDyslexic"/>
              </a:rPr>
              <a:t> </a:t>
            </a:r>
            <a:r>
              <a:rPr lang="en-US" sz="3000" dirty="0" err="1">
                <a:solidFill>
                  <a:srgbClr val="000000"/>
                </a:solidFill>
                <a:latin typeface="OpenDyslexic"/>
              </a:rPr>
              <a:t>alay</a:t>
            </a:r>
            <a:r>
              <a:rPr lang="en-US" sz="3000" dirty="0">
                <a:solidFill>
                  <a:srgbClr val="000000"/>
                </a:solidFill>
                <a:latin typeface="OpenDyslexic"/>
              </a:rPr>
              <a:t> </a:t>
            </a:r>
            <a:r>
              <a:rPr lang="en-US" sz="3000" dirty="0" err="1">
                <a:solidFill>
                  <a:srgbClr val="000000"/>
                </a:solidFill>
                <a:latin typeface="OpenDyslexic"/>
              </a:rPr>
              <a:t>etmiş</a:t>
            </a:r>
            <a:r>
              <a:rPr lang="en-US" sz="3000" dirty="0">
                <a:solidFill>
                  <a:srgbClr val="000000"/>
                </a:solidFill>
                <a:latin typeface="OpenDyslexic"/>
              </a:rPr>
              <a:t>. </a:t>
            </a:r>
            <a:r>
              <a:rPr lang="en-US" sz="3000" dirty="0" err="1">
                <a:solidFill>
                  <a:srgbClr val="000000"/>
                </a:solidFill>
                <a:latin typeface="OpenDyslexic"/>
              </a:rPr>
              <a:t>Diğer</a:t>
            </a:r>
            <a:r>
              <a:rPr lang="en-US" sz="3000" dirty="0">
                <a:solidFill>
                  <a:srgbClr val="000000"/>
                </a:solidFill>
                <a:latin typeface="OpenDyslexic"/>
              </a:rPr>
              <a:t> </a:t>
            </a:r>
            <a:r>
              <a:rPr lang="en-US" sz="3000" dirty="0" err="1">
                <a:solidFill>
                  <a:srgbClr val="000000"/>
                </a:solidFill>
                <a:latin typeface="OpenDyslexic"/>
              </a:rPr>
              <a:t>günlerde</a:t>
            </a:r>
            <a:r>
              <a:rPr lang="en-US" sz="3000" dirty="0">
                <a:solidFill>
                  <a:srgbClr val="000000"/>
                </a:solidFill>
                <a:latin typeface="OpenDyslexic"/>
              </a:rPr>
              <a:t> </a:t>
            </a:r>
            <a:r>
              <a:rPr lang="en-US" sz="3000" dirty="0" err="1">
                <a:solidFill>
                  <a:srgbClr val="000000"/>
                </a:solidFill>
                <a:latin typeface="OpenDyslexic"/>
              </a:rPr>
              <a:t>Doruk’un</a:t>
            </a:r>
            <a:r>
              <a:rPr lang="en-US" sz="3000" dirty="0">
                <a:solidFill>
                  <a:srgbClr val="000000"/>
                </a:solidFill>
                <a:latin typeface="OpenDyslexic"/>
              </a:rPr>
              <a:t> </a:t>
            </a:r>
            <a:r>
              <a:rPr lang="en-US" sz="3000" dirty="0" err="1">
                <a:solidFill>
                  <a:srgbClr val="000000"/>
                </a:solidFill>
                <a:latin typeface="OpenDyslexic"/>
              </a:rPr>
              <a:t>ve</a:t>
            </a:r>
            <a:r>
              <a:rPr lang="en-US" sz="3000" dirty="0">
                <a:solidFill>
                  <a:srgbClr val="000000"/>
                </a:solidFill>
                <a:latin typeface="OpenDyslexic"/>
              </a:rPr>
              <a:t> </a:t>
            </a:r>
            <a:r>
              <a:rPr lang="en-US" sz="3000" dirty="0" err="1">
                <a:solidFill>
                  <a:srgbClr val="000000"/>
                </a:solidFill>
                <a:latin typeface="OpenDyslexic"/>
              </a:rPr>
              <a:t>Barış’ın</a:t>
            </a:r>
            <a:r>
              <a:rPr lang="en-US" sz="3000" dirty="0">
                <a:solidFill>
                  <a:srgbClr val="000000"/>
                </a:solidFill>
                <a:latin typeface="OpenDyslexic"/>
              </a:rPr>
              <a:t> olumsuz </a:t>
            </a:r>
            <a:r>
              <a:rPr lang="en-US" sz="3000" dirty="0" err="1">
                <a:solidFill>
                  <a:srgbClr val="000000"/>
                </a:solidFill>
                <a:latin typeface="OpenDyslexic"/>
              </a:rPr>
              <a:t>davranışları</a:t>
            </a:r>
            <a:r>
              <a:rPr lang="en-US" sz="3000" dirty="0">
                <a:solidFill>
                  <a:srgbClr val="000000"/>
                </a:solidFill>
                <a:latin typeface="OpenDyslexic"/>
              </a:rPr>
              <a:t> </a:t>
            </a:r>
            <a:r>
              <a:rPr lang="en-US" sz="3000" dirty="0" err="1">
                <a:solidFill>
                  <a:srgbClr val="000000"/>
                </a:solidFill>
                <a:latin typeface="OpenDyslexic"/>
              </a:rPr>
              <a:t>devam</a:t>
            </a:r>
            <a:r>
              <a:rPr lang="en-US" sz="3000" dirty="0">
                <a:solidFill>
                  <a:srgbClr val="000000"/>
                </a:solidFill>
                <a:latin typeface="OpenDyslexic"/>
              </a:rPr>
              <a:t> </a:t>
            </a:r>
            <a:r>
              <a:rPr lang="en-US" sz="3000" dirty="0" err="1">
                <a:solidFill>
                  <a:srgbClr val="000000"/>
                </a:solidFill>
                <a:latin typeface="OpenDyslexic"/>
              </a:rPr>
              <a:t>etmiş</a:t>
            </a:r>
            <a:r>
              <a:rPr lang="en-US" sz="3000" dirty="0">
                <a:solidFill>
                  <a:srgbClr val="000000"/>
                </a:solidFill>
                <a:latin typeface="OpenDyslexic"/>
              </a:rPr>
              <a:t> </a:t>
            </a:r>
            <a:r>
              <a:rPr lang="en-US" sz="3000" dirty="0" err="1">
                <a:solidFill>
                  <a:srgbClr val="000000"/>
                </a:solidFill>
                <a:latin typeface="OpenDyslexic"/>
              </a:rPr>
              <a:t>ve</a:t>
            </a:r>
            <a:r>
              <a:rPr lang="en-US" sz="3000" dirty="0">
                <a:solidFill>
                  <a:srgbClr val="000000"/>
                </a:solidFill>
                <a:latin typeface="OpenDyslexic"/>
              </a:rPr>
              <a:t> Mehmet </a:t>
            </a:r>
            <a:r>
              <a:rPr lang="en-US" sz="3000" dirty="0" err="1">
                <a:solidFill>
                  <a:srgbClr val="000000"/>
                </a:solidFill>
                <a:latin typeface="OpenDyslexic"/>
              </a:rPr>
              <a:t>sınıfta</a:t>
            </a:r>
            <a:r>
              <a:rPr lang="en-US" sz="3000" dirty="0">
                <a:solidFill>
                  <a:srgbClr val="000000"/>
                </a:solidFill>
                <a:latin typeface="OpenDyslexic"/>
              </a:rPr>
              <a:t> </a:t>
            </a:r>
            <a:r>
              <a:rPr lang="en-US" sz="3000" dirty="0" err="1">
                <a:solidFill>
                  <a:srgbClr val="000000"/>
                </a:solidFill>
                <a:latin typeface="OpenDyslexic"/>
              </a:rPr>
              <a:t>pek</a:t>
            </a:r>
            <a:r>
              <a:rPr lang="en-US" sz="3000" dirty="0">
                <a:solidFill>
                  <a:srgbClr val="000000"/>
                </a:solidFill>
                <a:latin typeface="OpenDyslexic"/>
              </a:rPr>
              <a:t> </a:t>
            </a:r>
            <a:r>
              <a:rPr lang="en-US" sz="3000" dirty="0" err="1">
                <a:solidFill>
                  <a:srgbClr val="000000"/>
                </a:solidFill>
                <a:latin typeface="OpenDyslexic"/>
              </a:rPr>
              <a:t>fazla</a:t>
            </a:r>
            <a:r>
              <a:rPr lang="en-US" sz="3000" dirty="0">
                <a:solidFill>
                  <a:srgbClr val="000000"/>
                </a:solidFill>
                <a:latin typeface="OpenDyslexic"/>
              </a:rPr>
              <a:t> </a:t>
            </a:r>
            <a:r>
              <a:rPr lang="en-US" sz="3000" dirty="0" err="1">
                <a:solidFill>
                  <a:srgbClr val="000000"/>
                </a:solidFill>
                <a:latin typeface="OpenDyslexic"/>
              </a:rPr>
              <a:t>konuşmamaya</a:t>
            </a:r>
            <a:r>
              <a:rPr lang="en-US" sz="3000" dirty="0">
                <a:solidFill>
                  <a:srgbClr val="000000"/>
                </a:solidFill>
                <a:latin typeface="OpenDyslexic"/>
              </a:rPr>
              <a:t> </a:t>
            </a:r>
            <a:r>
              <a:rPr lang="en-US" sz="3000" dirty="0" err="1">
                <a:solidFill>
                  <a:srgbClr val="000000"/>
                </a:solidFill>
                <a:latin typeface="OpenDyslexic"/>
              </a:rPr>
              <a:t>başlamıştır</a:t>
            </a:r>
            <a:r>
              <a:rPr lang="en-US" sz="3000" dirty="0">
                <a:solidFill>
                  <a:srgbClr val="000000"/>
                </a:solidFill>
                <a:latin typeface="OpenDyslexic"/>
              </a:rPr>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0" y="1617727"/>
            <a:ext cx="9551471" cy="7662473"/>
          </a:xfrm>
          <a:custGeom>
            <a:avLst/>
            <a:gdLst/>
            <a:ahLst/>
            <a:cxnLst/>
            <a:rect l="l" t="t" r="r" b="b"/>
            <a:pathLst>
              <a:path w="9551471" h="7662473">
                <a:moveTo>
                  <a:pt x="0" y="0"/>
                </a:moveTo>
                <a:lnTo>
                  <a:pt x="9551471" y="0"/>
                </a:lnTo>
                <a:lnTo>
                  <a:pt x="9551471" y="7662472"/>
                </a:lnTo>
                <a:lnTo>
                  <a:pt x="0" y="7662472"/>
                </a:lnTo>
                <a:lnTo>
                  <a:pt x="0" y="0"/>
                </a:lnTo>
                <a:close/>
              </a:path>
            </a:pathLst>
          </a:custGeom>
          <a:blipFill>
            <a:blip r:embed="rId2"/>
            <a:stretch>
              <a:fillRect l="-4013" r="-9302" b="-312"/>
            </a:stretch>
          </a:blipFill>
        </p:spPr>
      </p:sp>
      <p:sp>
        <p:nvSpPr>
          <p:cNvPr id="3" name="TextBox 3"/>
          <p:cNvSpPr txBox="1"/>
          <p:nvPr/>
        </p:nvSpPr>
        <p:spPr>
          <a:xfrm>
            <a:off x="9789319" y="2333245"/>
            <a:ext cx="8498681" cy="6925055"/>
          </a:xfrm>
          <a:prstGeom prst="rect">
            <a:avLst/>
          </a:prstGeom>
        </p:spPr>
        <p:txBody>
          <a:bodyPr lIns="0" tIns="0" rIns="0" bIns="0" rtlCol="0" anchor="t">
            <a:spAutoFit/>
          </a:bodyPr>
          <a:lstStyle/>
          <a:p>
            <a:pPr>
              <a:lnSpc>
                <a:spcPts val="4257"/>
              </a:lnSpc>
            </a:pPr>
            <a:r>
              <a:rPr lang="en-US" sz="3300">
                <a:solidFill>
                  <a:srgbClr val="000000"/>
                </a:solidFill>
                <a:latin typeface="OpenDyslexic"/>
              </a:rPr>
              <a:t>Birkaç gün sonra derste öğretmen, Mehmet’ten kitaplarında bulunan bir hikâyeyi okumasını istemiş. Mehmet okurken birkaç yerde duraksamış ve okuyamamış. Bunun üzerine Doruk “Öğretmenim Mehmet okuma yazma öğrenmemiş. Başka sınıfa gitsin!” demiş. Sınıftaki bazı öğrenciler Doruk’un söylediğine gülerken bazı öğrenciler ise Doruk’un bu sözlerinden rahatsız olmuşlar. Öğretmen Doruk’u “Bu söylediğin hoş</a:t>
            </a:r>
          </a:p>
          <a:p>
            <a:pPr>
              <a:lnSpc>
                <a:spcPts val="4257"/>
              </a:lnSpc>
            </a:pPr>
            <a:r>
              <a:rPr lang="en-US" sz="3300">
                <a:solidFill>
                  <a:srgbClr val="000000"/>
                </a:solidFill>
                <a:latin typeface="OpenDyslexic"/>
              </a:rPr>
              <a:t>değil!” diyerek uyarmış.</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228947" y="915836"/>
            <a:ext cx="9144458" cy="8867880"/>
          </a:xfrm>
          <a:custGeom>
            <a:avLst/>
            <a:gdLst/>
            <a:ahLst/>
            <a:cxnLst/>
            <a:rect l="l" t="t" r="r" b="b"/>
            <a:pathLst>
              <a:path w="9144458" h="8867880">
                <a:moveTo>
                  <a:pt x="0" y="0"/>
                </a:moveTo>
                <a:lnTo>
                  <a:pt x="9144458" y="0"/>
                </a:lnTo>
                <a:lnTo>
                  <a:pt x="9144458" y="8867879"/>
                </a:lnTo>
                <a:lnTo>
                  <a:pt x="0" y="8867879"/>
                </a:lnTo>
                <a:lnTo>
                  <a:pt x="0" y="0"/>
                </a:lnTo>
                <a:close/>
              </a:path>
            </a:pathLst>
          </a:custGeom>
          <a:blipFill>
            <a:blip r:embed="rId2"/>
            <a:stretch>
              <a:fillRect l="-2044" t="-393" r="-2044"/>
            </a:stretch>
          </a:blipFill>
        </p:spPr>
      </p:sp>
      <p:sp>
        <p:nvSpPr>
          <p:cNvPr id="3" name="TextBox 3"/>
          <p:cNvSpPr txBox="1"/>
          <p:nvPr/>
        </p:nvSpPr>
        <p:spPr>
          <a:xfrm>
            <a:off x="9789319" y="3255333"/>
            <a:ext cx="8498681" cy="3252977"/>
          </a:xfrm>
          <a:prstGeom prst="rect">
            <a:avLst/>
          </a:prstGeom>
        </p:spPr>
        <p:txBody>
          <a:bodyPr lIns="0" tIns="0" rIns="0" bIns="0" rtlCol="0" anchor="t">
            <a:spAutoFit/>
          </a:bodyPr>
          <a:lstStyle/>
          <a:p>
            <a:pPr algn="ctr">
              <a:lnSpc>
                <a:spcPts val="3741"/>
              </a:lnSpc>
            </a:pPr>
            <a:r>
              <a:rPr lang="en-US" sz="2900">
                <a:solidFill>
                  <a:srgbClr val="000000"/>
                </a:solidFill>
                <a:latin typeface="OpenDyslexic"/>
              </a:rPr>
              <a:t>Birkaç hafta sonra ise bahçede oyun oynarlarken sınıf arkadaşlarından Can, Mehmet’in yanında yere düşmüş. Barış ve Doruk, öğretmenlerine Can’ı Mehmet’in</a:t>
            </a:r>
          </a:p>
          <a:p>
            <a:pPr algn="ctr">
              <a:lnSpc>
                <a:spcPts val="3741"/>
              </a:lnSpc>
            </a:pPr>
            <a:r>
              <a:rPr lang="en-US" sz="2900">
                <a:solidFill>
                  <a:srgbClr val="000000"/>
                </a:solidFill>
                <a:latin typeface="OpenDyslexic"/>
              </a:rPr>
              <a:t>düşürdüğünü söylemişler. Fakat bazı öğrenciler Can’ın kendisinin düştüğünü söyleyerek buna itiraz etmişler.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AutoShape 2"/>
          <p:cNvSpPr/>
          <p:nvPr/>
        </p:nvSpPr>
        <p:spPr>
          <a:xfrm flipV="1">
            <a:off x="8026917" y="29473"/>
            <a:ext cx="0" cy="10257527"/>
          </a:xfrm>
          <a:prstGeom prst="line">
            <a:avLst/>
          </a:prstGeom>
          <a:ln w="9525" cap="rnd">
            <a:solidFill>
              <a:srgbClr val="000000">
                <a:alpha val="29804"/>
              </a:srgbClr>
            </a:solidFill>
            <a:prstDash val="solid"/>
            <a:headEnd type="none" w="sm" len="sm"/>
            <a:tailEnd type="none" w="sm" len="sm"/>
          </a:ln>
        </p:spPr>
      </p:sp>
      <p:sp>
        <p:nvSpPr>
          <p:cNvPr id="3" name="Freeform 3"/>
          <p:cNvSpPr/>
          <p:nvPr/>
        </p:nvSpPr>
        <p:spPr>
          <a:xfrm>
            <a:off x="11214121" y="6478540"/>
            <a:ext cx="4603701" cy="3067216"/>
          </a:xfrm>
          <a:custGeom>
            <a:avLst/>
            <a:gdLst/>
            <a:ahLst/>
            <a:cxnLst/>
            <a:rect l="l" t="t" r="r" b="b"/>
            <a:pathLst>
              <a:path w="4603701" h="3067216">
                <a:moveTo>
                  <a:pt x="0" y="0"/>
                </a:moveTo>
                <a:lnTo>
                  <a:pt x="4603701" y="0"/>
                </a:lnTo>
                <a:lnTo>
                  <a:pt x="4603701" y="3067216"/>
                </a:lnTo>
                <a:lnTo>
                  <a:pt x="0" y="3067216"/>
                </a:lnTo>
                <a:lnTo>
                  <a:pt x="0" y="0"/>
                </a:lnTo>
                <a:close/>
              </a:path>
            </a:pathLst>
          </a:custGeom>
          <a:blipFill>
            <a:blip r:embed="rId2"/>
            <a:stretch>
              <a:fillRect/>
            </a:stretch>
          </a:blipFill>
        </p:spPr>
      </p:sp>
      <p:sp>
        <p:nvSpPr>
          <p:cNvPr id="4" name="Freeform 4"/>
          <p:cNvSpPr/>
          <p:nvPr/>
        </p:nvSpPr>
        <p:spPr>
          <a:xfrm>
            <a:off x="1745106" y="6478540"/>
            <a:ext cx="5341001" cy="3184572"/>
          </a:xfrm>
          <a:custGeom>
            <a:avLst/>
            <a:gdLst/>
            <a:ahLst/>
            <a:cxnLst/>
            <a:rect l="l" t="t" r="r" b="b"/>
            <a:pathLst>
              <a:path w="5341001" h="3184572">
                <a:moveTo>
                  <a:pt x="0" y="0"/>
                </a:moveTo>
                <a:lnTo>
                  <a:pt x="5341001" y="0"/>
                </a:lnTo>
                <a:lnTo>
                  <a:pt x="5341001" y="3184572"/>
                </a:lnTo>
                <a:lnTo>
                  <a:pt x="0" y="3184572"/>
                </a:lnTo>
                <a:lnTo>
                  <a:pt x="0" y="0"/>
                </a:lnTo>
                <a:close/>
              </a:path>
            </a:pathLst>
          </a:custGeom>
          <a:blipFill>
            <a:blip r:embed="rId3"/>
            <a:stretch>
              <a:fillRect/>
            </a:stretch>
          </a:blipFill>
        </p:spPr>
      </p:sp>
      <p:sp>
        <p:nvSpPr>
          <p:cNvPr id="5" name="TextBox 5"/>
          <p:cNvSpPr txBox="1"/>
          <p:nvPr/>
        </p:nvSpPr>
        <p:spPr>
          <a:xfrm>
            <a:off x="445993" y="2275632"/>
            <a:ext cx="6976086" cy="3207385"/>
          </a:xfrm>
          <a:prstGeom prst="rect">
            <a:avLst/>
          </a:prstGeom>
        </p:spPr>
        <p:txBody>
          <a:bodyPr lIns="0" tIns="0" rIns="0" bIns="0" rtlCol="0" anchor="t">
            <a:spAutoFit/>
          </a:bodyPr>
          <a:lstStyle/>
          <a:p>
            <a:pPr algn="ctr">
              <a:lnSpc>
                <a:spcPts val="6440"/>
              </a:lnSpc>
            </a:pPr>
            <a:r>
              <a:rPr lang="en-US" sz="4600">
                <a:solidFill>
                  <a:srgbClr val="000000"/>
                </a:solidFill>
                <a:latin typeface="OpenDyslexic"/>
              </a:rPr>
              <a:t>hikâyede dikkatinizi çeken kişiler/karakterler</a:t>
            </a:r>
          </a:p>
          <a:p>
            <a:pPr algn="ctr">
              <a:lnSpc>
                <a:spcPts val="6440"/>
              </a:lnSpc>
            </a:pPr>
            <a:r>
              <a:rPr lang="en-US" sz="4600">
                <a:solidFill>
                  <a:srgbClr val="000000"/>
                </a:solidFill>
                <a:latin typeface="OpenDyslexic"/>
              </a:rPr>
              <a:t>kimler?</a:t>
            </a:r>
          </a:p>
        </p:txBody>
      </p:sp>
      <p:sp>
        <p:nvSpPr>
          <p:cNvPr id="6" name="TextBox 6"/>
          <p:cNvSpPr txBox="1"/>
          <p:nvPr/>
        </p:nvSpPr>
        <p:spPr>
          <a:xfrm>
            <a:off x="8631754" y="2275632"/>
            <a:ext cx="8627546" cy="2397760"/>
          </a:xfrm>
          <a:prstGeom prst="rect">
            <a:avLst/>
          </a:prstGeom>
        </p:spPr>
        <p:txBody>
          <a:bodyPr lIns="0" tIns="0" rIns="0" bIns="0" rtlCol="0" anchor="t">
            <a:spAutoFit/>
          </a:bodyPr>
          <a:lstStyle/>
          <a:p>
            <a:pPr algn="ctr">
              <a:lnSpc>
                <a:spcPts val="6440"/>
              </a:lnSpc>
            </a:pPr>
            <a:r>
              <a:rPr lang="en-US" sz="4600">
                <a:solidFill>
                  <a:srgbClr val="000000"/>
                </a:solidFill>
                <a:latin typeface="OpenDyslexic"/>
              </a:rPr>
              <a:t>hikâyedeki bu kişiler/karakterler ve neler</a:t>
            </a:r>
          </a:p>
          <a:p>
            <a:pPr algn="ctr">
              <a:lnSpc>
                <a:spcPts val="6440"/>
              </a:lnSpc>
            </a:pPr>
            <a:r>
              <a:rPr lang="en-US" sz="4600">
                <a:solidFill>
                  <a:srgbClr val="000000"/>
                </a:solidFill>
                <a:latin typeface="OpenDyslexic"/>
              </a:rPr>
              <a:t>hissetmiş olabilirler?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rot="-10800000">
            <a:off x="1857279" y="4239477"/>
            <a:ext cx="2232163" cy="4416149"/>
          </a:xfrm>
          <a:custGeom>
            <a:avLst/>
            <a:gdLst/>
            <a:ahLst/>
            <a:cxnLst/>
            <a:rect l="l" t="t" r="r" b="b"/>
            <a:pathLst>
              <a:path w="2232163" h="4416149">
                <a:moveTo>
                  <a:pt x="0" y="0"/>
                </a:moveTo>
                <a:lnTo>
                  <a:pt x="2232163" y="0"/>
                </a:lnTo>
                <a:lnTo>
                  <a:pt x="2232163" y="4416149"/>
                </a:lnTo>
                <a:lnTo>
                  <a:pt x="0" y="44161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028700" y="1222274"/>
            <a:ext cx="6910589" cy="3686175"/>
          </a:xfrm>
          <a:prstGeom prst="rect">
            <a:avLst/>
          </a:prstGeom>
        </p:spPr>
        <p:txBody>
          <a:bodyPr lIns="0" tIns="0" rIns="0" bIns="0" rtlCol="0" anchor="t">
            <a:spAutoFit/>
          </a:bodyPr>
          <a:lstStyle/>
          <a:p>
            <a:pPr>
              <a:lnSpc>
                <a:spcPts val="9719"/>
              </a:lnSpc>
            </a:pPr>
            <a:r>
              <a:rPr lang="en-US" sz="8099">
                <a:solidFill>
                  <a:srgbClr val="7ED957"/>
                </a:solidFill>
                <a:latin typeface="OpenDyslexic Bold"/>
              </a:rPr>
              <a:t>ARKADAŞ NEDİR?</a:t>
            </a:r>
          </a:p>
          <a:p>
            <a:pPr>
              <a:lnSpc>
                <a:spcPts val="9719"/>
              </a:lnSpc>
            </a:pPr>
            <a:endParaRPr lang="en-US" sz="8099">
              <a:solidFill>
                <a:srgbClr val="7ED957"/>
              </a:solidFill>
              <a:latin typeface="OpenDyslexic Bold"/>
            </a:endParaRPr>
          </a:p>
        </p:txBody>
      </p:sp>
      <p:sp>
        <p:nvSpPr>
          <p:cNvPr id="4" name="TextBox 4"/>
          <p:cNvSpPr txBox="1"/>
          <p:nvPr/>
        </p:nvSpPr>
        <p:spPr>
          <a:xfrm>
            <a:off x="5037064" y="3204110"/>
            <a:ext cx="10821570" cy="2637154"/>
          </a:xfrm>
          <a:prstGeom prst="rect">
            <a:avLst/>
          </a:prstGeom>
        </p:spPr>
        <p:txBody>
          <a:bodyPr lIns="0" tIns="0" rIns="0" bIns="0" rtlCol="0" anchor="t">
            <a:spAutoFit/>
          </a:bodyPr>
          <a:lstStyle/>
          <a:p>
            <a:pPr algn="ctr">
              <a:lnSpc>
                <a:spcPts val="5320"/>
              </a:lnSpc>
            </a:pPr>
            <a:r>
              <a:rPr lang="en-US" sz="3800">
                <a:solidFill>
                  <a:srgbClr val="000000"/>
                </a:solidFill>
                <a:latin typeface="OpenDyslexic Bold"/>
              </a:rPr>
              <a:t>“Bizi dinleyen, bizimle oynayan, birlikte iken iyi vakit geçirdiğimiz ve bize karşı nazik olan kişilere arkadaş denir.” </a:t>
            </a:r>
          </a:p>
          <a:p>
            <a:pPr algn="ctr">
              <a:lnSpc>
                <a:spcPts val="5320"/>
              </a:lnSpc>
            </a:pPr>
            <a:endParaRPr lang="en-US" sz="3800">
              <a:solidFill>
                <a:srgbClr val="000000"/>
              </a:solidFill>
              <a:latin typeface="OpenDyslexic Bold"/>
            </a:endParaRPr>
          </a:p>
        </p:txBody>
      </p:sp>
      <p:sp>
        <p:nvSpPr>
          <p:cNvPr id="5" name="Freeform 5"/>
          <p:cNvSpPr/>
          <p:nvPr/>
        </p:nvSpPr>
        <p:spPr>
          <a:xfrm>
            <a:off x="11437327" y="5464296"/>
            <a:ext cx="6253495" cy="4114800"/>
          </a:xfrm>
          <a:custGeom>
            <a:avLst/>
            <a:gdLst/>
            <a:ahLst/>
            <a:cxnLst/>
            <a:rect l="l" t="t" r="r" b="b"/>
            <a:pathLst>
              <a:path w="6253495" h="4114800">
                <a:moveTo>
                  <a:pt x="0" y="0"/>
                </a:moveTo>
                <a:lnTo>
                  <a:pt x="6253496" y="0"/>
                </a:lnTo>
                <a:lnTo>
                  <a:pt x="625349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3469091" y="4977579"/>
            <a:ext cx="3430714" cy="4114800"/>
          </a:xfrm>
          <a:custGeom>
            <a:avLst/>
            <a:gdLst/>
            <a:ahLst/>
            <a:cxnLst/>
            <a:rect l="l" t="t" r="r" b="b"/>
            <a:pathLst>
              <a:path w="3430714" h="4114800">
                <a:moveTo>
                  <a:pt x="0" y="0"/>
                </a:moveTo>
                <a:lnTo>
                  <a:pt x="3430714" y="0"/>
                </a:lnTo>
                <a:lnTo>
                  <a:pt x="3430714"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028700" y="1028700"/>
            <a:ext cx="2795429" cy="4872208"/>
          </a:xfrm>
          <a:custGeom>
            <a:avLst/>
            <a:gdLst/>
            <a:ahLst/>
            <a:cxnLst/>
            <a:rect l="l" t="t" r="r" b="b"/>
            <a:pathLst>
              <a:path w="2795429" h="4872208">
                <a:moveTo>
                  <a:pt x="0" y="0"/>
                </a:moveTo>
                <a:lnTo>
                  <a:pt x="2795429" y="0"/>
                </a:lnTo>
                <a:lnTo>
                  <a:pt x="2795429" y="4872208"/>
                </a:lnTo>
                <a:lnTo>
                  <a:pt x="0" y="4872208"/>
                </a:lnTo>
                <a:lnTo>
                  <a:pt x="0" y="0"/>
                </a:lnTo>
                <a:close/>
              </a:path>
            </a:pathLst>
          </a:custGeom>
          <a:blipFill>
            <a:blip r:embed="rId4"/>
            <a:stretch>
              <a:fillRect/>
            </a:stretch>
          </a:blipFill>
        </p:spPr>
      </p:sp>
      <p:sp>
        <p:nvSpPr>
          <p:cNvPr id="4" name="TextBox 4"/>
          <p:cNvSpPr txBox="1"/>
          <p:nvPr/>
        </p:nvSpPr>
        <p:spPr>
          <a:xfrm>
            <a:off x="3643166" y="2780801"/>
            <a:ext cx="10631908" cy="4510915"/>
          </a:xfrm>
          <a:prstGeom prst="rect">
            <a:avLst/>
          </a:prstGeom>
        </p:spPr>
        <p:txBody>
          <a:bodyPr lIns="0" tIns="0" rIns="0" bIns="0" rtlCol="0" anchor="t">
            <a:spAutoFit/>
          </a:bodyPr>
          <a:lstStyle/>
          <a:p>
            <a:pPr algn="ctr">
              <a:lnSpc>
                <a:spcPts val="11374"/>
              </a:lnSpc>
            </a:pPr>
            <a:r>
              <a:rPr lang="en-US" sz="14218">
                <a:solidFill>
                  <a:srgbClr val="0CC0DF"/>
                </a:solidFill>
                <a:latin typeface="Barlow Condensed Heavy Italics"/>
              </a:rPr>
              <a:t>EL ELE VERELIM</a:t>
            </a:r>
          </a:p>
          <a:p>
            <a:pPr algn="ctr">
              <a:lnSpc>
                <a:spcPts val="11374"/>
              </a:lnSpc>
            </a:pPr>
            <a:r>
              <a:rPr lang="en-US" sz="14218">
                <a:solidFill>
                  <a:srgbClr val="FF3847"/>
                </a:solidFill>
                <a:latin typeface="Barlow Condensed Heavy Italics"/>
              </a:rPr>
              <a:t>ZORBALIĞI YENELIM</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5155826" y="3857384"/>
            <a:ext cx="2103474" cy="2861869"/>
          </a:xfrm>
          <a:custGeom>
            <a:avLst/>
            <a:gdLst/>
            <a:ahLst/>
            <a:cxnLst/>
            <a:rect l="l" t="t" r="r" b="b"/>
            <a:pathLst>
              <a:path w="2103474" h="2861869">
                <a:moveTo>
                  <a:pt x="0" y="0"/>
                </a:moveTo>
                <a:lnTo>
                  <a:pt x="2103474" y="0"/>
                </a:lnTo>
                <a:lnTo>
                  <a:pt x="2103474" y="2861869"/>
                </a:lnTo>
                <a:lnTo>
                  <a:pt x="0" y="286186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066800" y="981146"/>
            <a:ext cx="15567440" cy="1033781"/>
          </a:xfrm>
          <a:prstGeom prst="rect">
            <a:avLst/>
          </a:prstGeom>
        </p:spPr>
        <p:txBody>
          <a:bodyPr lIns="0" tIns="0" rIns="0" bIns="0" rtlCol="0" anchor="t">
            <a:spAutoFit/>
          </a:bodyPr>
          <a:lstStyle/>
          <a:p>
            <a:pPr marL="0" lvl="0" indent="0" algn="l">
              <a:lnSpc>
                <a:spcPts val="7760"/>
              </a:lnSpc>
              <a:spcBef>
                <a:spcPct val="0"/>
              </a:spcBef>
            </a:pPr>
            <a:r>
              <a:rPr lang="en-US" sz="8000" dirty="0">
                <a:solidFill>
                  <a:srgbClr val="8DB1C6"/>
                </a:solidFill>
                <a:latin typeface="Noto Serif Display ExtraCondensed Bold"/>
              </a:rPr>
              <a:t>AKRAN ZORBALIĞINDAKİ ROLLER</a:t>
            </a:r>
          </a:p>
        </p:txBody>
      </p:sp>
      <p:sp>
        <p:nvSpPr>
          <p:cNvPr id="4" name="TextBox 4"/>
          <p:cNvSpPr txBox="1"/>
          <p:nvPr/>
        </p:nvSpPr>
        <p:spPr>
          <a:xfrm>
            <a:off x="530495" y="2255663"/>
            <a:ext cx="12008197" cy="896620"/>
          </a:xfrm>
          <a:prstGeom prst="rect">
            <a:avLst/>
          </a:prstGeom>
        </p:spPr>
        <p:txBody>
          <a:bodyPr lIns="0" tIns="0" rIns="0" bIns="0" rtlCol="0" anchor="t">
            <a:spAutoFit/>
          </a:bodyPr>
          <a:lstStyle/>
          <a:p>
            <a:pPr algn="ctr">
              <a:lnSpc>
                <a:spcPts val="7279"/>
              </a:lnSpc>
            </a:pPr>
            <a:r>
              <a:rPr lang="en-US" sz="5199" dirty="0" err="1">
                <a:solidFill>
                  <a:srgbClr val="FF914D"/>
                </a:solidFill>
                <a:latin typeface="OpenDyslexic Bold"/>
              </a:rPr>
              <a:t>Akran</a:t>
            </a:r>
            <a:r>
              <a:rPr lang="en-US" sz="5199" dirty="0">
                <a:solidFill>
                  <a:srgbClr val="FF914D"/>
                </a:solidFill>
                <a:latin typeface="OpenDyslexic Bold"/>
              </a:rPr>
              <a:t> </a:t>
            </a:r>
            <a:r>
              <a:rPr lang="en-US" sz="5199" dirty="0" err="1">
                <a:solidFill>
                  <a:srgbClr val="FF914D"/>
                </a:solidFill>
                <a:latin typeface="OpenDyslexic Bold"/>
              </a:rPr>
              <a:t>Zorbalığına</a:t>
            </a:r>
            <a:r>
              <a:rPr lang="en-US" sz="5199" dirty="0">
                <a:solidFill>
                  <a:srgbClr val="FF914D"/>
                </a:solidFill>
                <a:latin typeface="OpenDyslexic Bold"/>
              </a:rPr>
              <a:t> </a:t>
            </a:r>
            <a:r>
              <a:rPr lang="en-US" sz="5199" dirty="0" err="1">
                <a:solidFill>
                  <a:srgbClr val="FF914D"/>
                </a:solidFill>
                <a:latin typeface="OpenDyslexic Bold"/>
              </a:rPr>
              <a:t>Maruz</a:t>
            </a:r>
            <a:r>
              <a:rPr lang="en-US" sz="5199" dirty="0">
                <a:solidFill>
                  <a:srgbClr val="FF914D"/>
                </a:solidFill>
                <a:latin typeface="OpenDyslexic Bold"/>
              </a:rPr>
              <a:t> </a:t>
            </a:r>
            <a:r>
              <a:rPr lang="en-US" sz="4800" dirty="0" err="1">
                <a:solidFill>
                  <a:srgbClr val="FF914D"/>
                </a:solidFill>
                <a:latin typeface="OpenDyslexic Bold"/>
              </a:rPr>
              <a:t>Kalanlar</a:t>
            </a:r>
            <a:r>
              <a:rPr lang="en-US" sz="5199" dirty="0">
                <a:solidFill>
                  <a:srgbClr val="FF914D"/>
                </a:solidFill>
                <a:latin typeface="OpenDyslexic Bold"/>
              </a:rPr>
              <a:t>:</a:t>
            </a:r>
          </a:p>
        </p:txBody>
      </p:sp>
      <p:sp>
        <p:nvSpPr>
          <p:cNvPr id="5" name="TextBox 5"/>
          <p:cNvSpPr txBox="1"/>
          <p:nvPr/>
        </p:nvSpPr>
        <p:spPr>
          <a:xfrm>
            <a:off x="525415" y="4184262"/>
            <a:ext cx="13579971" cy="1180465"/>
          </a:xfrm>
          <a:prstGeom prst="rect">
            <a:avLst/>
          </a:prstGeom>
        </p:spPr>
        <p:txBody>
          <a:bodyPr lIns="0" tIns="0" rIns="0" bIns="0" rtlCol="0" anchor="t">
            <a:spAutoFit/>
          </a:bodyPr>
          <a:lstStyle/>
          <a:p>
            <a:pPr>
              <a:lnSpc>
                <a:spcPts val="4759"/>
              </a:lnSpc>
            </a:pPr>
            <a:r>
              <a:rPr lang="en-US" sz="3399" dirty="0" err="1">
                <a:solidFill>
                  <a:srgbClr val="000000"/>
                </a:solidFill>
                <a:latin typeface="OpenDyslexic"/>
              </a:rPr>
              <a:t>Akran</a:t>
            </a:r>
            <a:r>
              <a:rPr lang="en-US" sz="3399" dirty="0">
                <a:solidFill>
                  <a:srgbClr val="000000"/>
                </a:solidFill>
                <a:latin typeface="OpenDyslexic"/>
              </a:rPr>
              <a:t> </a:t>
            </a:r>
            <a:r>
              <a:rPr lang="en-US" sz="3399" dirty="0" err="1">
                <a:solidFill>
                  <a:srgbClr val="000000"/>
                </a:solidFill>
                <a:latin typeface="OpenDyslexic"/>
              </a:rPr>
              <a:t>zorbalığına</a:t>
            </a:r>
            <a:r>
              <a:rPr lang="en-US" sz="3399" dirty="0">
                <a:solidFill>
                  <a:srgbClr val="000000"/>
                </a:solidFill>
                <a:latin typeface="OpenDyslexic"/>
              </a:rPr>
              <a:t> </a:t>
            </a:r>
            <a:r>
              <a:rPr lang="en-US" sz="3399" dirty="0" err="1">
                <a:solidFill>
                  <a:srgbClr val="000000"/>
                </a:solidFill>
                <a:latin typeface="OpenDyslexic"/>
              </a:rPr>
              <a:t>maruz</a:t>
            </a:r>
            <a:r>
              <a:rPr lang="en-US" sz="3399" dirty="0">
                <a:solidFill>
                  <a:srgbClr val="000000"/>
                </a:solidFill>
                <a:latin typeface="OpenDyslexic"/>
              </a:rPr>
              <a:t> </a:t>
            </a:r>
            <a:r>
              <a:rPr lang="en-US" sz="3399" dirty="0" err="1">
                <a:solidFill>
                  <a:srgbClr val="000000"/>
                </a:solidFill>
                <a:latin typeface="OpenDyslexic"/>
              </a:rPr>
              <a:t>kalanlar</a:t>
            </a:r>
            <a:r>
              <a:rPr lang="en-US" sz="3399" dirty="0">
                <a:solidFill>
                  <a:srgbClr val="000000"/>
                </a:solidFill>
                <a:latin typeface="OpenDyslexic"/>
              </a:rPr>
              <a:t>; </a:t>
            </a:r>
            <a:r>
              <a:rPr lang="en-US" sz="3399" dirty="0" err="1">
                <a:solidFill>
                  <a:srgbClr val="000000"/>
                </a:solidFill>
                <a:latin typeface="OpenDyslexic"/>
              </a:rPr>
              <a:t>akran</a:t>
            </a:r>
            <a:r>
              <a:rPr lang="en-US" sz="3399" dirty="0">
                <a:solidFill>
                  <a:srgbClr val="000000"/>
                </a:solidFill>
                <a:latin typeface="OpenDyslexic"/>
              </a:rPr>
              <a:t> zorbalığı </a:t>
            </a:r>
            <a:r>
              <a:rPr lang="en-US" sz="3399" dirty="0" err="1">
                <a:solidFill>
                  <a:srgbClr val="000000"/>
                </a:solidFill>
                <a:latin typeface="OpenDyslexic"/>
              </a:rPr>
              <a:t>davranışına</a:t>
            </a:r>
            <a:r>
              <a:rPr lang="en-US" sz="3399" dirty="0">
                <a:solidFill>
                  <a:srgbClr val="000000"/>
                </a:solidFill>
                <a:latin typeface="OpenDyslexic"/>
              </a:rPr>
              <a:t> </a:t>
            </a:r>
            <a:r>
              <a:rPr lang="en-US" sz="3399" dirty="0" err="1">
                <a:solidFill>
                  <a:srgbClr val="000000"/>
                </a:solidFill>
                <a:latin typeface="OpenDyslexic"/>
              </a:rPr>
              <a:t>uğrayan</a:t>
            </a:r>
            <a:r>
              <a:rPr lang="en-US" sz="3399" dirty="0">
                <a:solidFill>
                  <a:srgbClr val="000000"/>
                </a:solidFill>
                <a:latin typeface="OpenDyslexic"/>
              </a:rPr>
              <a:t> </a:t>
            </a:r>
            <a:r>
              <a:rPr lang="en-US" sz="3399" dirty="0" err="1">
                <a:solidFill>
                  <a:srgbClr val="000000"/>
                </a:solidFill>
                <a:latin typeface="OpenDyslexic"/>
              </a:rPr>
              <a:t>öğrencilerdir</a:t>
            </a:r>
            <a:endParaRPr lang="en-US" sz="3399" dirty="0">
              <a:solidFill>
                <a:srgbClr val="000000"/>
              </a:solidFill>
              <a:latin typeface="OpenDyslexic"/>
            </a:endParaRPr>
          </a:p>
        </p:txBody>
      </p:sp>
      <p:sp>
        <p:nvSpPr>
          <p:cNvPr id="6" name="TextBox 6"/>
          <p:cNvSpPr txBox="1"/>
          <p:nvPr/>
        </p:nvSpPr>
        <p:spPr>
          <a:xfrm>
            <a:off x="525415" y="5605463"/>
            <a:ext cx="13579971" cy="580390"/>
          </a:xfrm>
          <a:prstGeom prst="rect">
            <a:avLst/>
          </a:prstGeom>
        </p:spPr>
        <p:txBody>
          <a:bodyPr lIns="0" tIns="0" rIns="0" bIns="0" rtlCol="0" anchor="t">
            <a:spAutoFit/>
          </a:bodyPr>
          <a:lstStyle/>
          <a:p>
            <a:pPr>
              <a:lnSpc>
                <a:spcPts val="4759"/>
              </a:lnSpc>
            </a:pPr>
            <a:r>
              <a:rPr lang="en-US" sz="3399">
                <a:solidFill>
                  <a:srgbClr val="000000"/>
                </a:solidFill>
                <a:latin typeface="OpenDyslexic"/>
              </a:rPr>
              <a:t>Zorbalık yapan öğrencilerin hedefinde bu öğrenciler vardır.</a:t>
            </a:r>
          </a:p>
        </p:txBody>
      </p:sp>
      <p:sp>
        <p:nvSpPr>
          <p:cNvPr id="7" name="TextBox 7"/>
          <p:cNvSpPr txBox="1"/>
          <p:nvPr/>
        </p:nvSpPr>
        <p:spPr>
          <a:xfrm>
            <a:off x="525415" y="6652578"/>
            <a:ext cx="13579971" cy="1780540"/>
          </a:xfrm>
          <a:prstGeom prst="rect">
            <a:avLst/>
          </a:prstGeom>
        </p:spPr>
        <p:txBody>
          <a:bodyPr lIns="0" tIns="0" rIns="0" bIns="0" rtlCol="0" anchor="t">
            <a:spAutoFit/>
          </a:bodyPr>
          <a:lstStyle/>
          <a:p>
            <a:pPr>
              <a:lnSpc>
                <a:spcPts val="4759"/>
              </a:lnSpc>
            </a:pPr>
            <a:r>
              <a:rPr lang="en-US" sz="3399">
                <a:solidFill>
                  <a:srgbClr val="000000"/>
                </a:solidFill>
                <a:latin typeface="OpenDyslexic"/>
              </a:rPr>
              <a:t>Zorbalık yapanlar akran zorbalığına maruz kalanların farklı özelliklerini kullanabilirler. (Ör: Gözlük kullanması, kilosunun az ya da çok olması)</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4019758" y="3838576"/>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1028700" y="1200150"/>
            <a:ext cx="15567440" cy="949583"/>
          </a:xfrm>
          <a:prstGeom prst="rect">
            <a:avLst/>
          </a:prstGeom>
        </p:spPr>
        <p:txBody>
          <a:bodyPr lIns="0" tIns="0" rIns="0" bIns="0" rtlCol="0" anchor="t">
            <a:spAutoFit/>
          </a:bodyPr>
          <a:lstStyle/>
          <a:p>
            <a:pPr marL="0" lvl="0" indent="0" algn="l">
              <a:lnSpc>
                <a:spcPts val="7178"/>
              </a:lnSpc>
              <a:spcBef>
                <a:spcPct val="0"/>
              </a:spcBef>
            </a:pPr>
            <a:r>
              <a:rPr lang="en-US" sz="7400" dirty="0">
                <a:solidFill>
                  <a:srgbClr val="8DB1C6"/>
                </a:solidFill>
                <a:latin typeface="Noto Serif Display ExtraCondensed Bold"/>
              </a:rPr>
              <a:t>AKRAN ZORBALIĞINDAKİ ROLLER</a:t>
            </a:r>
          </a:p>
        </p:txBody>
      </p:sp>
      <p:sp>
        <p:nvSpPr>
          <p:cNvPr id="4" name="TextBox 4"/>
          <p:cNvSpPr txBox="1"/>
          <p:nvPr/>
        </p:nvSpPr>
        <p:spPr>
          <a:xfrm>
            <a:off x="1520130" y="2370458"/>
            <a:ext cx="12008197" cy="896620"/>
          </a:xfrm>
          <a:prstGeom prst="rect">
            <a:avLst/>
          </a:prstGeom>
        </p:spPr>
        <p:txBody>
          <a:bodyPr lIns="0" tIns="0" rIns="0" bIns="0" rtlCol="0" anchor="t">
            <a:spAutoFit/>
          </a:bodyPr>
          <a:lstStyle/>
          <a:p>
            <a:pPr algn="ctr">
              <a:lnSpc>
                <a:spcPts val="7279"/>
              </a:lnSpc>
            </a:pPr>
            <a:r>
              <a:rPr lang="en-US" sz="5199" dirty="0" err="1">
                <a:solidFill>
                  <a:srgbClr val="FF914D"/>
                </a:solidFill>
                <a:latin typeface="OpenDyslexic Bold"/>
              </a:rPr>
              <a:t>Akran</a:t>
            </a:r>
            <a:r>
              <a:rPr lang="en-US" sz="5199" dirty="0">
                <a:solidFill>
                  <a:srgbClr val="FF914D"/>
                </a:solidFill>
                <a:latin typeface="OpenDyslexic Bold"/>
              </a:rPr>
              <a:t> </a:t>
            </a:r>
            <a:r>
              <a:rPr lang="en-US" sz="5199" dirty="0" err="1">
                <a:solidFill>
                  <a:srgbClr val="FF914D"/>
                </a:solidFill>
                <a:latin typeface="OpenDyslexic Bold"/>
              </a:rPr>
              <a:t>Zorbalığına</a:t>
            </a:r>
            <a:r>
              <a:rPr lang="en-US" sz="5199" dirty="0">
                <a:solidFill>
                  <a:srgbClr val="FF914D"/>
                </a:solidFill>
                <a:latin typeface="OpenDyslexic Bold"/>
              </a:rPr>
              <a:t> </a:t>
            </a:r>
            <a:r>
              <a:rPr lang="en-US" sz="5199" dirty="0" err="1">
                <a:solidFill>
                  <a:srgbClr val="FF914D"/>
                </a:solidFill>
                <a:latin typeface="OpenDyslexic Bold"/>
              </a:rPr>
              <a:t>Maruz</a:t>
            </a:r>
            <a:r>
              <a:rPr lang="en-US" sz="5199" dirty="0">
                <a:solidFill>
                  <a:srgbClr val="FF914D"/>
                </a:solidFill>
                <a:latin typeface="OpenDyslexic Bold"/>
              </a:rPr>
              <a:t> </a:t>
            </a:r>
            <a:r>
              <a:rPr lang="en-US" sz="4800" dirty="0" err="1">
                <a:solidFill>
                  <a:srgbClr val="FF914D"/>
                </a:solidFill>
                <a:latin typeface="OpenDyslexic Bold"/>
              </a:rPr>
              <a:t>Kalanlar</a:t>
            </a:r>
            <a:r>
              <a:rPr lang="en-US" sz="5199" dirty="0">
                <a:solidFill>
                  <a:srgbClr val="FF914D"/>
                </a:solidFill>
                <a:latin typeface="OpenDyslexic Bold"/>
              </a:rPr>
              <a:t>:</a:t>
            </a:r>
          </a:p>
        </p:txBody>
      </p:sp>
      <p:sp>
        <p:nvSpPr>
          <p:cNvPr id="5" name="TextBox 5"/>
          <p:cNvSpPr txBox="1"/>
          <p:nvPr/>
        </p:nvSpPr>
        <p:spPr>
          <a:xfrm>
            <a:off x="525415" y="3771901"/>
            <a:ext cx="13199766" cy="2980690"/>
          </a:xfrm>
          <a:prstGeom prst="rect">
            <a:avLst/>
          </a:prstGeom>
        </p:spPr>
        <p:txBody>
          <a:bodyPr lIns="0" tIns="0" rIns="0" bIns="0" rtlCol="0" anchor="t">
            <a:spAutoFit/>
          </a:bodyPr>
          <a:lstStyle/>
          <a:p>
            <a:pPr algn="just">
              <a:lnSpc>
                <a:spcPts val="4759"/>
              </a:lnSpc>
            </a:pPr>
            <a:r>
              <a:rPr lang="en-US" sz="3399" dirty="0" err="1">
                <a:solidFill>
                  <a:srgbClr val="000000"/>
                </a:solidFill>
                <a:latin typeface="OpenDyslexic"/>
              </a:rPr>
              <a:t>Akran</a:t>
            </a:r>
            <a:r>
              <a:rPr lang="en-US" sz="3399" dirty="0">
                <a:solidFill>
                  <a:srgbClr val="000000"/>
                </a:solidFill>
                <a:latin typeface="OpenDyslexic"/>
              </a:rPr>
              <a:t> </a:t>
            </a:r>
            <a:r>
              <a:rPr lang="en-US" sz="3399" dirty="0" err="1">
                <a:solidFill>
                  <a:srgbClr val="000000"/>
                </a:solidFill>
                <a:latin typeface="OpenDyslexic"/>
              </a:rPr>
              <a:t>zorbalığına</a:t>
            </a:r>
            <a:r>
              <a:rPr lang="en-US" sz="3399" dirty="0">
                <a:solidFill>
                  <a:srgbClr val="000000"/>
                </a:solidFill>
                <a:latin typeface="OpenDyslexic"/>
              </a:rPr>
              <a:t> </a:t>
            </a:r>
            <a:r>
              <a:rPr lang="en-US" sz="3399" dirty="0" err="1">
                <a:solidFill>
                  <a:srgbClr val="000000"/>
                </a:solidFill>
                <a:latin typeface="OpenDyslexic"/>
              </a:rPr>
              <a:t>maruz</a:t>
            </a:r>
            <a:r>
              <a:rPr lang="en-US" sz="3399" dirty="0">
                <a:solidFill>
                  <a:srgbClr val="000000"/>
                </a:solidFill>
                <a:latin typeface="OpenDyslexic"/>
              </a:rPr>
              <a:t> </a:t>
            </a:r>
            <a:r>
              <a:rPr lang="en-US" sz="3399" dirty="0" err="1">
                <a:solidFill>
                  <a:srgbClr val="000000"/>
                </a:solidFill>
                <a:latin typeface="OpenDyslexic"/>
              </a:rPr>
              <a:t>kalan</a:t>
            </a:r>
            <a:r>
              <a:rPr lang="en-US" sz="3399" dirty="0">
                <a:solidFill>
                  <a:srgbClr val="000000"/>
                </a:solidFill>
                <a:latin typeface="OpenDyslexic"/>
              </a:rPr>
              <a:t> </a:t>
            </a:r>
            <a:r>
              <a:rPr lang="en-US" sz="3399" dirty="0" err="1">
                <a:solidFill>
                  <a:srgbClr val="000000"/>
                </a:solidFill>
                <a:latin typeface="OpenDyslexic"/>
              </a:rPr>
              <a:t>öğrenciler</a:t>
            </a:r>
            <a:r>
              <a:rPr lang="en-US" sz="3399" dirty="0">
                <a:solidFill>
                  <a:srgbClr val="000000"/>
                </a:solidFill>
                <a:latin typeface="OpenDyslexic"/>
              </a:rPr>
              <a:t> </a:t>
            </a:r>
            <a:r>
              <a:rPr lang="en-US" sz="3399" dirty="0" err="1">
                <a:solidFill>
                  <a:srgbClr val="000000"/>
                </a:solidFill>
                <a:latin typeface="OpenDyslexic"/>
              </a:rPr>
              <a:t>biraz</a:t>
            </a:r>
            <a:r>
              <a:rPr lang="en-US" sz="3399" dirty="0">
                <a:solidFill>
                  <a:srgbClr val="000000"/>
                </a:solidFill>
                <a:latin typeface="OpenDyslexic"/>
              </a:rPr>
              <a:t> </a:t>
            </a:r>
            <a:r>
              <a:rPr lang="en-US" sz="3399" dirty="0" err="1">
                <a:solidFill>
                  <a:srgbClr val="000000"/>
                </a:solidFill>
                <a:latin typeface="OpenDyslexic"/>
              </a:rPr>
              <a:t>utangaç</a:t>
            </a:r>
            <a:r>
              <a:rPr lang="en-US" sz="3399" dirty="0">
                <a:solidFill>
                  <a:srgbClr val="000000"/>
                </a:solidFill>
                <a:latin typeface="OpenDyslexic"/>
              </a:rPr>
              <a:t> </a:t>
            </a:r>
            <a:r>
              <a:rPr lang="en-US" sz="3399" dirty="0" err="1">
                <a:solidFill>
                  <a:srgbClr val="000000"/>
                </a:solidFill>
                <a:latin typeface="OpenDyslexic"/>
              </a:rPr>
              <a:t>ve</a:t>
            </a:r>
            <a:r>
              <a:rPr lang="en-US" sz="3399" dirty="0">
                <a:solidFill>
                  <a:srgbClr val="000000"/>
                </a:solidFill>
                <a:latin typeface="OpenDyslexic"/>
              </a:rPr>
              <a:t> </a:t>
            </a:r>
            <a:r>
              <a:rPr lang="en-US" sz="3399" dirty="0" err="1">
                <a:solidFill>
                  <a:srgbClr val="000000"/>
                </a:solidFill>
                <a:latin typeface="OpenDyslexic"/>
              </a:rPr>
              <a:t>içe</a:t>
            </a:r>
            <a:r>
              <a:rPr lang="en-US" sz="3399" dirty="0">
                <a:solidFill>
                  <a:srgbClr val="000000"/>
                </a:solidFill>
                <a:latin typeface="OpenDyslexic"/>
              </a:rPr>
              <a:t> </a:t>
            </a:r>
            <a:r>
              <a:rPr lang="en-US" sz="3399" dirty="0" err="1">
                <a:solidFill>
                  <a:srgbClr val="000000"/>
                </a:solidFill>
                <a:latin typeface="OpenDyslexic"/>
              </a:rPr>
              <a:t>kapanıktır</a:t>
            </a:r>
            <a:r>
              <a:rPr lang="en-US" sz="3399" dirty="0">
                <a:solidFill>
                  <a:srgbClr val="000000"/>
                </a:solidFill>
                <a:latin typeface="OpenDyslexic"/>
              </a:rPr>
              <a:t>. (Bu </a:t>
            </a:r>
            <a:r>
              <a:rPr lang="en-US" sz="3399" dirty="0" err="1">
                <a:solidFill>
                  <a:srgbClr val="000000"/>
                </a:solidFill>
                <a:latin typeface="OpenDyslexic"/>
              </a:rPr>
              <a:t>yüzden</a:t>
            </a:r>
            <a:r>
              <a:rPr lang="en-US" sz="3399" dirty="0">
                <a:solidFill>
                  <a:srgbClr val="000000"/>
                </a:solidFill>
                <a:latin typeface="OpenDyslexic"/>
              </a:rPr>
              <a:t> </a:t>
            </a:r>
            <a:r>
              <a:rPr lang="en-US" sz="3399" dirty="0" err="1">
                <a:solidFill>
                  <a:srgbClr val="000000"/>
                </a:solidFill>
                <a:latin typeface="OpenDyslexic"/>
              </a:rPr>
              <a:t>akran</a:t>
            </a:r>
            <a:r>
              <a:rPr lang="en-US" sz="3399" dirty="0">
                <a:solidFill>
                  <a:srgbClr val="000000"/>
                </a:solidFill>
                <a:latin typeface="OpenDyslexic"/>
              </a:rPr>
              <a:t> zorbalığı </a:t>
            </a:r>
            <a:r>
              <a:rPr lang="en-US" sz="3399" dirty="0" err="1">
                <a:solidFill>
                  <a:srgbClr val="000000"/>
                </a:solidFill>
                <a:latin typeface="OpenDyslexic"/>
              </a:rPr>
              <a:t>yapanlar</a:t>
            </a:r>
            <a:r>
              <a:rPr lang="en-US" sz="3399" dirty="0">
                <a:solidFill>
                  <a:srgbClr val="000000"/>
                </a:solidFill>
                <a:latin typeface="OpenDyslexic"/>
              </a:rPr>
              <a:t>, </a:t>
            </a:r>
            <a:r>
              <a:rPr lang="en-US" sz="3399" dirty="0" err="1">
                <a:solidFill>
                  <a:srgbClr val="000000"/>
                </a:solidFill>
                <a:latin typeface="OpenDyslexic"/>
              </a:rPr>
              <a:t>bu</a:t>
            </a:r>
            <a:r>
              <a:rPr lang="en-US" sz="3399" dirty="0">
                <a:solidFill>
                  <a:srgbClr val="000000"/>
                </a:solidFill>
                <a:latin typeface="OpenDyslexic"/>
              </a:rPr>
              <a:t> </a:t>
            </a:r>
            <a:r>
              <a:rPr lang="en-US" sz="3399" dirty="0" err="1">
                <a:solidFill>
                  <a:srgbClr val="000000"/>
                </a:solidFill>
                <a:latin typeface="OpenDyslexic"/>
              </a:rPr>
              <a:t>davranışları</a:t>
            </a:r>
            <a:r>
              <a:rPr lang="en-US" sz="3399" dirty="0">
                <a:solidFill>
                  <a:srgbClr val="000000"/>
                </a:solidFill>
                <a:latin typeface="OpenDyslexic"/>
              </a:rPr>
              <a:t> </a:t>
            </a:r>
            <a:r>
              <a:rPr lang="en-US" sz="3399" dirty="0" err="1">
                <a:solidFill>
                  <a:srgbClr val="000000"/>
                </a:solidFill>
                <a:latin typeface="OpenDyslexic"/>
              </a:rPr>
              <a:t>onlara</a:t>
            </a:r>
            <a:r>
              <a:rPr lang="en-US" sz="3399" dirty="0">
                <a:solidFill>
                  <a:srgbClr val="000000"/>
                </a:solidFill>
                <a:latin typeface="OpenDyslexic"/>
              </a:rPr>
              <a:t> </a:t>
            </a:r>
            <a:r>
              <a:rPr lang="en-US" sz="3399" dirty="0" err="1">
                <a:solidFill>
                  <a:srgbClr val="000000"/>
                </a:solidFill>
                <a:latin typeface="OpenDyslexic"/>
              </a:rPr>
              <a:t>yapmak</a:t>
            </a:r>
            <a:r>
              <a:rPr lang="en-US" sz="3399" dirty="0">
                <a:solidFill>
                  <a:srgbClr val="000000"/>
                </a:solidFill>
                <a:latin typeface="OpenDyslexic"/>
              </a:rPr>
              <a:t> </a:t>
            </a:r>
            <a:r>
              <a:rPr lang="en-US" sz="3399" dirty="0" err="1">
                <a:solidFill>
                  <a:srgbClr val="000000"/>
                </a:solidFill>
                <a:latin typeface="OpenDyslexic"/>
              </a:rPr>
              <a:t>ister</a:t>
            </a:r>
            <a:r>
              <a:rPr lang="en-US" sz="3399" dirty="0">
                <a:solidFill>
                  <a:srgbClr val="000000"/>
                </a:solidFill>
                <a:latin typeface="OpenDyslexic"/>
              </a:rPr>
              <a:t>.</a:t>
            </a:r>
            <a:r>
              <a:rPr lang="en-US" sz="3399" dirty="0">
                <a:solidFill>
                  <a:srgbClr val="E8393D"/>
                </a:solidFill>
                <a:latin typeface="OpenDyslexic"/>
              </a:rPr>
              <a:t>(</a:t>
            </a:r>
            <a:r>
              <a:rPr lang="en-US" sz="3399" dirty="0" err="1">
                <a:solidFill>
                  <a:srgbClr val="E8393D"/>
                </a:solidFill>
                <a:latin typeface="OpenDyslexic"/>
              </a:rPr>
              <a:t>Çünkü</a:t>
            </a:r>
            <a:r>
              <a:rPr lang="en-US" sz="3399" dirty="0">
                <a:solidFill>
                  <a:srgbClr val="E8393D"/>
                </a:solidFill>
                <a:latin typeface="OpenDyslexic"/>
              </a:rPr>
              <a:t> </a:t>
            </a:r>
            <a:r>
              <a:rPr lang="en-US" sz="3399" dirty="0" err="1">
                <a:solidFill>
                  <a:srgbClr val="E8393D"/>
                </a:solidFill>
                <a:latin typeface="OpenDyslexic"/>
              </a:rPr>
              <a:t>akran</a:t>
            </a:r>
            <a:r>
              <a:rPr lang="en-US" sz="3399" dirty="0">
                <a:solidFill>
                  <a:srgbClr val="E8393D"/>
                </a:solidFill>
                <a:latin typeface="OpenDyslexic"/>
              </a:rPr>
              <a:t> zorbalığı </a:t>
            </a:r>
            <a:r>
              <a:rPr lang="en-US" sz="3399" dirty="0" err="1">
                <a:solidFill>
                  <a:srgbClr val="E8393D"/>
                </a:solidFill>
                <a:latin typeface="OpenDyslexic"/>
              </a:rPr>
              <a:t>olayını</a:t>
            </a:r>
            <a:r>
              <a:rPr lang="en-US" sz="3399" dirty="0">
                <a:solidFill>
                  <a:srgbClr val="E8393D"/>
                </a:solidFill>
                <a:latin typeface="OpenDyslexic"/>
              </a:rPr>
              <a:t> </a:t>
            </a:r>
            <a:r>
              <a:rPr lang="en-US" sz="3399" dirty="0" err="1">
                <a:solidFill>
                  <a:srgbClr val="E8393D"/>
                </a:solidFill>
                <a:latin typeface="OpenDyslexic"/>
              </a:rPr>
              <a:t>kimseye</a:t>
            </a:r>
            <a:r>
              <a:rPr lang="en-US" sz="3399" dirty="0">
                <a:solidFill>
                  <a:srgbClr val="E8393D"/>
                </a:solidFill>
                <a:latin typeface="OpenDyslexic"/>
              </a:rPr>
              <a:t> </a:t>
            </a:r>
            <a:r>
              <a:rPr lang="en-US" sz="3399" dirty="0" err="1">
                <a:solidFill>
                  <a:srgbClr val="E8393D"/>
                </a:solidFill>
                <a:latin typeface="OpenDyslexic"/>
              </a:rPr>
              <a:t>söyleyemeyeceklerini</a:t>
            </a:r>
            <a:r>
              <a:rPr lang="en-US" sz="3399" dirty="0">
                <a:solidFill>
                  <a:srgbClr val="E8393D"/>
                </a:solidFill>
                <a:latin typeface="OpenDyslexic"/>
              </a:rPr>
              <a:t> </a:t>
            </a:r>
            <a:r>
              <a:rPr lang="en-US" sz="3399" dirty="0" err="1">
                <a:solidFill>
                  <a:srgbClr val="E8393D"/>
                </a:solidFill>
                <a:latin typeface="OpenDyslexic"/>
              </a:rPr>
              <a:t>düşünürler</a:t>
            </a:r>
            <a:r>
              <a:rPr lang="en-US" sz="3399" dirty="0">
                <a:solidFill>
                  <a:srgbClr val="E8393D"/>
                </a:solidFill>
                <a:latin typeface="OpenDyslexic"/>
              </a:rPr>
              <a:t>.)</a:t>
            </a:r>
          </a:p>
        </p:txBody>
      </p:sp>
      <p:sp>
        <p:nvSpPr>
          <p:cNvPr id="6" name="TextBox 6"/>
          <p:cNvSpPr txBox="1"/>
          <p:nvPr/>
        </p:nvSpPr>
        <p:spPr>
          <a:xfrm>
            <a:off x="525415" y="7170510"/>
            <a:ext cx="13199766" cy="1180465"/>
          </a:xfrm>
          <a:prstGeom prst="rect">
            <a:avLst/>
          </a:prstGeom>
        </p:spPr>
        <p:txBody>
          <a:bodyPr lIns="0" tIns="0" rIns="0" bIns="0" rtlCol="0" anchor="t">
            <a:spAutoFit/>
          </a:bodyPr>
          <a:lstStyle/>
          <a:p>
            <a:pPr>
              <a:lnSpc>
                <a:spcPts val="4759"/>
              </a:lnSpc>
            </a:pPr>
            <a:r>
              <a:rPr lang="en-US" sz="3399" dirty="0" err="1">
                <a:solidFill>
                  <a:srgbClr val="000000"/>
                </a:solidFill>
                <a:latin typeface="OpenDyslexic"/>
              </a:rPr>
              <a:t>Akran</a:t>
            </a:r>
            <a:r>
              <a:rPr lang="en-US" sz="3399" dirty="0">
                <a:solidFill>
                  <a:srgbClr val="000000"/>
                </a:solidFill>
                <a:latin typeface="OpenDyslexic"/>
              </a:rPr>
              <a:t> </a:t>
            </a:r>
            <a:r>
              <a:rPr lang="en-US" sz="3399" dirty="0" err="1">
                <a:solidFill>
                  <a:srgbClr val="000000"/>
                </a:solidFill>
                <a:latin typeface="OpenDyslexic"/>
              </a:rPr>
              <a:t>zorbalığına</a:t>
            </a:r>
            <a:r>
              <a:rPr lang="en-US" sz="3399" dirty="0">
                <a:solidFill>
                  <a:srgbClr val="000000"/>
                </a:solidFill>
                <a:latin typeface="OpenDyslexic"/>
              </a:rPr>
              <a:t> </a:t>
            </a:r>
            <a:r>
              <a:rPr lang="en-US" sz="3399" dirty="0" err="1">
                <a:solidFill>
                  <a:srgbClr val="000000"/>
                </a:solidFill>
                <a:latin typeface="OpenDyslexic"/>
              </a:rPr>
              <a:t>maruz</a:t>
            </a:r>
            <a:r>
              <a:rPr lang="en-US" sz="3399" dirty="0">
                <a:solidFill>
                  <a:srgbClr val="000000"/>
                </a:solidFill>
                <a:latin typeface="OpenDyslexic"/>
              </a:rPr>
              <a:t> </a:t>
            </a:r>
            <a:r>
              <a:rPr lang="en-US" sz="3399" dirty="0" err="1">
                <a:solidFill>
                  <a:srgbClr val="000000"/>
                </a:solidFill>
                <a:latin typeface="OpenDyslexic"/>
              </a:rPr>
              <a:t>kalan</a:t>
            </a:r>
            <a:r>
              <a:rPr lang="en-US" sz="3399" dirty="0">
                <a:solidFill>
                  <a:srgbClr val="000000"/>
                </a:solidFill>
                <a:latin typeface="OpenDyslexic"/>
              </a:rPr>
              <a:t> </a:t>
            </a:r>
            <a:r>
              <a:rPr lang="en-US" sz="3399" dirty="0" err="1">
                <a:solidFill>
                  <a:srgbClr val="000000"/>
                </a:solidFill>
                <a:latin typeface="OpenDyslexic"/>
              </a:rPr>
              <a:t>öğrenciler</a:t>
            </a:r>
            <a:r>
              <a:rPr lang="en-US" sz="3399" dirty="0">
                <a:solidFill>
                  <a:srgbClr val="000000"/>
                </a:solidFill>
                <a:latin typeface="OpenDyslexic"/>
              </a:rPr>
              <a:t> ilk olarak ne </a:t>
            </a:r>
            <a:r>
              <a:rPr lang="en-US" sz="3399" dirty="0" err="1">
                <a:solidFill>
                  <a:srgbClr val="000000"/>
                </a:solidFill>
                <a:latin typeface="OpenDyslexic"/>
              </a:rPr>
              <a:t>olduğunu</a:t>
            </a:r>
            <a:r>
              <a:rPr lang="en-US" sz="3399" dirty="0">
                <a:solidFill>
                  <a:srgbClr val="000000"/>
                </a:solidFill>
                <a:latin typeface="OpenDyslexic"/>
              </a:rPr>
              <a:t> </a:t>
            </a:r>
            <a:r>
              <a:rPr lang="en-US" sz="3399" dirty="0" err="1">
                <a:solidFill>
                  <a:srgbClr val="000000"/>
                </a:solidFill>
                <a:latin typeface="OpenDyslexic"/>
              </a:rPr>
              <a:t>anlamayabilir</a:t>
            </a:r>
            <a:r>
              <a:rPr lang="en-US" sz="3399" dirty="0">
                <a:solidFill>
                  <a:srgbClr val="000000"/>
                </a:solidFill>
                <a:latin typeface="OpenDyslexic"/>
              </a:rPr>
              <a:t> </a:t>
            </a:r>
            <a:r>
              <a:rPr lang="en-US" sz="3399" dirty="0" err="1">
                <a:solidFill>
                  <a:srgbClr val="000000"/>
                </a:solidFill>
                <a:latin typeface="OpenDyslexic"/>
              </a:rPr>
              <a:t>ve</a:t>
            </a:r>
            <a:r>
              <a:rPr lang="en-US" sz="3399" dirty="0">
                <a:solidFill>
                  <a:srgbClr val="000000"/>
                </a:solidFill>
                <a:latin typeface="OpenDyslexic"/>
              </a:rPr>
              <a:t> </a:t>
            </a:r>
            <a:r>
              <a:rPr lang="en-US" sz="3399" dirty="0" err="1">
                <a:solidFill>
                  <a:srgbClr val="000000"/>
                </a:solidFill>
                <a:latin typeface="OpenDyslexic"/>
              </a:rPr>
              <a:t>kendini</a:t>
            </a:r>
            <a:r>
              <a:rPr lang="en-US" sz="3399" dirty="0">
                <a:solidFill>
                  <a:srgbClr val="000000"/>
                </a:solidFill>
                <a:latin typeface="OpenDyslexic"/>
              </a:rPr>
              <a:t> </a:t>
            </a:r>
            <a:r>
              <a:rPr lang="en-US" sz="3399" dirty="0" err="1">
                <a:solidFill>
                  <a:srgbClr val="000000"/>
                </a:solidFill>
                <a:latin typeface="OpenDyslexic"/>
              </a:rPr>
              <a:t>şaşkın</a:t>
            </a:r>
            <a:r>
              <a:rPr lang="en-US" sz="3399" dirty="0">
                <a:solidFill>
                  <a:srgbClr val="000000"/>
                </a:solidFill>
                <a:latin typeface="OpenDyslexic"/>
              </a:rPr>
              <a:t> </a:t>
            </a:r>
            <a:r>
              <a:rPr lang="en-US" sz="3399" dirty="0" err="1">
                <a:solidFill>
                  <a:srgbClr val="000000"/>
                </a:solidFill>
                <a:latin typeface="OpenDyslexic"/>
              </a:rPr>
              <a:t>hissedebilir</a:t>
            </a:r>
            <a:r>
              <a:rPr lang="en-US" sz="3399" dirty="0">
                <a:solidFill>
                  <a:srgbClr val="000000"/>
                </a:solidFill>
                <a:latin typeface="OpenDyslexic"/>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TextBox 2"/>
          <p:cNvSpPr txBox="1"/>
          <p:nvPr/>
        </p:nvSpPr>
        <p:spPr>
          <a:xfrm>
            <a:off x="1028700" y="1200150"/>
            <a:ext cx="15567440" cy="971554"/>
          </a:xfrm>
          <a:prstGeom prst="rect">
            <a:avLst/>
          </a:prstGeom>
        </p:spPr>
        <p:txBody>
          <a:bodyPr lIns="0" tIns="0" rIns="0" bIns="0" rtlCol="0" anchor="t">
            <a:spAutoFit/>
          </a:bodyPr>
          <a:lstStyle/>
          <a:p>
            <a:pPr marL="0" lvl="0" indent="0" algn="l">
              <a:lnSpc>
                <a:spcPts val="7275"/>
              </a:lnSpc>
              <a:spcBef>
                <a:spcPct val="0"/>
              </a:spcBef>
            </a:pPr>
            <a:r>
              <a:rPr lang="en-US" sz="7500">
                <a:solidFill>
                  <a:srgbClr val="8DB1C6"/>
                </a:solidFill>
                <a:latin typeface="Noto Serif Display ExtraCondensed Bold"/>
              </a:rPr>
              <a:t>AKRAN ZORBALIĞINDAKİ ROLLER</a:t>
            </a:r>
          </a:p>
        </p:txBody>
      </p:sp>
      <p:sp>
        <p:nvSpPr>
          <p:cNvPr id="3" name="TextBox 3"/>
          <p:cNvSpPr txBox="1"/>
          <p:nvPr/>
        </p:nvSpPr>
        <p:spPr>
          <a:xfrm>
            <a:off x="1335743" y="2670175"/>
            <a:ext cx="11492061" cy="788035"/>
          </a:xfrm>
          <a:prstGeom prst="rect">
            <a:avLst/>
          </a:prstGeom>
        </p:spPr>
        <p:txBody>
          <a:bodyPr lIns="0" tIns="0" rIns="0" bIns="0" rtlCol="0" anchor="t">
            <a:spAutoFit/>
          </a:bodyPr>
          <a:lstStyle/>
          <a:p>
            <a:pPr algn="ctr">
              <a:lnSpc>
                <a:spcPts val="6440"/>
              </a:lnSpc>
            </a:pPr>
            <a:r>
              <a:rPr lang="en-US" sz="4600">
                <a:solidFill>
                  <a:srgbClr val="FF914D"/>
                </a:solidFill>
                <a:latin typeface="DejaVu Serif Bold"/>
              </a:rPr>
              <a:t>Akran Zorbalığına Maruz Kalanlar:</a:t>
            </a:r>
          </a:p>
        </p:txBody>
      </p:sp>
      <p:sp>
        <p:nvSpPr>
          <p:cNvPr id="4" name="TextBox 4"/>
          <p:cNvSpPr txBox="1"/>
          <p:nvPr/>
        </p:nvSpPr>
        <p:spPr>
          <a:xfrm>
            <a:off x="801950" y="3963035"/>
            <a:ext cx="15246121" cy="1180465"/>
          </a:xfrm>
          <a:prstGeom prst="rect">
            <a:avLst/>
          </a:prstGeom>
        </p:spPr>
        <p:txBody>
          <a:bodyPr lIns="0" tIns="0" rIns="0" bIns="0" rtlCol="0" anchor="t">
            <a:spAutoFit/>
          </a:bodyPr>
          <a:lstStyle/>
          <a:p>
            <a:pPr>
              <a:lnSpc>
                <a:spcPts val="4759"/>
              </a:lnSpc>
            </a:pPr>
            <a:r>
              <a:rPr lang="en-US" sz="3399" dirty="0" err="1">
                <a:solidFill>
                  <a:srgbClr val="000000"/>
                </a:solidFill>
                <a:latin typeface="OpenDyslexic"/>
              </a:rPr>
              <a:t>Akran</a:t>
            </a:r>
            <a:r>
              <a:rPr lang="en-US" sz="3399" dirty="0">
                <a:solidFill>
                  <a:srgbClr val="000000"/>
                </a:solidFill>
                <a:latin typeface="OpenDyslexic"/>
              </a:rPr>
              <a:t> </a:t>
            </a:r>
            <a:r>
              <a:rPr lang="en-US" sz="3399" dirty="0" err="1">
                <a:solidFill>
                  <a:srgbClr val="000000"/>
                </a:solidFill>
                <a:latin typeface="OpenDyslexic"/>
              </a:rPr>
              <a:t>zorbalığına</a:t>
            </a:r>
            <a:r>
              <a:rPr lang="en-US" sz="3399" dirty="0">
                <a:solidFill>
                  <a:srgbClr val="000000"/>
                </a:solidFill>
                <a:latin typeface="OpenDyslexic"/>
              </a:rPr>
              <a:t> </a:t>
            </a:r>
            <a:r>
              <a:rPr lang="en-US" sz="3399" dirty="0" err="1">
                <a:solidFill>
                  <a:srgbClr val="000000"/>
                </a:solidFill>
                <a:latin typeface="OpenDyslexic"/>
              </a:rPr>
              <a:t>maruz</a:t>
            </a:r>
            <a:r>
              <a:rPr lang="en-US" sz="3399" dirty="0">
                <a:solidFill>
                  <a:srgbClr val="000000"/>
                </a:solidFill>
                <a:latin typeface="OpenDyslexic"/>
              </a:rPr>
              <a:t> </a:t>
            </a:r>
            <a:r>
              <a:rPr lang="en-US" sz="3399" dirty="0" err="1">
                <a:solidFill>
                  <a:srgbClr val="000000"/>
                </a:solidFill>
                <a:latin typeface="OpenDyslexic"/>
              </a:rPr>
              <a:t>kalanlar</a:t>
            </a:r>
            <a:r>
              <a:rPr lang="en-US" sz="3399" dirty="0">
                <a:solidFill>
                  <a:srgbClr val="000000"/>
                </a:solidFill>
                <a:latin typeface="OpenDyslexic"/>
              </a:rPr>
              <a:t> olumsuz </a:t>
            </a:r>
            <a:r>
              <a:rPr lang="en-US" sz="3399" dirty="0" err="1">
                <a:solidFill>
                  <a:srgbClr val="000000"/>
                </a:solidFill>
                <a:latin typeface="OpenDyslexic"/>
              </a:rPr>
              <a:t>bir</a:t>
            </a:r>
            <a:r>
              <a:rPr lang="en-US" sz="3399" dirty="0">
                <a:solidFill>
                  <a:srgbClr val="000000"/>
                </a:solidFill>
                <a:latin typeface="OpenDyslexic"/>
              </a:rPr>
              <a:t> </a:t>
            </a:r>
            <a:r>
              <a:rPr lang="en-US" sz="3399" dirty="0" err="1">
                <a:solidFill>
                  <a:srgbClr val="000000"/>
                </a:solidFill>
                <a:latin typeface="OpenDyslexic"/>
              </a:rPr>
              <a:t>davranışa</a:t>
            </a:r>
            <a:r>
              <a:rPr lang="en-US" sz="3399" dirty="0">
                <a:solidFill>
                  <a:srgbClr val="000000"/>
                </a:solidFill>
                <a:latin typeface="OpenDyslexic"/>
              </a:rPr>
              <a:t> </a:t>
            </a:r>
            <a:r>
              <a:rPr lang="en-US" sz="3399" dirty="0" err="1">
                <a:solidFill>
                  <a:srgbClr val="000000"/>
                </a:solidFill>
                <a:latin typeface="OpenDyslexic"/>
              </a:rPr>
              <a:t>uğradıkları</a:t>
            </a:r>
            <a:r>
              <a:rPr lang="en-US" sz="3399" dirty="0">
                <a:solidFill>
                  <a:srgbClr val="000000"/>
                </a:solidFill>
                <a:latin typeface="OpenDyslexic"/>
              </a:rPr>
              <a:t> </a:t>
            </a:r>
            <a:r>
              <a:rPr lang="en-US" sz="3399" dirty="0" err="1">
                <a:solidFill>
                  <a:srgbClr val="000000"/>
                </a:solidFill>
                <a:latin typeface="OpenDyslexic"/>
              </a:rPr>
              <a:t>için</a:t>
            </a:r>
            <a:r>
              <a:rPr lang="en-US" sz="3399" dirty="0">
                <a:solidFill>
                  <a:srgbClr val="000000"/>
                </a:solidFill>
                <a:latin typeface="OpenDyslexic"/>
              </a:rPr>
              <a:t> </a:t>
            </a:r>
            <a:r>
              <a:rPr lang="en-US" sz="3399" dirty="0" err="1">
                <a:solidFill>
                  <a:srgbClr val="000000"/>
                </a:solidFill>
                <a:latin typeface="OpenDyslexic"/>
              </a:rPr>
              <a:t>kendilerini</a:t>
            </a:r>
            <a:r>
              <a:rPr lang="en-US" sz="3399" dirty="0">
                <a:solidFill>
                  <a:srgbClr val="000000"/>
                </a:solidFill>
                <a:latin typeface="OpenDyslexic"/>
              </a:rPr>
              <a:t> </a:t>
            </a:r>
            <a:r>
              <a:rPr lang="en-US" sz="3399" dirty="0" err="1">
                <a:solidFill>
                  <a:srgbClr val="000000"/>
                </a:solidFill>
                <a:latin typeface="OpenDyslexic"/>
              </a:rPr>
              <a:t>üzgün</a:t>
            </a:r>
            <a:r>
              <a:rPr lang="en-US" sz="3399" dirty="0">
                <a:solidFill>
                  <a:srgbClr val="000000"/>
                </a:solidFill>
                <a:latin typeface="OpenDyslexic"/>
              </a:rPr>
              <a:t> </a:t>
            </a:r>
            <a:r>
              <a:rPr lang="en-US" sz="3399" dirty="0" err="1">
                <a:solidFill>
                  <a:srgbClr val="000000"/>
                </a:solidFill>
                <a:latin typeface="OpenDyslexic"/>
              </a:rPr>
              <a:t>ve</a:t>
            </a:r>
            <a:r>
              <a:rPr lang="en-US" sz="3399" dirty="0">
                <a:solidFill>
                  <a:srgbClr val="000000"/>
                </a:solidFill>
                <a:latin typeface="OpenDyslexic"/>
              </a:rPr>
              <a:t> </a:t>
            </a:r>
            <a:r>
              <a:rPr lang="en-US" sz="3399" dirty="0" err="1">
                <a:solidFill>
                  <a:srgbClr val="000000"/>
                </a:solidFill>
                <a:latin typeface="OpenDyslexic"/>
              </a:rPr>
              <a:t>mutsuz</a:t>
            </a:r>
            <a:r>
              <a:rPr lang="en-US" sz="3399" dirty="0">
                <a:solidFill>
                  <a:srgbClr val="000000"/>
                </a:solidFill>
                <a:latin typeface="OpenDyslexic"/>
              </a:rPr>
              <a:t> </a:t>
            </a:r>
            <a:r>
              <a:rPr lang="en-US" sz="3399" dirty="0" err="1">
                <a:solidFill>
                  <a:srgbClr val="000000"/>
                </a:solidFill>
                <a:latin typeface="OpenDyslexic"/>
              </a:rPr>
              <a:t>hissedebilir</a:t>
            </a:r>
            <a:r>
              <a:rPr lang="en-US" sz="3399" dirty="0">
                <a:solidFill>
                  <a:srgbClr val="000000"/>
                </a:solidFill>
                <a:latin typeface="OpenDyslexic"/>
              </a:rPr>
              <a:t>.</a:t>
            </a:r>
          </a:p>
        </p:txBody>
      </p:sp>
      <p:sp>
        <p:nvSpPr>
          <p:cNvPr id="5" name="TextBox 5"/>
          <p:cNvSpPr txBox="1"/>
          <p:nvPr/>
        </p:nvSpPr>
        <p:spPr>
          <a:xfrm>
            <a:off x="801950" y="5649571"/>
            <a:ext cx="16596140" cy="1780540"/>
          </a:xfrm>
          <a:prstGeom prst="rect">
            <a:avLst/>
          </a:prstGeom>
        </p:spPr>
        <p:txBody>
          <a:bodyPr lIns="0" tIns="0" rIns="0" bIns="0" rtlCol="0" anchor="t">
            <a:spAutoFit/>
          </a:bodyPr>
          <a:lstStyle/>
          <a:p>
            <a:pPr>
              <a:lnSpc>
                <a:spcPts val="4759"/>
              </a:lnSpc>
            </a:pPr>
            <a:r>
              <a:rPr lang="en-US" sz="3399" dirty="0" err="1">
                <a:solidFill>
                  <a:srgbClr val="000000"/>
                </a:solidFill>
                <a:latin typeface="OpenDyslexic"/>
              </a:rPr>
              <a:t>Akran</a:t>
            </a:r>
            <a:r>
              <a:rPr lang="en-US" sz="3399" dirty="0">
                <a:solidFill>
                  <a:srgbClr val="000000"/>
                </a:solidFill>
                <a:latin typeface="OpenDyslexic"/>
              </a:rPr>
              <a:t> </a:t>
            </a:r>
            <a:r>
              <a:rPr lang="en-US" sz="3399" dirty="0" err="1">
                <a:solidFill>
                  <a:srgbClr val="000000"/>
                </a:solidFill>
                <a:latin typeface="OpenDyslexic"/>
              </a:rPr>
              <a:t>zorbalığına</a:t>
            </a:r>
            <a:r>
              <a:rPr lang="en-US" sz="3399" dirty="0">
                <a:solidFill>
                  <a:srgbClr val="000000"/>
                </a:solidFill>
                <a:latin typeface="OpenDyslexic"/>
              </a:rPr>
              <a:t> </a:t>
            </a:r>
            <a:r>
              <a:rPr lang="en-US" sz="3399" dirty="0" err="1">
                <a:solidFill>
                  <a:srgbClr val="000000"/>
                </a:solidFill>
                <a:latin typeface="OpenDyslexic"/>
              </a:rPr>
              <a:t>maruz</a:t>
            </a:r>
            <a:r>
              <a:rPr lang="en-US" sz="3399" dirty="0">
                <a:solidFill>
                  <a:srgbClr val="000000"/>
                </a:solidFill>
                <a:latin typeface="OpenDyslexic"/>
              </a:rPr>
              <a:t> </a:t>
            </a:r>
            <a:r>
              <a:rPr lang="en-US" sz="3399" dirty="0" err="1">
                <a:solidFill>
                  <a:srgbClr val="000000"/>
                </a:solidFill>
                <a:latin typeface="OpenDyslexic"/>
              </a:rPr>
              <a:t>kalanlar</a:t>
            </a:r>
            <a:r>
              <a:rPr lang="en-US" sz="3399" dirty="0">
                <a:solidFill>
                  <a:srgbClr val="000000"/>
                </a:solidFill>
                <a:latin typeface="OpenDyslexic"/>
              </a:rPr>
              <a:t> </a:t>
            </a:r>
            <a:r>
              <a:rPr lang="en-US" sz="3399" dirty="0" err="1">
                <a:solidFill>
                  <a:srgbClr val="000000"/>
                </a:solidFill>
                <a:latin typeface="OpenDyslexic"/>
              </a:rPr>
              <a:t>kendilerini</a:t>
            </a:r>
            <a:r>
              <a:rPr lang="en-US" sz="3399" dirty="0">
                <a:solidFill>
                  <a:srgbClr val="000000"/>
                </a:solidFill>
                <a:latin typeface="OpenDyslexic"/>
              </a:rPr>
              <a:t> </a:t>
            </a:r>
            <a:r>
              <a:rPr lang="en-US" sz="3399" dirty="0" err="1">
                <a:solidFill>
                  <a:srgbClr val="000000"/>
                </a:solidFill>
                <a:latin typeface="OpenDyslexic"/>
              </a:rPr>
              <a:t>utanmış</a:t>
            </a:r>
            <a:r>
              <a:rPr lang="en-US" sz="3399" dirty="0">
                <a:solidFill>
                  <a:srgbClr val="000000"/>
                </a:solidFill>
                <a:latin typeface="OpenDyslexic"/>
              </a:rPr>
              <a:t> </a:t>
            </a:r>
            <a:r>
              <a:rPr lang="en-US" sz="3399" dirty="0" err="1">
                <a:solidFill>
                  <a:srgbClr val="000000"/>
                </a:solidFill>
                <a:latin typeface="OpenDyslexic"/>
              </a:rPr>
              <a:t>ve</a:t>
            </a:r>
            <a:r>
              <a:rPr lang="en-US" sz="3399" dirty="0">
                <a:solidFill>
                  <a:srgbClr val="000000"/>
                </a:solidFill>
                <a:latin typeface="OpenDyslexic"/>
              </a:rPr>
              <a:t> </a:t>
            </a:r>
            <a:r>
              <a:rPr lang="en-US" sz="3399" dirty="0" err="1">
                <a:solidFill>
                  <a:srgbClr val="000000"/>
                </a:solidFill>
                <a:latin typeface="OpenDyslexic"/>
              </a:rPr>
              <a:t>küçük</a:t>
            </a:r>
            <a:r>
              <a:rPr lang="en-US" sz="3399" dirty="0">
                <a:solidFill>
                  <a:srgbClr val="000000"/>
                </a:solidFill>
                <a:latin typeface="OpenDyslexic"/>
              </a:rPr>
              <a:t> </a:t>
            </a:r>
            <a:r>
              <a:rPr lang="en-US" sz="3399" dirty="0" err="1">
                <a:solidFill>
                  <a:srgbClr val="000000"/>
                </a:solidFill>
                <a:latin typeface="OpenDyslexic"/>
              </a:rPr>
              <a:t>düşürülmüş</a:t>
            </a:r>
            <a:r>
              <a:rPr lang="en-US" sz="3399" dirty="0">
                <a:solidFill>
                  <a:srgbClr val="000000"/>
                </a:solidFill>
                <a:latin typeface="OpenDyslexic"/>
              </a:rPr>
              <a:t> </a:t>
            </a:r>
            <a:r>
              <a:rPr lang="en-US" sz="3399" dirty="0" err="1">
                <a:solidFill>
                  <a:srgbClr val="000000"/>
                </a:solidFill>
                <a:latin typeface="OpenDyslexic"/>
              </a:rPr>
              <a:t>hissedebilirler</a:t>
            </a:r>
            <a:r>
              <a:rPr lang="en-US" sz="3399" dirty="0">
                <a:solidFill>
                  <a:srgbClr val="000000"/>
                </a:solidFill>
                <a:latin typeface="OpenDyslexic"/>
              </a:rPr>
              <a:t> </a:t>
            </a:r>
            <a:r>
              <a:rPr lang="en-US" sz="3399" dirty="0">
                <a:solidFill>
                  <a:srgbClr val="FF3600"/>
                </a:solidFill>
                <a:latin typeface="OpenDyslexic"/>
              </a:rPr>
              <a:t>(</a:t>
            </a:r>
            <a:r>
              <a:rPr lang="en-US" sz="3399" dirty="0" err="1">
                <a:solidFill>
                  <a:srgbClr val="FF3600"/>
                </a:solidFill>
                <a:latin typeface="OpenDyslexic"/>
              </a:rPr>
              <a:t>özellikle</a:t>
            </a:r>
            <a:r>
              <a:rPr lang="en-US" sz="3399" dirty="0">
                <a:solidFill>
                  <a:srgbClr val="FF3600"/>
                </a:solidFill>
                <a:latin typeface="OpenDyslexic"/>
              </a:rPr>
              <a:t> </a:t>
            </a:r>
            <a:r>
              <a:rPr lang="en-US" sz="3399" dirty="0" err="1">
                <a:solidFill>
                  <a:srgbClr val="FF3600"/>
                </a:solidFill>
                <a:latin typeface="OpenDyslexic"/>
              </a:rPr>
              <a:t>akran</a:t>
            </a:r>
            <a:r>
              <a:rPr lang="en-US" sz="3399" dirty="0">
                <a:solidFill>
                  <a:srgbClr val="FF3600"/>
                </a:solidFill>
                <a:latin typeface="OpenDyslexic"/>
              </a:rPr>
              <a:t> zorbalığı </a:t>
            </a:r>
            <a:r>
              <a:rPr lang="en-US" sz="3399" dirty="0" err="1">
                <a:solidFill>
                  <a:srgbClr val="FF3600"/>
                </a:solidFill>
                <a:latin typeface="OpenDyslexic"/>
              </a:rPr>
              <a:t>sınıfta</a:t>
            </a:r>
            <a:r>
              <a:rPr lang="en-US" sz="3399" dirty="0">
                <a:solidFill>
                  <a:srgbClr val="FF3600"/>
                </a:solidFill>
                <a:latin typeface="OpenDyslexic"/>
              </a:rPr>
              <a:t> </a:t>
            </a:r>
            <a:r>
              <a:rPr lang="en-US" sz="3399" dirty="0" err="1">
                <a:solidFill>
                  <a:srgbClr val="FF3600"/>
                </a:solidFill>
                <a:latin typeface="OpenDyslexic"/>
              </a:rPr>
              <a:t>izleyiciler</a:t>
            </a:r>
            <a:r>
              <a:rPr lang="en-US" sz="3399" dirty="0">
                <a:solidFill>
                  <a:srgbClr val="FF3600"/>
                </a:solidFill>
                <a:latin typeface="OpenDyslexic"/>
              </a:rPr>
              <a:t> </a:t>
            </a:r>
            <a:r>
              <a:rPr lang="en-US" sz="3399" dirty="0" err="1">
                <a:solidFill>
                  <a:srgbClr val="FF3600"/>
                </a:solidFill>
                <a:latin typeface="OpenDyslexic"/>
              </a:rPr>
              <a:t>önünde</a:t>
            </a:r>
            <a:r>
              <a:rPr lang="en-US" sz="3399" dirty="0">
                <a:solidFill>
                  <a:srgbClr val="FF3600"/>
                </a:solidFill>
                <a:latin typeface="OpenDyslexic"/>
              </a:rPr>
              <a:t> </a:t>
            </a:r>
            <a:r>
              <a:rPr lang="en-US" sz="3399" dirty="0" err="1">
                <a:solidFill>
                  <a:srgbClr val="FF3600"/>
                </a:solidFill>
                <a:latin typeface="OpenDyslexic"/>
              </a:rPr>
              <a:t>yapıldığında</a:t>
            </a:r>
            <a:r>
              <a:rPr lang="en-US" sz="3399" dirty="0">
                <a:solidFill>
                  <a:srgbClr val="FF3600"/>
                </a:solidFill>
                <a:latin typeface="OpenDyslexic"/>
              </a:rPr>
              <a:t>).</a:t>
            </a:r>
          </a:p>
        </p:txBody>
      </p:sp>
      <p:sp>
        <p:nvSpPr>
          <p:cNvPr id="6" name="TextBox 6"/>
          <p:cNvSpPr txBox="1"/>
          <p:nvPr/>
        </p:nvSpPr>
        <p:spPr>
          <a:xfrm>
            <a:off x="801950" y="7592036"/>
            <a:ext cx="16230600" cy="1180465"/>
          </a:xfrm>
          <a:prstGeom prst="rect">
            <a:avLst/>
          </a:prstGeom>
        </p:spPr>
        <p:txBody>
          <a:bodyPr lIns="0" tIns="0" rIns="0" bIns="0" rtlCol="0" anchor="t">
            <a:spAutoFit/>
          </a:bodyPr>
          <a:lstStyle/>
          <a:p>
            <a:pPr>
              <a:lnSpc>
                <a:spcPts val="4759"/>
              </a:lnSpc>
            </a:pPr>
            <a:r>
              <a:rPr lang="en-US" sz="3399" dirty="0" err="1">
                <a:solidFill>
                  <a:srgbClr val="000000"/>
                </a:solidFill>
                <a:latin typeface="OpenDyslexic"/>
              </a:rPr>
              <a:t>Kendilerine</a:t>
            </a:r>
            <a:r>
              <a:rPr lang="en-US" sz="3399" dirty="0">
                <a:solidFill>
                  <a:srgbClr val="000000"/>
                </a:solidFill>
                <a:latin typeface="OpenDyslexic"/>
              </a:rPr>
              <a:t> </a:t>
            </a:r>
            <a:r>
              <a:rPr lang="en-US" sz="3399" dirty="0" err="1">
                <a:solidFill>
                  <a:srgbClr val="000000"/>
                </a:solidFill>
                <a:latin typeface="OpenDyslexic"/>
              </a:rPr>
              <a:t>akran</a:t>
            </a:r>
            <a:r>
              <a:rPr lang="en-US" sz="3399" dirty="0">
                <a:solidFill>
                  <a:srgbClr val="000000"/>
                </a:solidFill>
                <a:latin typeface="OpenDyslexic"/>
              </a:rPr>
              <a:t> zorbalığı </a:t>
            </a:r>
            <a:r>
              <a:rPr lang="en-US" sz="3399" dirty="0" err="1">
                <a:solidFill>
                  <a:srgbClr val="000000"/>
                </a:solidFill>
                <a:latin typeface="OpenDyslexic"/>
              </a:rPr>
              <a:t>yapan</a:t>
            </a:r>
            <a:r>
              <a:rPr lang="en-US" sz="3399" dirty="0">
                <a:solidFill>
                  <a:srgbClr val="000000"/>
                </a:solidFill>
                <a:latin typeface="OpenDyslexic"/>
              </a:rPr>
              <a:t> </a:t>
            </a:r>
            <a:r>
              <a:rPr lang="en-US" sz="3399" dirty="0" err="1">
                <a:solidFill>
                  <a:srgbClr val="000000"/>
                </a:solidFill>
                <a:latin typeface="OpenDyslexic"/>
              </a:rPr>
              <a:t>öğrenci</a:t>
            </a:r>
            <a:r>
              <a:rPr lang="en-US" sz="3399" dirty="0">
                <a:solidFill>
                  <a:srgbClr val="000000"/>
                </a:solidFill>
                <a:latin typeface="OpenDyslexic"/>
              </a:rPr>
              <a:t> </a:t>
            </a:r>
            <a:r>
              <a:rPr lang="en-US" sz="3399" dirty="0" err="1">
                <a:solidFill>
                  <a:srgbClr val="000000"/>
                </a:solidFill>
                <a:latin typeface="OpenDyslexic"/>
              </a:rPr>
              <a:t>ya</a:t>
            </a:r>
            <a:r>
              <a:rPr lang="en-US" sz="3399" dirty="0">
                <a:solidFill>
                  <a:srgbClr val="000000"/>
                </a:solidFill>
                <a:latin typeface="OpenDyslexic"/>
              </a:rPr>
              <a:t> da </a:t>
            </a:r>
            <a:r>
              <a:rPr lang="en-US" sz="3399" dirty="0" err="1">
                <a:solidFill>
                  <a:srgbClr val="000000"/>
                </a:solidFill>
                <a:latin typeface="OpenDyslexic"/>
              </a:rPr>
              <a:t>öğrencilere</a:t>
            </a:r>
            <a:r>
              <a:rPr lang="en-US" sz="3399" dirty="0">
                <a:solidFill>
                  <a:srgbClr val="000000"/>
                </a:solidFill>
                <a:latin typeface="OpenDyslexic"/>
              </a:rPr>
              <a:t> </a:t>
            </a:r>
            <a:r>
              <a:rPr lang="en-US" sz="3399" dirty="0" err="1">
                <a:solidFill>
                  <a:srgbClr val="000000"/>
                </a:solidFill>
                <a:latin typeface="OpenDyslexic"/>
              </a:rPr>
              <a:t>öfke</a:t>
            </a:r>
            <a:r>
              <a:rPr lang="en-US" sz="3399" dirty="0">
                <a:solidFill>
                  <a:srgbClr val="000000"/>
                </a:solidFill>
                <a:latin typeface="OpenDyslexic"/>
              </a:rPr>
              <a:t> </a:t>
            </a:r>
            <a:r>
              <a:rPr lang="en-US" sz="3399" dirty="0" err="1">
                <a:solidFill>
                  <a:srgbClr val="000000"/>
                </a:solidFill>
                <a:latin typeface="OpenDyslexic"/>
              </a:rPr>
              <a:t>duyabilirler</a:t>
            </a:r>
            <a:r>
              <a:rPr lang="en-US" sz="3399" dirty="0">
                <a:solidFill>
                  <a:srgbClr val="000000"/>
                </a:solidFill>
                <a:latin typeface="OpenDyslexic"/>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3168108" y="3733642"/>
            <a:ext cx="3428032" cy="5233637"/>
          </a:xfrm>
          <a:custGeom>
            <a:avLst/>
            <a:gdLst/>
            <a:ahLst/>
            <a:cxnLst/>
            <a:rect l="l" t="t" r="r" b="b"/>
            <a:pathLst>
              <a:path w="3428032" h="5233637">
                <a:moveTo>
                  <a:pt x="0" y="0"/>
                </a:moveTo>
                <a:lnTo>
                  <a:pt x="3428032" y="0"/>
                </a:lnTo>
                <a:lnTo>
                  <a:pt x="3428032" y="5233637"/>
                </a:lnTo>
                <a:lnTo>
                  <a:pt x="0" y="5233637"/>
                </a:lnTo>
                <a:lnTo>
                  <a:pt x="0" y="0"/>
                </a:lnTo>
                <a:close/>
              </a:path>
            </a:pathLst>
          </a:custGeom>
          <a:blipFill>
            <a:blip r:embed="rId2"/>
            <a:stretch>
              <a:fillRect/>
            </a:stretch>
          </a:blipFill>
        </p:spPr>
      </p:sp>
      <p:sp>
        <p:nvSpPr>
          <p:cNvPr id="3" name="TextBox 3"/>
          <p:cNvSpPr txBox="1"/>
          <p:nvPr/>
        </p:nvSpPr>
        <p:spPr>
          <a:xfrm>
            <a:off x="1028700" y="1209675"/>
            <a:ext cx="15567440" cy="1033781"/>
          </a:xfrm>
          <a:prstGeom prst="rect">
            <a:avLst/>
          </a:prstGeom>
        </p:spPr>
        <p:txBody>
          <a:bodyPr lIns="0" tIns="0" rIns="0" bIns="0" rtlCol="0" anchor="t">
            <a:spAutoFit/>
          </a:bodyPr>
          <a:lstStyle/>
          <a:p>
            <a:pPr marL="0" lvl="0" indent="0" algn="l">
              <a:lnSpc>
                <a:spcPts val="7760"/>
              </a:lnSpc>
              <a:spcBef>
                <a:spcPct val="0"/>
              </a:spcBef>
            </a:pPr>
            <a:r>
              <a:rPr lang="en-US" sz="8000">
                <a:solidFill>
                  <a:srgbClr val="8DB1C6"/>
                </a:solidFill>
                <a:latin typeface="Noto Serif Display ExtraCondensed Bold"/>
              </a:rPr>
              <a:t>AKRAN ZORBALIĞINDAKİ ROLLER</a:t>
            </a:r>
          </a:p>
        </p:txBody>
      </p:sp>
      <p:sp>
        <p:nvSpPr>
          <p:cNvPr id="4" name="TextBox 4"/>
          <p:cNvSpPr txBox="1"/>
          <p:nvPr/>
        </p:nvSpPr>
        <p:spPr>
          <a:xfrm>
            <a:off x="1028700" y="2540318"/>
            <a:ext cx="12008197" cy="896620"/>
          </a:xfrm>
          <a:prstGeom prst="rect">
            <a:avLst/>
          </a:prstGeom>
        </p:spPr>
        <p:txBody>
          <a:bodyPr lIns="0" tIns="0" rIns="0" bIns="0" rtlCol="0" anchor="t">
            <a:spAutoFit/>
          </a:bodyPr>
          <a:lstStyle/>
          <a:p>
            <a:pPr algn="ctr">
              <a:lnSpc>
                <a:spcPts val="7279"/>
              </a:lnSpc>
            </a:pPr>
            <a:r>
              <a:rPr lang="en-US" sz="5199" dirty="0" err="1">
                <a:solidFill>
                  <a:srgbClr val="FF914D"/>
                </a:solidFill>
                <a:latin typeface="OpenDyslexic Bold"/>
              </a:rPr>
              <a:t>Akran</a:t>
            </a:r>
            <a:r>
              <a:rPr lang="en-US" sz="5199" dirty="0">
                <a:solidFill>
                  <a:srgbClr val="FF914D"/>
                </a:solidFill>
                <a:latin typeface="OpenDyslexic Bold"/>
              </a:rPr>
              <a:t> </a:t>
            </a:r>
            <a:r>
              <a:rPr lang="en-US" sz="4800" dirty="0" err="1">
                <a:solidFill>
                  <a:srgbClr val="FF914D"/>
                </a:solidFill>
                <a:latin typeface="OpenDyslexic Bold"/>
              </a:rPr>
              <a:t>Zorbalığına</a:t>
            </a:r>
            <a:r>
              <a:rPr lang="en-US" sz="5199" dirty="0">
                <a:solidFill>
                  <a:srgbClr val="FF914D"/>
                </a:solidFill>
                <a:latin typeface="OpenDyslexic Bold"/>
              </a:rPr>
              <a:t> </a:t>
            </a:r>
            <a:r>
              <a:rPr lang="en-US" sz="5199" dirty="0" err="1">
                <a:solidFill>
                  <a:srgbClr val="FF914D"/>
                </a:solidFill>
                <a:latin typeface="OpenDyslexic Bold"/>
              </a:rPr>
              <a:t>Maruz</a:t>
            </a:r>
            <a:r>
              <a:rPr lang="en-US" sz="5199" dirty="0">
                <a:solidFill>
                  <a:srgbClr val="FF914D"/>
                </a:solidFill>
                <a:latin typeface="OpenDyslexic Bold"/>
              </a:rPr>
              <a:t> </a:t>
            </a:r>
            <a:r>
              <a:rPr lang="en-US" sz="5199" dirty="0" err="1">
                <a:solidFill>
                  <a:srgbClr val="FF914D"/>
                </a:solidFill>
                <a:latin typeface="OpenDyslexic Bold"/>
              </a:rPr>
              <a:t>Kalanlar</a:t>
            </a:r>
            <a:r>
              <a:rPr lang="en-US" sz="5199" dirty="0">
                <a:solidFill>
                  <a:srgbClr val="FF914D"/>
                </a:solidFill>
                <a:latin typeface="OpenDyslexic Bold"/>
              </a:rPr>
              <a:t>:</a:t>
            </a:r>
          </a:p>
        </p:txBody>
      </p:sp>
      <p:sp>
        <p:nvSpPr>
          <p:cNvPr id="5" name="TextBox 5"/>
          <p:cNvSpPr txBox="1"/>
          <p:nvPr/>
        </p:nvSpPr>
        <p:spPr>
          <a:xfrm>
            <a:off x="1400786" y="3666967"/>
            <a:ext cx="11264025" cy="3580765"/>
          </a:xfrm>
          <a:prstGeom prst="rect">
            <a:avLst/>
          </a:prstGeom>
        </p:spPr>
        <p:txBody>
          <a:bodyPr lIns="0" tIns="0" rIns="0" bIns="0" rtlCol="0" anchor="t">
            <a:spAutoFit/>
          </a:bodyPr>
          <a:lstStyle/>
          <a:p>
            <a:pPr algn="just">
              <a:lnSpc>
                <a:spcPts val="4759"/>
              </a:lnSpc>
            </a:pPr>
            <a:r>
              <a:rPr lang="en-US" sz="3399" dirty="0" err="1">
                <a:solidFill>
                  <a:srgbClr val="000000"/>
                </a:solidFill>
                <a:latin typeface="OpenDyslexic"/>
              </a:rPr>
              <a:t>Kendilerine</a:t>
            </a:r>
            <a:r>
              <a:rPr lang="en-US" sz="3399" dirty="0">
                <a:solidFill>
                  <a:srgbClr val="000000"/>
                </a:solidFill>
                <a:latin typeface="OpenDyslexic"/>
              </a:rPr>
              <a:t> </a:t>
            </a:r>
            <a:r>
              <a:rPr lang="en-US" sz="3399" dirty="0" err="1">
                <a:solidFill>
                  <a:srgbClr val="000000"/>
                </a:solidFill>
                <a:latin typeface="OpenDyslexic"/>
              </a:rPr>
              <a:t>yardım</a:t>
            </a:r>
            <a:r>
              <a:rPr lang="en-US" sz="3399" dirty="0">
                <a:solidFill>
                  <a:srgbClr val="000000"/>
                </a:solidFill>
                <a:latin typeface="OpenDyslexic"/>
              </a:rPr>
              <a:t> </a:t>
            </a:r>
            <a:r>
              <a:rPr lang="en-US" sz="3399" dirty="0" err="1">
                <a:solidFill>
                  <a:srgbClr val="000000"/>
                </a:solidFill>
                <a:latin typeface="OpenDyslexic"/>
              </a:rPr>
              <a:t>edecek</a:t>
            </a:r>
            <a:r>
              <a:rPr lang="en-US" sz="3399" dirty="0">
                <a:solidFill>
                  <a:srgbClr val="000000"/>
                </a:solidFill>
                <a:latin typeface="OpenDyslexic"/>
              </a:rPr>
              <a:t> </a:t>
            </a:r>
            <a:r>
              <a:rPr lang="en-US" sz="3399" dirty="0" err="1">
                <a:solidFill>
                  <a:srgbClr val="000000"/>
                </a:solidFill>
                <a:latin typeface="OpenDyslexic"/>
              </a:rPr>
              <a:t>birileri</a:t>
            </a:r>
            <a:r>
              <a:rPr lang="en-US" sz="3399" dirty="0">
                <a:solidFill>
                  <a:srgbClr val="000000"/>
                </a:solidFill>
                <a:latin typeface="OpenDyslexic"/>
              </a:rPr>
              <a:t> </a:t>
            </a:r>
            <a:r>
              <a:rPr lang="en-US" sz="3399" dirty="0" err="1">
                <a:solidFill>
                  <a:srgbClr val="000000"/>
                </a:solidFill>
                <a:latin typeface="OpenDyslexic"/>
              </a:rPr>
              <a:t>olmadığını</a:t>
            </a:r>
            <a:r>
              <a:rPr lang="en-US" sz="3399" dirty="0">
                <a:solidFill>
                  <a:srgbClr val="000000"/>
                </a:solidFill>
                <a:latin typeface="OpenDyslexic"/>
              </a:rPr>
              <a:t> </a:t>
            </a:r>
            <a:r>
              <a:rPr lang="en-US" sz="3399" dirty="0" err="1">
                <a:solidFill>
                  <a:srgbClr val="000000"/>
                </a:solidFill>
                <a:latin typeface="OpenDyslexic"/>
              </a:rPr>
              <a:t>düşündükleri</a:t>
            </a:r>
            <a:r>
              <a:rPr lang="en-US" sz="3399" dirty="0">
                <a:solidFill>
                  <a:srgbClr val="000000"/>
                </a:solidFill>
                <a:latin typeface="OpenDyslexic"/>
              </a:rPr>
              <a:t> zaman </a:t>
            </a:r>
            <a:r>
              <a:rPr lang="en-US" sz="3399" dirty="0" err="1">
                <a:solidFill>
                  <a:srgbClr val="000000"/>
                </a:solidFill>
                <a:latin typeface="OpenDyslexic"/>
              </a:rPr>
              <a:t>kendilerini</a:t>
            </a:r>
            <a:r>
              <a:rPr lang="en-US" sz="3399" dirty="0">
                <a:solidFill>
                  <a:srgbClr val="000000"/>
                </a:solidFill>
                <a:latin typeface="OpenDyslexic"/>
              </a:rPr>
              <a:t> </a:t>
            </a:r>
            <a:r>
              <a:rPr lang="en-US" sz="3399" dirty="0" err="1">
                <a:solidFill>
                  <a:srgbClr val="000000"/>
                </a:solidFill>
                <a:latin typeface="OpenDyslexic"/>
              </a:rPr>
              <a:t>yalnız</a:t>
            </a:r>
            <a:r>
              <a:rPr lang="en-US" sz="3399" dirty="0">
                <a:solidFill>
                  <a:srgbClr val="000000"/>
                </a:solidFill>
                <a:latin typeface="OpenDyslexic"/>
              </a:rPr>
              <a:t> </a:t>
            </a:r>
            <a:r>
              <a:rPr lang="en-US" sz="3399" dirty="0" err="1">
                <a:solidFill>
                  <a:srgbClr val="000000"/>
                </a:solidFill>
                <a:latin typeface="OpenDyslexic"/>
              </a:rPr>
              <a:t>kalmış</a:t>
            </a:r>
            <a:r>
              <a:rPr lang="en-US" sz="3399" dirty="0">
                <a:solidFill>
                  <a:srgbClr val="000000"/>
                </a:solidFill>
                <a:latin typeface="OpenDyslexic"/>
              </a:rPr>
              <a:t> </a:t>
            </a:r>
            <a:r>
              <a:rPr lang="en-US" sz="3399" dirty="0" err="1">
                <a:solidFill>
                  <a:srgbClr val="000000"/>
                </a:solidFill>
                <a:latin typeface="OpenDyslexic"/>
              </a:rPr>
              <a:t>hissedebilir</a:t>
            </a:r>
            <a:r>
              <a:rPr lang="en-US" sz="3399" dirty="0">
                <a:solidFill>
                  <a:srgbClr val="000000"/>
                </a:solidFill>
                <a:latin typeface="OpenDyslexic"/>
              </a:rPr>
              <a:t> </a:t>
            </a:r>
            <a:r>
              <a:rPr lang="en-US" sz="3399" dirty="0">
                <a:solidFill>
                  <a:srgbClr val="E8393D"/>
                </a:solidFill>
                <a:latin typeface="OpenDyslexic"/>
              </a:rPr>
              <a:t>(</a:t>
            </a:r>
            <a:r>
              <a:rPr lang="en-US" sz="3399" dirty="0" err="1">
                <a:solidFill>
                  <a:srgbClr val="E8393D"/>
                </a:solidFill>
                <a:latin typeface="OpenDyslexic"/>
              </a:rPr>
              <a:t>Aslında</a:t>
            </a:r>
            <a:r>
              <a:rPr lang="en-US" sz="3399" dirty="0">
                <a:solidFill>
                  <a:srgbClr val="E8393D"/>
                </a:solidFill>
                <a:latin typeface="OpenDyslexic"/>
              </a:rPr>
              <a:t> </a:t>
            </a:r>
            <a:r>
              <a:rPr lang="en-US" sz="3399" dirty="0" err="1">
                <a:solidFill>
                  <a:srgbClr val="E8393D"/>
                </a:solidFill>
                <a:latin typeface="OpenDyslexic"/>
              </a:rPr>
              <a:t>yalnız</a:t>
            </a:r>
            <a:r>
              <a:rPr lang="en-US" sz="3399" dirty="0">
                <a:solidFill>
                  <a:srgbClr val="E8393D"/>
                </a:solidFill>
                <a:latin typeface="OpenDyslexic"/>
              </a:rPr>
              <a:t> </a:t>
            </a:r>
            <a:r>
              <a:rPr lang="en-US" sz="3399" dirty="0" err="1">
                <a:solidFill>
                  <a:srgbClr val="E8393D"/>
                </a:solidFill>
                <a:latin typeface="OpenDyslexic"/>
              </a:rPr>
              <a:t>değildirler</a:t>
            </a:r>
            <a:r>
              <a:rPr lang="en-US" sz="3399" dirty="0">
                <a:solidFill>
                  <a:srgbClr val="E8393D"/>
                </a:solidFill>
                <a:latin typeface="OpenDyslexic"/>
              </a:rPr>
              <a:t>. </a:t>
            </a:r>
            <a:r>
              <a:rPr lang="en-US" sz="3399" dirty="0" err="1">
                <a:solidFill>
                  <a:srgbClr val="E8393D"/>
                </a:solidFill>
                <a:latin typeface="OpenDyslexic"/>
              </a:rPr>
              <a:t>İzleyicilerin</a:t>
            </a:r>
            <a:r>
              <a:rPr lang="en-US" sz="3399" dirty="0">
                <a:solidFill>
                  <a:srgbClr val="E8393D"/>
                </a:solidFill>
                <a:latin typeface="OpenDyslexic"/>
              </a:rPr>
              <a:t> </a:t>
            </a:r>
            <a:r>
              <a:rPr lang="en-US" sz="3399" dirty="0" err="1">
                <a:solidFill>
                  <a:srgbClr val="E8393D"/>
                </a:solidFill>
                <a:latin typeface="OpenDyslexic"/>
              </a:rPr>
              <a:t>büyük</a:t>
            </a:r>
            <a:r>
              <a:rPr lang="en-US" sz="3399" dirty="0">
                <a:solidFill>
                  <a:srgbClr val="E8393D"/>
                </a:solidFill>
                <a:latin typeface="OpenDyslexic"/>
              </a:rPr>
              <a:t> </a:t>
            </a:r>
            <a:r>
              <a:rPr lang="en-US" sz="3399" dirty="0" err="1">
                <a:solidFill>
                  <a:srgbClr val="E8393D"/>
                </a:solidFill>
                <a:latin typeface="OpenDyslexic"/>
              </a:rPr>
              <a:t>bölümü</a:t>
            </a:r>
            <a:r>
              <a:rPr lang="en-US" sz="3399" dirty="0">
                <a:solidFill>
                  <a:srgbClr val="E8393D"/>
                </a:solidFill>
                <a:latin typeface="OpenDyslexic"/>
              </a:rPr>
              <a:t> </a:t>
            </a:r>
            <a:r>
              <a:rPr lang="en-US" sz="3399" dirty="0" err="1">
                <a:solidFill>
                  <a:srgbClr val="E8393D"/>
                </a:solidFill>
                <a:latin typeface="OpenDyslexic"/>
              </a:rPr>
              <a:t>akran</a:t>
            </a:r>
            <a:r>
              <a:rPr lang="en-US" sz="3399" dirty="0">
                <a:solidFill>
                  <a:srgbClr val="E8393D"/>
                </a:solidFill>
                <a:latin typeface="OpenDyslexic"/>
              </a:rPr>
              <a:t> </a:t>
            </a:r>
            <a:r>
              <a:rPr lang="en-US" sz="3399" dirty="0" err="1">
                <a:solidFill>
                  <a:srgbClr val="E8393D"/>
                </a:solidFill>
                <a:latin typeface="OpenDyslexic"/>
              </a:rPr>
              <a:t>zorbalığını</a:t>
            </a:r>
            <a:r>
              <a:rPr lang="en-US" sz="3399" dirty="0">
                <a:solidFill>
                  <a:srgbClr val="E8393D"/>
                </a:solidFill>
                <a:latin typeface="OpenDyslexic"/>
              </a:rPr>
              <a:t> </a:t>
            </a:r>
            <a:r>
              <a:rPr lang="en-US" sz="3399" dirty="0" err="1">
                <a:solidFill>
                  <a:srgbClr val="E8393D"/>
                </a:solidFill>
                <a:latin typeface="OpenDyslexic"/>
              </a:rPr>
              <a:t>desteklemezler</a:t>
            </a:r>
            <a:r>
              <a:rPr lang="en-US" sz="3399" dirty="0">
                <a:solidFill>
                  <a:srgbClr val="E8393D"/>
                </a:solidFill>
                <a:latin typeface="OpenDyslexic"/>
              </a:rPr>
              <a:t> </a:t>
            </a:r>
            <a:r>
              <a:rPr lang="en-US" sz="3399" dirty="0" err="1">
                <a:solidFill>
                  <a:srgbClr val="E8393D"/>
                </a:solidFill>
                <a:latin typeface="OpenDyslexic"/>
              </a:rPr>
              <a:t>ve</a:t>
            </a:r>
            <a:r>
              <a:rPr lang="en-US" sz="3399" dirty="0">
                <a:solidFill>
                  <a:srgbClr val="E8393D"/>
                </a:solidFill>
                <a:latin typeface="OpenDyslexic"/>
              </a:rPr>
              <a:t> </a:t>
            </a:r>
            <a:r>
              <a:rPr lang="en-US" sz="3399" dirty="0" err="1">
                <a:solidFill>
                  <a:srgbClr val="E8393D"/>
                </a:solidFill>
                <a:latin typeface="OpenDyslexic"/>
              </a:rPr>
              <a:t>bu</a:t>
            </a:r>
            <a:r>
              <a:rPr lang="en-US" sz="3399" dirty="0">
                <a:solidFill>
                  <a:srgbClr val="E8393D"/>
                </a:solidFill>
                <a:latin typeface="OpenDyslexic"/>
              </a:rPr>
              <a:t> </a:t>
            </a:r>
            <a:r>
              <a:rPr lang="en-US" sz="3399" dirty="0" err="1">
                <a:solidFill>
                  <a:srgbClr val="E8393D"/>
                </a:solidFill>
                <a:latin typeface="OpenDyslexic"/>
              </a:rPr>
              <a:t>öğrencilerden</a:t>
            </a:r>
            <a:r>
              <a:rPr lang="en-US" sz="3399" dirty="0">
                <a:solidFill>
                  <a:srgbClr val="E8393D"/>
                </a:solidFill>
                <a:latin typeface="OpenDyslexic"/>
              </a:rPr>
              <a:t> </a:t>
            </a:r>
            <a:r>
              <a:rPr lang="en-US" sz="3399" dirty="0" err="1">
                <a:solidFill>
                  <a:srgbClr val="E8393D"/>
                </a:solidFill>
                <a:latin typeface="OpenDyslexic"/>
              </a:rPr>
              <a:t>destek</a:t>
            </a:r>
            <a:r>
              <a:rPr lang="en-US" sz="3399" dirty="0">
                <a:solidFill>
                  <a:srgbClr val="E8393D"/>
                </a:solidFill>
                <a:latin typeface="OpenDyslexic"/>
              </a:rPr>
              <a:t> </a:t>
            </a:r>
            <a:r>
              <a:rPr lang="en-US" sz="3399" dirty="0" err="1">
                <a:solidFill>
                  <a:srgbClr val="E8393D"/>
                </a:solidFill>
                <a:latin typeface="OpenDyslexic"/>
              </a:rPr>
              <a:t>alabilirler</a:t>
            </a:r>
            <a:r>
              <a:rPr lang="en-US" sz="3399" dirty="0">
                <a:solidFill>
                  <a:srgbClr val="E8393D"/>
                </a:solidFill>
                <a:latin typeface="OpenDyslexic"/>
              </a:rPr>
              <a:t>).</a:t>
            </a:r>
          </a:p>
        </p:txBody>
      </p:sp>
      <p:sp>
        <p:nvSpPr>
          <p:cNvPr id="6" name="TextBox 6"/>
          <p:cNvSpPr txBox="1"/>
          <p:nvPr/>
        </p:nvSpPr>
        <p:spPr>
          <a:xfrm>
            <a:off x="1400786" y="7476332"/>
            <a:ext cx="10733610" cy="1780540"/>
          </a:xfrm>
          <a:prstGeom prst="rect">
            <a:avLst/>
          </a:prstGeom>
        </p:spPr>
        <p:txBody>
          <a:bodyPr lIns="0" tIns="0" rIns="0" bIns="0" rtlCol="0" anchor="t">
            <a:spAutoFit/>
          </a:bodyPr>
          <a:lstStyle/>
          <a:p>
            <a:pPr>
              <a:lnSpc>
                <a:spcPts val="4759"/>
              </a:lnSpc>
            </a:pPr>
            <a:r>
              <a:rPr lang="en-US" sz="3399" dirty="0" err="1">
                <a:solidFill>
                  <a:srgbClr val="000000"/>
                </a:solidFill>
                <a:latin typeface="OpenDyslexic"/>
              </a:rPr>
              <a:t>Akran</a:t>
            </a:r>
            <a:r>
              <a:rPr lang="en-US" sz="3399" dirty="0">
                <a:solidFill>
                  <a:srgbClr val="000000"/>
                </a:solidFill>
                <a:latin typeface="OpenDyslexic"/>
              </a:rPr>
              <a:t> zorbalığı </a:t>
            </a:r>
            <a:r>
              <a:rPr lang="en-US" sz="3399" dirty="0" err="1">
                <a:solidFill>
                  <a:srgbClr val="000000"/>
                </a:solidFill>
                <a:latin typeface="OpenDyslexic"/>
              </a:rPr>
              <a:t>ile</a:t>
            </a:r>
            <a:r>
              <a:rPr lang="en-US" sz="3399" dirty="0">
                <a:solidFill>
                  <a:srgbClr val="000000"/>
                </a:solidFill>
                <a:latin typeface="OpenDyslexic"/>
              </a:rPr>
              <a:t> </a:t>
            </a:r>
            <a:r>
              <a:rPr lang="en-US" sz="3399" dirty="0" err="1">
                <a:solidFill>
                  <a:srgbClr val="000000"/>
                </a:solidFill>
                <a:latin typeface="OpenDyslexic"/>
              </a:rPr>
              <a:t>nasıl</a:t>
            </a:r>
            <a:r>
              <a:rPr lang="en-US" sz="3399" dirty="0">
                <a:solidFill>
                  <a:srgbClr val="000000"/>
                </a:solidFill>
                <a:latin typeface="OpenDyslexic"/>
              </a:rPr>
              <a:t> </a:t>
            </a:r>
            <a:r>
              <a:rPr lang="en-US" sz="3399" dirty="0" err="1">
                <a:solidFill>
                  <a:srgbClr val="000000"/>
                </a:solidFill>
                <a:latin typeface="OpenDyslexic"/>
              </a:rPr>
              <a:t>baş</a:t>
            </a:r>
            <a:r>
              <a:rPr lang="en-US" sz="3399" dirty="0">
                <a:solidFill>
                  <a:srgbClr val="000000"/>
                </a:solidFill>
                <a:latin typeface="OpenDyslexic"/>
              </a:rPr>
              <a:t> </a:t>
            </a:r>
            <a:r>
              <a:rPr lang="en-US" sz="3399" dirty="0" err="1">
                <a:solidFill>
                  <a:srgbClr val="000000"/>
                </a:solidFill>
                <a:latin typeface="OpenDyslexic"/>
              </a:rPr>
              <a:t>edebileceklerini</a:t>
            </a:r>
            <a:r>
              <a:rPr lang="en-US" sz="3399" dirty="0">
                <a:solidFill>
                  <a:srgbClr val="000000"/>
                </a:solidFill>
                <a:latin typeface="OpenDyslexic"/>
              </a:rPr>
              <a:t> </a:t>
            </a:r>
            <a:r>
              <a:rPr lang="en-US" sz="3399" dirty="0" err="1">
                <a:solidFill>
                  <a:srgbClr val="000000"/>
                </a:solidFill>
                <a:latin typeface="OpenDyslexic"/>
              </a:rPr>
              <a:t>bilemedikleri</a:t>
            </a:r>
            <a:r>
              <a:rPr lang="en-US" sz="3399" dirty="0">
                <a:solidFill>
                  <a:srgbClr val="000000"/>
                </a:solidFill>
                <a:latin typeface="OpenDyslexic"/>
              </a:rPr>
              <a:t> </a:t>
            </a:r>
            <a:r>
              <a:rPr lang="en-US" sz="3399" dirty="0" err="1">
                <a:solidFill>
                  <a:srgbClr val="000000"/>
                </a:solidFill>
                <a:latin typeface="OpenDyslexic"/>
              </a:rPr>
              <a:t>için</a:t>
            </a:r>
            <a:r>
              <a:rPr lang="en-US" sz="3399" dirty="0">
                <a:solidFill>
                  <a:srgbClr val="000000"/>
                </a:solidFill>
                <a:latin typeface="OpenDyslexic"/>
              </a:rPr>
              <a:t> </a:t>
            </a:r>
            <a:r>
              <a:rPr lang="en-US" sz="3399" dirty="0" err="1">
                <a:solidFill>
                  <a:srgbClr val="000000"/>
                </a:solidFill>
                <a:latin typeface="OpenDyslexic"/>
              </a:rPr>
              <a:t>kendilerini</a:t>
            </a:r>
            <a:r>
              <a:rPr lang="en-US" sz="3399" dirty="0">
                <a:solidFill>
                  <a:srgbClr val="000000"/>
                </a:solidFill>
                <a:latin typeface="OpenDyslexic"/>
              </a:rPr>
              <a:t> </a:t>
            </a:r>
            <a:r>
              <a:rPr lang="en-US" sz="3399" dirty="0" err="1">
                <a:solidFill>
                  <a:srgbClr val="000000"/>
                </a:solidFill>
                <a:latin typeface="OpenDyslexic"/>
              </a:rPr>
              <a:t>çaresiz</a:t>
            </a:r>
            <a:r>
              <a:rPr lang="en-US" sz="3399" dirty="0">
                <a:solidFill>
                  <a:srgbClr val="000000"/>
                </a:solidFill>
                <a:latin typeface="OpenDyslexic"/>
              </a:rPr>
              <a:t> </a:t>
            </a:r>
            <a:r>
              <a:rPr lang="en-US" sz="3399" dirty="0" err="1">
                <a:solidFill>
                  <a:srgbClr val="000000"/>
                </a:solidFill>
                <a:latin typeface="OpenDyslexic"/>
              </a:rPr>
              <a:t>hissedebilirler</a:t>
            </a:r>
            <a:r>
              <a:rPr lang="en-US" sz="3399" dirty="0">
                <a:solidFill>
                  <a:srgbClr val="000000"/>
                </a:solidFill>
                <a:latin typeface="OpenDyslexic"/>
              </a:rPr>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TextBox 2"/>
          <p:cNvSpPr txBox="1"/>
          <p:nvPr/>
        </p:nvSpPr>
        <p:spPr>
          <a:xfrm>
            <a:off x="525415" y="3771901"/>
            <a:ext cx="11264025" cy="3580765"/>
          </a:xfrm>
          <a:prstGeom prst="rect">
            <a:avLst/>
          </a:prstGeom>
        </p:spPr>
        <p:txBody>
          <a:bodyPr lIns="0" tIns="0" rIns="0" bIns="0" rtlCol="0" anchor="t">
            <a:spAutoFit/>
          </a:bodyPr>
          <a:lstStyle/>
          <a:p>
            <a:pPr algn="just">
              <a:lnSpc>
                <a:spcPts val="4759"/>
              </a:lnSpc>
            </a:pPr>
            <a:r>
              <a:rPr lang="en-US" sz="3399" dirty="0" err="1">
                <a:solidFill>
                  <a:srgbClr val="000000"/>
                </a:solidFill>
                <a:latin typeface="OpenDyslexic"/>
              </a:rPr>
              <a:t>Kendilerine</a:t>
            </a:r>
            <a:r>
              <a:rPr lang="en-US" sz="3399" dirty="0">
                <a:solidFill>
                  <a:srgbClr val="000000"/>
                </a:solidFill>
                <a:latin typeface="OpenDyslexic"/>
              </a:rPr>
              <a:t> </a:t>
            </a:r>
            <a:r>
              <a:rPr lang="en-US" sz="3399" dirty="0" err="1">
                <a:solidFill>
                  <a:srgbClr val="000000"/>
                </a:solidFill>
                <a:latin typeface="OpenDyslexic"/>
              </a:rPr>
              <a:t>yardım</a:t>
            </a:r>
            <a:r>
              <a:rPr lang="en-US" sz="3399" dirty="0">
                <a:solidFill>
                  <a:srgbClr val="000000"/>
                </a:solidFill>
                <a:latin typeface="OpenDyslexic"/>
              </a:rPr>
              <a:t> </a:t>
            </a:r>
            <a:r>
              <a:rPr lang="en-US" sz="3399" dirty="0" err="1">
                <a:solidFill>
                  <a:srgbClr val="000000"/>
                </a:solidFill>
                <a:latin typeface="OpenDyslexic"/>
              </a:rPr>
              <a:t>edecek</a:t>
            </a:r>
            <a:r>
              <a:rPr lang="en-US" sz="3399" dirty="0">
                <a:solidFill>
                  <a:srgbClr val="000000"/>
                </a:solidFill>
                <a:latin typeface="OpenDyslexic"/>
              </a:rPr>
              <a:t> </a:t>
            </a:r>
            <a:r>
              <a:rPr lang="en-US" sz="3399" dirty="0" err="1">
                <a:solidFill>
                  <a:srgbClr val="000000"/>
                </a:solidFill>
                <a:latin typeface="OpenDyslexic"/>
              </a:rPr>
              <a:t>birileri</a:t>
            </a:r>
            <a:r>
              <a:rPr lang="en-US" sz="3399" dirty="0">
                <a:solidFill>
                  <a:srgbClr val="000000"/>
                </a:solidFill>
                <a:latin typeface="OpenDyslexic"/>
              </a:rPr>
              <a:t> </a:t>
            </a:r>
            <a:r>
              <a:rPr lang="en-US" sz="3399" dirty="0" err="1">
                <a:solidFill>
                  <a:srgbClr val="000000"/>
                </a:solidFill>
                <a:latin typeface="OpenDyslexic"/>
              </a:rPr>
              <a:t>olmadığını</a:t>
            </a:r>
            <a:r>
              <a:rPr lang="en-US" sz="3399" dirty="0">
                <a:solidFill>
                  <a:srgbClr val="000000"/>
                </a:solidFill>
                <a:latin typeface="OpenDyslexic"/>
              </a:rPr>
              <a:t> </a:t>
            </a:r>
            <a:r>
              <a:rPr lang="en-US" sz="3399" dirty="0" err="1">
                <a:solidFill>
                  <a:srgbClr val="000000"/>
                </a:solidFill>
                <a:latin typeface="OpenDyslexic"/>
              </a:rPr>
              <a:t>düşündükleri</a:t>
            </a:r>
            <a:r>
              <a:rPr lang="en-US" sz="3399" dirty="0">
                <a:solidFill>
                  <a:srgbClr val="000000"/>
                </a:solidFill>
                <a:latin typeface="OpenDyslexic"/>
              </a:rPr>
              <a:t> zaman </a:t>
            </a:r>
            <a:r>
              <a:rPr lang="en-US" sz="3399" dirty="0" err="1">
                <a:solidFill>
                  <a:srgbClr val="000000"/>
                </a:solidFill>
                <a:latin typeface="OpenDyslexic"/>
              </a:rPr>
              <a:t>kendilerini</a:t>
            </a:r>
            <a:r>
              <a:rPr lang="en-US" sz="3399" dirty="0">
                <a:solidFill>
                  <a:srgbClr val="000000"/>
                </a:solidFill>
                <a:latin typeface="OpenDyslexic"/>
              </a:rPr>
              <a:t> </a:t>
            </a:r>
            <a:r>
              <a:rPr lang="en-US" sz="3399" dirty="0" err="1">
                <a:solidFill>
                  <a:srgbClr val="000000"/>
                </a:solidFill>
                <a:latin typeface="OpenDyslexic"/>
              </a:rPr>
              <a:t>yalnız</a:t>
            </a:r>
            <a:r>
              <a:rPr lang="en-US" sz="3399" dirty="0">
                <a:solidFill>
                  <a:srgbClr val="000000"/>
                </a:solidFill>
                <a:latin typeface="OpenDyslexic"/>
              </a:rPr>
              <a:t> </a:t>
            </a:r>
            <a:r>
              <a:rPr lang="en-US" sz="3399" dirty="0" err="1">
                <a:solidFill>
                  <a:srgbClr val="000000"/>
                </a:solidFill>
                <a:latin typeface="OpenDyslexic"/>
              </a:rPr>
              <a:t>kalmış</a:t>
            </a:r>
            <a:r>
              <a:rPr lang="en-US" sz="3399" dirty="0">
                <a:solidFill>
                  <a:srgbClr val="000000"/>
                </a:solidFill>
                <a:latin typeface="OpenDyslexic"/>
              </a:rPr>
              <a:t> </a:t>
            </a:r>
            <a:r>
              <a:rPr lang="en-US" sz="3399" dirty="0" err="1">
                <a:solidFill>
                  <a:srgbClr val="000000"/>
                </a:solidFill>
                <a:latin typeface="OpenDyslexic"/>
              </a:rPr>
              <a:t>hissedebilir</a:t>
            </a:r>
            <a:r>
              <a:rPr lang="en-US" sz="3399" dirty="0">
                <a:solidFill>
                  <a:srgbClr val="000000"/>
                </a:solidFill>
                <a:latin typeface="OpenDyslexic"/>
              </a:rPr>
              <a:t> </a:t>
            </a:r>
            <a:r>
              <a:rPr lang="en-US" sz="3399" dirty="0">
                <a:solidFill>
                  <a:srgbClr val="E8393D"/>
                </a:solidFill>
                <a:latin typeface="OpenDyslexic"/>
              </a:rPr>
              <a:t>(</a:t>
            </a:r>
            <a:r>
              <a:rPr lang="en-US" sz="3399" dirty="0" err="1">
                <a:solidFill>
                  <a:srgbClr val="E8393D"/>
                </a:solidFill>
                <a:latin typeface="OpenDyslexic"/>
              </a:rPr>
              <a:t>Aslında</a:t>
            </a:r>
            <a:r>
              <a:rPr lang="en-US" sz="3399" dirty="0">
                <a:solidFill>
                  <a:srgbClr val="E8393D"/>
                </a:solidFill>
                <a:latin typeface="OpenDyslexic"/>
              </a:rPr>
              <a:t> </a:t>
            </a:r>
            <a:r>
              <a:rPr lang="en-US" sz="3399" dirty="0" err="1">
                <a:solidFill>
                  <a:srgbClr val="E8393D"/>
                </a:solidFill>
                <a:latin typeface="OpenDyslexic"/>
              </a:rPr>
              <a:t>yalnız</a:t>
            </a:r>
            <a:r>
              <a:rPr lang="en-US" sz="3399" dirty="0">
                <a:solidFill>
                  <a:srgbClr val="E8393D"/>
                </a:solidFill>
                <a:latin typeface="OpenDyslexic"/>
              </a:rPr>
              <a:t> </a:t>
            </a:r>
            <a:r>
              <a:rPr lang="en-US" sz="3399" dirty="0" err="1">
                <a:solidFill>
                  <a:srgbClr val="E8393D"/>
                </a:solidFill>
                <a:latin typeface="OpenDyslexic"/>
              </a:rPr>
              <a:t>değildirler</a:t>
            </a:r>
            <a:r>
              <a:rPr lang="en-US" sz="3399" dirty="0">
                <a:solidFill>
                  <a:srgbClr val="E8393D"/>
                </a:solidFill>
                <a:latin typeface="OpenDyslexic"/>
              </a:rPr>
              <a:t>. </a:t>
            </a:r>
            <a:r>
              <a:rPr lang="en-US" sz="3399" dirty="0" err="1">
                <a:solidFill>
                  <a:srgbClr val="E8393D"/>
                </a:solidFill>
                <a:latin typeface="OpenDyslexic"/>
              </a:rPr>
              <a:t>İzleyicilerin</a:t>
            </a:r>
            <a:r>
              <a:rPr lang="en-US" sz="3399" dirty="0">
                <a:solidFill>
                  <a:srgbClr val="E8393D"/>
                </a:solidFill>
                <a:latin typeface="OpenDyslexic"/>
              </a:rPr>
              <a:t> </a:t>
            </a:r>
            <a:r>
              <a:rPr lang="en-US" sz="3399" dirty="0" err="1">
                <a:solidFill>
                  <a:srgbClr val="E8393D"/>
                </a:solidFill>
                <a:latin typeface="OpenDyslexic"/>
              </a:rPr>
              <a:t>büyük</a:t>
            </a:r>
            <a:r>
              <a:rPr lang="en-US" sz="3399" dirty="0">
                <a:solidFill>
                  <a:srgbClr val="E8393D"/>
                </a:solidFill>
                <a:latin typeface="OpenDyslexic"/>
              </a:rPr>
              <a:t> </a:t>
            </a:r>
            <a:r>
              <a:rPr lang="en-US" sz="3399" dirty="0" err="1">
                <a:solidFill>
                  <a:srgbClr val="E8393D"/>
                </a:solidFill>
                <a:latin typeface="OpenDyslexic"/>
              </a:rPr>
              <a:t>bölümü</a:t>
            </a:r>
            <a:r>
              <a:rPr lang="en-US" sz="3399" dirty="0">
                <a:solidFill>
                  <a:srgbClr val="E8393D"/>
                </a:solidFill>
                <a:latin typeface="OpenDyslexic"/>
              </a:rPr>
              <a:t> </a:t>
            </a:r>
            <a:r>
              <a:rPr lang="en-US" sz="3399" dirty="0" err="1">
                <a:solidFill>
                  <a:srgbClr val="E8393D"/>
                </a:solidFill>
                <a:latin typeface="OpenDyslexic"/>
              </a:rPr>
              <a:t>akran</a:t>
            </a:r>
            <a:r>
              <a:rPr lang="en-US" sz="3399" dirty="0">
                <a:solidFill>
                  <a:srgbClr val="E8393D"/>
                </a:solidFill>
                <a:latin typeface="OpenDyslexic"/>
              </a:rPr>
              <a:t> </a:t>
            </a:r>
            <a:r>
              <a:rPr lang="en-US" sz="3399" dirty="0" err="1">
                <a:solidFill>
                  <a:srgbClr val="E8393D"/>
                </a:solidFill>
                <a:latin typeface="OpenDyslexic"/>
              </a:rPr>
              <a:t>zorbalığını</a:t>
            </a:r>
            <a:r>
              <a:rPr lang="en-US" sz="3399" dirty="0">
                <a:solidFill>
                  <a:srgbClr val="E8393D"/>
                </a:solidFill>
                <a:latin typeface="OpenDyslexic"/>
              </a:rPr>
              <a:t> </a:t>
            </a:r>
            <a:r>
              <a:rPr lang="en-US" sz="3399" dirty="0" err="1">
                <a:solidFill>
                  <a:srgbClr val="E8393D"/>
                </a:solidFill>
                <a:latin typeface="OpenDyslexic"/>
              </a:rPr>
              <a:t>desteklemezler</a:t>
            </a:r>
            <a:r>
              <a:rPr lang="en-US" sz="3399" dirty="0">
                <a:solidFill>
                  <a:srgbClr val="E8393D"/>
                </a:solidFill>
                <a:latin typeface="OpenDyslexic"/>
              </a:rPr>
              <a:t> </a:t>
            </a:r>
            <a:r>
              <a:rPr lang="en-US" sz="3399" dirty="0" err="1">
                <a:solidFill>
                  <a:srgbClr val="E8393D"/>
                </a:solidFill>
                <a:latin typeface="OpenDyslexic"/>
              </a:rPr>
              <a:t>ve</a:t>
            </a:r>
            <a:r>
              <a:rPr lang="en-US" sz="3399" dirty="0">
                <a:solidFill>
                  <a:srgbClr val="E8393D"/>
                </a:solidFill>
                <a:latin typeface="OpenDyslexic"/>
              </a:rPr>
              <a:t> </a:t>
            </a:r>
            <a:r>
              <a:rPr lang="en-US" sz="3399" dirty="0" err="1">
                <a:solidFill>
                  <a:srgbClr val="E8393D"/>
                </a:solidFill>
                <a:latin typeface="OpenDyslexic"/>
              </a:rPr>
              <a:t>bu</a:t>
            </a:r>
            <a:r>
              <a:rPr lang="en-US" sz="3399" dirty="0">
                <a:solidFill>
                  <a:srgbClr val="E8393D"/>
                </a:solidFill>
                <a:latin typeface="OpenDyslexic"/>
              </a:rPr>
              <a:t> </a:t>
            </a:r>
            <a:r>
              <a:rPr lang="en-US" sz="3399" dirty="0" err="1">
                <a:solidFill>
                  <a:srgbClr val="E8393D"/>
                </a:solidFill>
                <a:latin typeface="OpenDyslexic"/>
              </a:rPr>
              <a:t>öğrencilerden</a:t>
            </a:r>
            <a:r>
              <a:rPr lang="en-US" sz="3399" dirty="0">
                <a:solidFill>
                  <a:srgbClr val="E8393D"/>
                </a:solidFill>
                <a:latin typeface="OpenDyslexic"/>
              </a:rPr>
              <a:t> </a:t>
            </a:r>
            <a:r>
              <a:rPr lang="en-US" sz="3399" dirty="0" err="1">
                <a:solidFill>
                  <a:srgbClr val="E8393D"/>
                </a:solidFill>
                <a:latin typeface="OpenDyslexic"/>
              </a:rPr>
              <a:t>destek</a:t>
            </a:r>
            <a:r>
              <a:rPr lang="en-US" sz="3399" dirty="0">
                <a:solidFill>
                  <a:srgbClr val="E8393D"/>
                </a:solidFill>
                <a:latin typeface="OpenDyslexic"/>
              </a:rPr>
              <a:t> </a:t>
            </a:r>
            <a:r>
              <a:rPr lang="en-US" sz="3399" dirty="0" err="1">
                <a:solidFill>
                  <a:srgbClr val="E8393D"/>
                </a:solidFill>
                <a:latin typeface="OpenDyslexic"/>
              </a:rPr>
              <a:t>alabilirler</a:t>
            </a:r>
            <a:r>
              <a:rPr lang="en-US" sz="3399" dirty="0">
                <a:solidFill>
                  <a:srgbClr val="E8393D"/>
                </a:solidFill>
                <a:latin typeface="OpenDyslexic"/>
              </a:rPr>
              <a:t>).</a:t>
            </a:r>
          </a:p>
        </p:txBody>
      </p:sp>
      <p:sp>
        <p:nvSpPr>
          <p:cNvPr id="3" name="Freeform 3"/>
          <p:cNvSpPr/>
          <p:nvPr/>
        </p:nvSpPr>
        <p:spPr>
          <a:xfrm>
            <a:off x="12671833" y="4378870"/>
            <a:ext cx="4908112" cy="3662679"/>
          </a:xfrm>
          <a:custGeom>
            <a:avLst/>
            <a:gdLst/>
            <a:ahLst/>
            <a:cxnLst/>
            <a:rect l="l" t="t" r="r" b="b"/>
            <a:pathLst>
              <a:path w="4908112" h="3662679">
                <a:moveTo>
                  <a:pt x="0" y="0"/>
                </a:moveTo>
                <a:lnTo>
                  <a:pt x="4908112" y="0"/>
                </a:lnTo>
                <a:lnTo>
                  <a:pt x="4908112" y="3662678"/>
                </a:lnTo>
                <a:lnTo>
                  <a:pt x="0" y="366267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TextBox 4"/>
          <p:cNvSpPr txBox="1"/>
          <p:nvPr/>
        </p:nvSpPr>
        <p:spPr>
          <a:xfrm>
            <a:off x="1028700" y="1209675"/>
            <a:ext cx="15567440" cy="1033781"/>
          </a:xfrm>
          <a:prstGeom prst="rect">
            <a:avLst/>
          </a:prstGeom>
        </p:spPr>
        <p:txBody>
          <a:bodyPr lIns="0" tIns="0" rIns="0" bIns="0" rtlCol="0" anchor="t">
            <a:spAutoFit/>
          </a:bodyPr>
          <a:lstStyle/>
          <a:p>
            <a:pPr marL="0" lvl="0" indent="0" algn="l">
              <a:lnSpc>
                <a:spcPts val="7760"/>
              </a:lnSpc>
              <a:spcBef>
                <a:spcPct val="0"/>
              </a:spcBef>
            </a:pPr>
            <a:r>
              <a:rPr lang="en-US" sz="8000">
                <a:solidFill>
                  <a:srgbClr val="8DB1C6"/>
                </a:solidFill>
                <a:latin typeface="Noto Serif Display ExtraCondensed Bold"/>
              </a:rPr>
              <a:t>AKRAN ZORBALIĞINDAKİ ROLLER</a:t>
            </a:r>
          </a:p>
        </p:txBody>
      </p:sp>
      <p:sp>
        <p:nvSpPr>
          <p:cNvPr id="5" name="TextBox 5"/>
          <p:cNvSpPr txBox="1"/>
          <p:nvPr/>
        </p:nvSpPr>
        <p:spPr>
          <a:xfrm>
            <a:off x="1028700" y="2370458"/>
            <a:ext cx="12991058" cy="906145"/>
          </a:xfrm>
          <a:prstGeom prst="rect">
            <a:avLst/>
          </a:prstGeom>
        </p:spPr>
        <p:txBody>
          <a:bodyPr lIns="0" tIns="0" rIns="0" bIns="0" rtlCol="0" anchor="t">
            <a:spAutoFit/>
          </a:bodyPr>
          <a:lstStyle/>
          <a:p>
            <a:pPr algn="ctr">
              <a:lnSpc>
                <a:spcPts val="7279"/>
              </a:lnSpc>
            </a:pPr>
            <a:r>
              <a:rPr lang="en-US" sz="5199" dirty="0" err="1">
                <a:solidFill>
                  <a:srgbClr val="FF914D"/>
                </a:solidFill>
                <a:latin typeface="DejaVu Serif Bold"/>
              </a:rPr>
              <a:t>Akran</a:t>
            </a:r>
            <a:r>
              <a:rPr lang="en-US" sz="5199" dirty="0">
                <a:solidFill>
                  <a:srgbClr val="FF914D"/>
                </a:solidFill>
                <a:latin typeface="DejaVu Serif Bold"/>
              </a:rPr>
              <a:t> </a:t>
            </a:r>
            <a:r>
              <a:rPr lang="en-US" sz="5199" dirty="0" err="1">
                <a:solidFill>
                  <a:srgbClr val="FF914D"/>
                </a:solidFill>
                <a:latin typeface="DejaVu Serif Bold"/>
              </a:rPr>
              <a:t>Zorbalığına</a:t>
            </a:r>
            <a:r>
              <a:rPr lang="en-US" sz="5199" dirty="0">
                <a:solidFill>
                  <a:srgbClr val="FF914D"/>
                </a:solidFill>
                <a:latin typeface="DejaVu Serif Bold"/>
              </a:rPr>
              <a:t> </a:t>
            </a:r>
            <a:r>
              <a:rPr lang="en-US" sz="5199" dirty="0" err="1">
                <a:solidFill>
                  <a:srgbClr val="FF914D"/>
                </a:solidFill>
                <a:latin typeface="DejaVu Serif Bold"/>
              </a:rPr>
              <a:t>Maruz</a:t>
            </a:r>
            <a:r>
              <a:rPr lang="en-US" sz="5199" dirty="0">
                <a:solidFill>
                  <a:srgbClr val="FF914D"/>
                </a:solidFill>
                <a:latin typeface="DejaVu Serif Bold"/>
              </a:rPr>
              <a:t> </a:t>
            </a:r>
            <a:r>
              <a:rPr lang="en-US" sz="5199" dirty="0" err="1">
                <a:solidFill>
                  <a:srgbClr val="FF914D"/>
                </a:solidFill>
                <a:latin typeface="DejaVu Serif Bold"/>
              </a:rPr>
              <a:t>Kalanlar</a:t>
            </a:r>
            <a:r>
              <a:rPr lang="en-US" sz="5199" dirty="0">
                <a:solidFill>
                  <a:srgbClr val="FF914D"/>
                </a:solidFill>
                <a:latin typeface="DejaVu Serif Bold"/>
              </a:rPr>
              <a:t>:</a:t>
            </a:r>
          </a:p>
        </p:txBody>
      </p:sp>
      <p:sp>
        <p:nvSpPr>
          <p:cNvPr id="6" name="TextBox 6"/>
          <p:cNvSpPr txBox="1"/>
          <p:nvPr/>
        </p:nvSpPr>
        <p:spPr>
          <a:xfrm>
            <a:off x="525415" y="7477760"/>
            <a:ext cx="11264025" cy="1780540"/>
          </a:xfrm>
          <a:prstGeom prst="rect">
            <a:avLst/>
          </a:prstGeom>
        </p:spPr>
        <p:txBody>
          <a:bodyPr lIns="0" tIns="0" rIns="0" bIns="0" rtlCol="0" anchor="t">
            <a:spAutoFit/>
          </a:bodyPr>
          <a:lstStyle/>
          <a:p>
            <a:pPr>
              <a:lnSpc>
                <a:spcPts val="4759"/>
              </a:lnSpc>
            </a:pPr>
            <a:r>
              <a:rPr lang="en-US" sz="3399" dirty="0" err="1">
                <a:solidFill>
                  <a:srgbClr val="000000"/>
                </a:solidFill>
                <a:latin typeface="OpenDyslexic"/>
              </a:rPr>
              <a:t>Akran</a:t>
            </a:r>
            <a:r>
              <a:rPr lang="en-US" sz="3399" dirty="0">
                <a:solidFill>
                  <a:srgbClr val="000000"/>
                </a:solidFill>
                <a:latin typeface="OpenDyslexic"/>
              </a:rPr>
              <a:t> zorbalığı </a:t>
            </a:r>
            <a:r>
              <a:rPr lang="en-US" sz="3399" dirty="0" err="1">
                <a:solidFill>
                  <a:srgbClr val="000000"/>
                </a:solidFill>
                <a:latin typeface="OpenDyslexic"/>
              </a:rPr>
              <a:t>ile</a:t>
            </a:r>
            <a:r>
              <a:rPr lang="en-US" sz="3399" dirty="0">
                <a:solidFill>
                  <a:srgbClr val="000000"/>
                </a:solidFill>
                <a:latin typeface="OpenDyslexic"/>
              </a:rPr>
              <a:t> </a:t>
            </a:r>
            <a:r>
              <a:rPr lang="en-US" sz="3399" dirty="0" err="1">
                <a:solidFill>
                  <a:srgbClr val="000000"/>
                </a:solidFill>
                <a:latin typeface="OpenDyslexic"/>
              </a:rPr>
              <a:t>nasıl</a:t>
            </a:r>
            <a:r>
              <a:rPr lang="en-US" sz="3399" dirty="0">
                <a:solidFill>
                  <a:srgbClr val="000000"/>
                </a:solidFill>
                <a:latin typeface="OpenDyslexic"/>
              </a:rPr>
              <a:t> </a:t>
            </a:r>
            <a:r>
              <a:rPr lang="en-US" sz="3399" dirty="0" err="1">
                <a:solidFill>
                  <a:srgbClr val="000000"/>
                </a:solidFill>
                <a:latin typeface="OpenDyslexic"/>
              </a:rPr>
              <a:t>baş</a:t>
            </a:r>
            <a:r>
              <a:rPr lang="en-US" sz="3399" dirty="0">
                <a:solidFill>
                  <a:srgbClr val="000000"/>
                </a:solidFill>
                <a:latin typeface="OpenDyslexic"/>
              </a:rPr>
              <a:t> </a:t>
            </a:r>
            <a:r>
              <a:rPr lang="en-US" sz="3399" dirty="0" err="1">
                <a:solidFill>
                  <a:srgbClr val="000000"/>
                </a:solidFill>
                <a:latin typeface="OpenDyslexic"/>
              </a:rPr>
              <a:t>edebileceklerini</a:t>
            </a:r>
            <a:r>
              <a:rPr lang="en-US" sz="3399" dirty="0">
                <a:solidFill>
                  <a:srgbClr val="000000"/>
                </a:solidFill>
                <a:latin typeface="OpenDyslexic"/>
              </a:rPr>
              <a:t> </a:t>
            </a:r>
            <a:r>
              <a:rPr lang="en-US" sz="3399" dirty="0" err="1">
                <a:solidFill>
                  <a:srgbClr val="000000"/>
                </a:solidFill>
                <a:latin typeface="OpenDyslexic"/>
              </a:rPr>
              <a:t>bilemedikleri</a:t>
            </a:r>
            <a:r>
              <a:rPr lang="en-US" sz="3399" dirty="0">
                <a:solidFill>
                  <a:srgbClr val="000000"/>
                </a:solidFill>
                <a:latin typeface="OpenDyslexic"/>
              </a:rPr>
              <a:t> </a:t>
            </a:r>
            <a:r>
              <a:rPr lang="en-US" sz="3399" dirty="0" err="1">
                <a:solidFill>
                  <a:srgbClr val="000000"/>
                </a:solidFill>
                <a:latin typeface="OpenDyslexic"/>
              </a:rPr>
              <a:t>için</a:t>
            </a:r>
            <a:r>
              <a:rPr lang="en-US" sz="3399" dirty="0">
                <a:solidFill>
                  <a:srgbClr val="000000"/>
                </a:solidFill>
                <a:latin typeface="OpenDyslexic"/>
              </a:rPr>
              <a:t> </a:t>
            </a:r>
            <a:r>
              <a:rPr lang="en-US" sz="3399" dirty="0" err="1">
                <a:solidFill>
                  <a:srgbClr val="000000"/>
                </a:solidFill>
                <a:latin typeface="OpenDyslexic"/>
              </a:rPr>
              <a:t>kendilerini</a:t>
            </a:r>
            <a:r>
              <a:rPr lang="en-US" sz="3399" dirty="0">
                <a:solidFill>
                  <a:srgbClr val="000000"/>
                </a:solidFill>
                <a:latin typeface="OpenDyslexic"/>
              </a:rPr>
              <a:t> </a:t>
            </a:r>
            <a:r>
              <a:rPr lang="en-US" sz="3399" dirty="0" err="1">
                <a:solidFill>
                  <a:srgbClr val="000000"/>
                </a:solidFill>
                <a:latin typeface="OpenDyslexic"/>
              </a:rPr>
              <a:t>çaresiz</a:t>
            </a:r>
            <a:r>
              <a:rPr lang="en-US" sz="3399" dirty="0">
                <a:solidFill>
                  <a:srgbClr val="000000"/>
                </a:solidFill>
                <a:latin typeface="OpenDyslexic"/>
              </a:rPr>
              <a:t> </a:t>
            </a:r>
            <a:r>
              <a:rPr lang="en-US" sz="3399" dirty="0" err="1">
                <a:solidFill>
                  <a:srgbClr val="000000"/>
                </a:solidFill>
                <a:latin typeface="OpenDyslexic"/>
              </a:rPr>
              <a:t>hissedebilirler</a:t>
            </a:r>
            <a:r>
              <a:rPr lang="en-US" sz="3399" dirty="0">
                <a:solidFill>
                  <a:srgbClr val="000000"/>
                </a:solidFill>
                <a:latin typeface="OpenDyslexic"/>
              </a:rPr>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2394341" y="3663210"/>
            <a:ext cx="5893659" cy="5991013"/>
          </a:xfrm>
          <a:custGeom>
            <a:avLst/>
            <a:gdLst/>
            <a:ahLst/>
            <a:cxnLst/>
            <a:rect l="l" t="t" r="r" b="b"/>
            <a:pathLst>
              <a:path w="5893659" h="5991013">
                <a:moveTo>
                  <a:pt x="0" y="0"/>
                </a:moveTo>
                <a:lnTo>
                  <a:pt x="5893659" y="0"/>
                </a:lnTo>
                <a:lnTo>
                  <a:pt x="5893659" y="5991013"/>
                </a:lnTo>
                <a:lnTo>
                  <a:pt x="0" y="5991013"/>
                </a:lnTo>
                <a:lnTo>
                  <a:pt x="0" y="0"/>
                </a:lnTo>
                <a:close/>
              </a:path>
            </a:pathLst>
          </a:custGeom>
          <a:blipFill>
            <a:blip r:embed="rId2"/>
            <a:stretch>
              <a:fillRect/>
            </a:stretch>
          </a:blipFill>
        </p:spPr>
      </p:sp>
      <p:sp>
        <p:nvSpPr>
          <p:cNvPr id="3" name="TextBox 3"/>
          <p:cNvSpPr txBox="1"/>
          <p:nvPr/>
        </p:nvSpPr>
        <p:spPr>
          <a:xfrm>
            <a:off x="1028700" y="1162050"/>
            <a:ext cx="15567440" cy="822203"/>
          </a:xfrm>
          <a:prstGeom prst="rect">
            <a:avLst/>
          </a:prstGeom>
        </p:spPr>
        <p:txBody>
          <a:bodyPr lIns="0" tIns="0" rIns="0" bIns="0" rtlCol="0" anchor="t">
            <a:spAutoFit/>
          </a:bodyPr>
          <a:lstStyle/>
          <a:p>
            <a:pPr marL="0" lvl="0" indent="0" algn="l">
              <a:lnSpc>
                <a:spcPts val="6111"/>
              </a:lnSpc>
              <a:spcBef>
                <a:spcPct val="0"/>
              </a:spcBef>
            </a:pPr>
            <a:r>
              <a:rPr lang="en-US" sz="6300">
                <a:solidFill>
                  <a:srgbClr val="8DB1C6"/>
                </a:solidFill>
                <a:latin typeface="OpenDyslexic Bold"/>
              </a:rPr>
              <a:t>AKRAN ZORBALIĞINDAKİ ROLLER</a:t>
            </a:r>
          </a:p>
        </p:txBody>
      </p:sp>
      <p:sp>
        <p:nvSpPr>
          <p:cNvPr id="4" name="TextBox 4"/>
          <p:cNvSpPr txBox="1"/>
          <p:nvPr/>
        </p:nvSpPr>
        <p:spPr>
          <a:xfrm>
            <a:off x="2635405" y="2410717"/>
            <a:ext cx="4246959" cy="896620"/>
          </a:xfrm>
          <a:prstGeom prst="rect">
            <a:avLst/>
          </a:prstGeom>
        </p:spPr>
        <p:txBody>
          <a:bodyPr lIns="0" tIns="0" rIns="0" bIns="0" rtlCol="0" anchor="t">
            <a:spAutoFit/>
          </a:bodyPr>
          <a:lstStyle/>
          <a:p>
            <a:pPr algn="ctr">
              <a:lnSpc>
                <a:spcPts val="7279"/>
              </a:lnSpc>
            </a:pPr>
            <a:r>
              <a:rPr lang="en-US" sz="5199">
                <a:solidFill>
                  <a:srgbClr val="FF914D"/>
                </a:solidFill>
                <a:latin typeface="OpenDyslexic Bold"/>
              </a:rPr>
              <a:t>İZLEYİCİLER</a:t>
            </a:r>
          </a:p>
        </p:txBody>
      </p:sp>
      <p:sp>
        <p:nvSpPr>
          <p:cNvPr id="5" name="TextBox 5"/>
          <p:cNvSpPr txBox="1"/>
          <p:nvPr/>
        </p:nvSpPr>
        <p:spPr>
          <a:xfrm>
            <a:off x="525415" y="3771901"/>
            <a:ext cx="10849224" cy="2380615"/>
          </a:xfrm>
          <a:prstGeom prst="rect">
            <a:avLst/>
          </a:prstGeom>
        </p:spPr>
        <p:txBody>
          <a:bodyPr lIns="0" tIns="0" rIns="0" bIns="0" rtlCol="0" anchor="t">
            <a:spAutoFit/>
          </a:bodyPr>
          <a:lstStyle/>
          <a:p>
            <a:pPr algn="just">
              <a:lnSpc>
                <a:spcPts val="4759"/>
              </a:lnSpc>
            </a:pPr>
            <a:r>
              <a:rPr lang="en-US" sz="3399" dirty="0" err="1">
                <a:solidFill>
                  <a:srgbClr val="000000"/>
                </a:solidFill>
                <a:latin typeface="OpenDyslexic"/>
              </a:rPr>
              <a:t>Akran</a:t>
            </a:r>
            <a:r>
              <a:rPr lang="en-US" sz="3399" dirty="0">
                <a:solidFill>
                  <a:srgbClr val="000000"/>
                </a:solidFill>
                <a:latin typeface="OpenDyslexic"/>
              </a:rPr>
              <a:t> zorbalığı </a:t>
            </a:r>
            <a:r>
              <a:rPr lang="en-US" sz="3399" dirty="0" err="1">
                <a:solidFill>
                  <a:srgbClr val="000000"/>
                </a:solidFill>
                <a:latin typeface="OpenDyslexic"/>
              </a:rPr>
              <a:t>durumlarında</a:t>
            </a:r>
            <a:r>
              <a:rPr lang="en-US" sz="3399" dirty="0">
                <a:solidFill>
                  <a:srgbClr val="000000"/>
                </a:solidFill>
                <a:latin typeface="OpenDyslexic"/>
              </a:rPr>
              <a:t> </a:t>
            </a:r>
            <a:r>
              <a:rPr lang="en-US" sz="3399" dirty="0" err="1">
                <a:solidFill>
                  <a:srgbClr val="000000"/>
                </a:solidFill>
                <a:latin typeface="OpenDyslexic"/>
              </a:rPr>
              <a:t>akran</a:t>
            </a:r>
            <a:r>
              <a:rPr lang="en-US" sz="3399" dirty="0">
                <a:solidFill>
                  <a:srgbClr val="000000"/>
                </a:solidFill>
                <a:latin typeface="OpenDyslexic"/>
              </a:rPr>
              <a:t> </a:t>
            </a:r>
            <a:r>
              <a:rPr lang="en-US" sz="3399" dirty="0" err="1">
                <a:solidFill>
                  <a:srgbClr val="000000"/>
                </a:solidFill>
                <a:latin typeface="OpenDyslexic"/>
              </a:rPr>
              <a:t>zorbalığını</a:t>
            </a:r>
            <a:r>
              <a:rPr lang="en-US" sz="3399" dirty="0">
                <a:solidFill>
                  <a:srgbClr val="000000"/>
                </a:solidFill>
                <a:latin typeface="OpenDyslexic"/>
              </a:rPr>
              <a:t> </a:t>
            </a:r>
            <a:r>
              <a:rPr lang="en-US" sz="3399" dirty="0" err="1">
                <a:solidFill>
                  <a:srgbClr val="000000"/>
                </a:solidFill>
                <a:latin typeface="OpenDyslexic"/>
              </a:rPr>
              <a:t>yapan</a:t>
            </a:r>
            <a:r>
              <a:rPr lang="en-US" sz="3399" dirty="0">
                <a:solidFill>
                  <a:srgbClr val="000000"/>
                </a:solidFill>
                <a:latin typeface="OpenDyslexic"/>
              </a:rPr>
              <a:t> </a:t>
            </a:r>
            <a:r>
              <a:rPr lang="en-US" sz="3399" dirty="0" err="1">
                <a:solidFill>
                  <a:srgbClr val="000000"/>
                </a:solidFill>
                <a:latin typeface="OpenDyslexic"/>
              </a:rPr>
              <a:t>öğrencinin</a:t>
            </a:r>
            <a:r>
              <a:rPr lang="en-US" sz="3399" dirty="0">
                <a:solidFill>
                  <a:srgbClr val="000000"/>
                </a:solidFill>
                <a:latin typeface="OpenDyslexic"/>
              </a:rPr>
              <a:t> </a:t>
            </a:r>
            <a:r>
              <a:rPr lang="en-US" sz="3399" dirty="0" err="1">
                <a:solidFill>
                  <a:srgbClr val="000000"/>
                </a:solidFill>
                <a:latin typeface="OpenDyslexic"/>
              </a:rPr>
              <a:t>yaptığı</a:t>
            </a:r>
            <a:r>
              <a:rPr lang="en-US" sz="3399" dirty="0">
                <a:solidFill>
                  <a:srgbClr val="000000"/>
                </a:solidFill>
                <a:latin typeface="OpenDyslexic"/>
              </a:rPr>
              <a:t> </a:t>
            </a:r>
            <a:r>
              <a:rPr lang="en-US" sz="3399" dirty="0" err="1">
                <a:solidFill>
                  <a:srgbClr val="000000"/>
                </a:solidFill>
                <a:latin typeface="OpenDyslexic"/>
              </a:rPr>
              <a:t>vurma</a:t>
            </a:r>
            <a:r>
              <a:rPr lang="en-US" sz="3399" dirty="0">
                <a:solidFill>
                  <a:srgbClr val="000000"/>
                </a:solidFill>
                <a:latin typeface="OpenDyslexic"/>
              </a:rPr>
              <a:t>, </a:t>
            </a:r>
            <a:r>
              <a:rPr lang="en-US" sz="3399" dirty="0" err="1">
                <a:solidFill>
                  <a:srgbClr val="000000"/>
                </a:solidFill>
                <a:latin typeface="OpenDyslexic"/>
              </a:rPr>
              <a:t>itme</a:t>
            </a:r>
            <a:r>
              <a:rPr lang="en-US" sz="3399" dirty="0">
                <a:solidFill>
                  <a:srgbClr val="000000"/>
                </a:solidFill>
                <a:latin typeface="OpenDyslexic"/>
              </a:rPr>
              <a:t>, </a:t>
            </a:r>
            <a:r>
              <a:rPr lang="en-US" sz="3399" dirty="0" err="1">
                <a:solidFill>
                  <a:srgbClr val="000000"/>
                </a:solidFill>
                <a:latin typeface="OpenDyslexic"/>
              </a:rPr>
              <a:t>alay</a:t>
            </a:r>
            <a:r>
              <a:rPr lang="en-US" sz="3399" dirty="0">
                <a:solidFill>
                  <a:srgbClr val="000000"/>
                </a:solidFill>
                <a:latin typeface="OpenDyslexic"/>
              </a:rPr>
              <a:t> </a:t>
            </a:r>
            <a:r>
              <a:rPr lang="en-US" sz="3399" dirty="0" err="1">
                <a:solidFill>
                  <a:srgbClr val="000000"/>
                </a:solidFill>
                <a:latin typeface="OpenDyslexic"/>
              </a:rPr>
              <a:t>etme</a:t>
            </a:r>
            <a:r>
              <a:rPr lang="en-US" sz="3399" dirty="0">
                <a:solidFill>
                  <a:srgbClr val="000000"/>
                </a:solidFill>
                <a:latin typeface="OpenDyslexic"/>
              </a:rPr>
              <a:t>, </a:t>
            </a:r>
            <a:r>
              <a:rPr lang="en-US" sz="3399" dirty="0" err="1">
                <a:solidFill>
                  <a:srgbClr val="000000"/>
                </a:solidFill>
                <a:latin typeface="OpenDyslexic"/>
              </a:rPr>
              <a:t>lakap</a:t>
            </a:r>
            <a:r>
              <a:rPr lang="en-US" sz="3399" dirty="0">
                <a:solidFill>
                  <a:srgbClr val="000000"/>
                </a:solidFill>
                <a:latin typeface="OpenDyslexic"/>
              </a:rPr>
              <a:t> </a:t>
            </a:r>
            <a:r>
              <a:rPr lang="en-US" sz="3399" dirty="0" err="1">
                <a:solidFill>
                  <a:srgbClr val="000000"/>
                </a:solidFill>
                <a:latin typeface="OpenDyslexic"/>
              </a:rPr>
              <a:t>takma</a:t>
            </a:r>
            <a:r>
              <a:rPr lang="en-US" sz="3399" dirty="0">
                <a:solidFill>
                  <a:srgbClr val="000000"/>
                </a:solidFill>
                <a:latin typeface="OpenDyslexic"/>
              </a:rPr>
              <a:t> </a:t>
            </a:r>
            <a:r>
              <a:rPr lang="en-US" sz="3399" dirty="0" err="1">
                <a:solidFill>
                  <a:srgbClr val="000000"/>
                </a:solidFill>
                <a:latin typeface="OpenDyslexic"/>
              </a:rPr>
              <a:t>gibi</a:t>
            </a:r>
            <a:r>
              <a:rPr lang="en-US" sz="3399" dirty="0">
                <a:solidFill>
                  <a:srgbClr val="000000"/>
                </a:solidFill>
                <a:latin typeface="OpenDyslexic"/>
              </a:rPr>
              <a:t> </a:t>
            </a:r>
            <a:r>
              <a:rPr lang="en-US" sz="3399" dirty="0" err="1">
                <a:solidFill>
                  <a:srgbClr val="000000"/>
                </a:solidFill>
                <a:latin typeface="OpenDyslexic"/>
              </a:rPr>
              <a:t>davranışları</a:t>
            </a:r>
            <a:r>
              <a:rPr lang="en-US" sz="3399" dirty="0">
                <a:solidFill>
                  <a:srgbClr val="000000"/>
                </a:solidFill>
                <a:latin typeface="OpenDyslexic"/>
              </a:rPr>
              <a:t> </a:t>
            </a:r>
            <a:r>
              <a:rPr lang="en-US" sz="3399" dirty="0" err="1">
                <a:solidFill>
                  <a:srgbClr val="000000"/>
                </a:solidFill>
                <a:latin typeface="OpenDyslexic"/>
              </a:rPr>
              <a:t>gören</a:t>
            </a:r>
            <a:r>
              <a:rPr lang="en-US" sz="3399" dirty="0">
                <a:solidFill>
                  <a:srgbClr val="000000"/>
                </a:solidFill>
                <a:latin typeface="OpenDyslexic"/>
              </a:rPr>
              <a:t> </a:t>
            </a:r>
            <a:r>
              <a:rPr lang="en-US" sz="3399" dirty="0" err="1">
                <a:solidFill>
                  <a:srgbClr val="000000"/>
                </a:solidFill>
                <a:latin typeface="OpenDyslexic"/>
              </a:rPr>
              <a:t>diğer</a:t>
            </a:r>
            <a:r>
              <a:rPr lang="en-US" sz="3399" dirty="0">
                <a:solidFill>
                  <a:srgbClr val="000000"/>
                </a:solidFill>
                <a:latin typeface="OpenDyslexic"/>
              </a:rPr>
              <a:t> </a:t>
            </a:r>
            <a:r>
              <a:rPr lang="en-US" sz="3399" dirty="0" err="1">
                <a:solidFill>
                  <a:srgbClr val="000000"/>
                </a:solidFill>
                <a:latin typeface="OpenDyslexic"/>
              </a:rPr>
              <a:t>öğrencilerdir</a:t>
            </a:r>
            <a:r>
              <a:rPr lang="en-US" sz="3399" dirty="0">
                <a:solidFill>
                  <a:srgbClr val="000000"/>
                </a:solidFill>
                <a:latin typeface="OpenDyslexic"/>
              </a:rPr>
              <a:t>.</a:t>
            </a:r>
          </a:p>
        </p:txBody>
      </p:sp>
      <p:sp>
        <p:nvSpPr>
          <p:cNvPr id="6" name="TextBox 6"/>
          <p:cNvSpPr txBox="1"/>
          <p:nvPr/>
        </p:nvSpPr>
        <p:spPr>
          <a:xfrm>
            <a:off x="525415" y="6288322"/>
            <a:ext cx="10849224" cy="3580765"/>
          </a:xfrm>
          <a:prstGeom prst="rect">
            <a:avLst/>
          </a:prstGeom>
        </p:spPr>
        <p:txBody>
          <a:bodyPr lIns="0" tIns="0" rIns="0" bIns="0" rtlCol="0" anchor="t">
            <a:spAutoFit/>
          </a:bodyPr>
          <a:lstStyle/>
          <a:p>
            <a:pPr algn="just">
              <a:lnSpc>
                <a:spcPts val="4759"/>
              </a:lnSpc>
            </a:pPr>
            <a:r>
              <a:rPr lang="en-US" sz="3399" dirty="0" err="1">
                <a:solidFill>
                  <a:srgbClr val="000000"/>
                </a:solidFill>
                <a:latin typeface="OpenDyslexic"/>
              </a:rPr>
              <a:t>İzleyicilerden</a:t>
            </a:r>
            <a:r>
              <a:rPr lang="en-US" sz="3399" dirty="0">
                <a:solidFill>
                  <a:srgbClr val="000000"/>
                </a:solidFill>
                <a:latin typeface="OpenDyslexic"/>
              </a:rPr>
              <a:t> </a:t>
            </a:r>
            <a:r>
              <a:rPr lang="en-US" sz="3399" dirty="0" err="1">
                <a:solidFill>
                  <a:srgbClr val="000000"/>
                </a:solidFill>
                <a:latin typeface="OpenDyslexic"/>
              </a:rPr>
              <a:t>bazıları</a:t>
            </a:r>
            <a:r>
              <a:rPr lang="en-US" sz="3399" dirty="0">
                <a:solidFill>
                  <a:srgbClr val="000000"/>
                </a:solidFill>
                <a:latin typeface="OpenDyslexic"/>
              </a:rPr>
              <a:t> </a:t>
            </a:r>
            <a:r>
              <a:rPr lang="en-US" sz="3399" dirty="0" err="1">
                <a:solidFill>
                  <a:srgbClr val="000000"/>
                </a:solidFill>
                <a:latin typeface="OpenDyslexic"/>
              </a:rPr>
              <a:t>akran</a:t>
            </a:r>
            <a:r>
              <a:rPr lang="en-US" sz="3399" dirty="0">
                <a:solidFill>
                  <a:srgbClr val="000000"/>
                </a:solidFill>
                <a:latin typeface="OpenDyslexic"/>
              </a:rPr>
              <a:t> zorbalığı </a:t>
            </a:r>
            <a:r>
              <a:rPr lang="en-US" sz="3399" dirty="0" err="1">
                <a:solidFill>
                  <a:srgbClr val="000000"/>
                </a:solidFill>
                <a:latin typeface="OpenDyslexic"/>
              </a:rPr>
              <a:t>yapanların</a:t>
            </a:r>
            <a:r>
              <a:rPr lang="en-US" sz="3399" dirty="0">
                <a:solidFill>
                  <a:srgbClr val="000000"/>
                </a:solidFill>
                <a:latin typeface="OpenDyslexic"/>
              </a:rPr>
              <a:t> </a:t>
            </a:r>
            <a:r>
              <a:rPr lang="en-US" sz="3399" dirty="0" err="1">
                <a:solidFill>
                  <a:srgbClr val="000000"/>
                </a:solidFill>
                <a:latin typeface="OpenDyslexic"/>
              </a:rPr>
              <a:t>vurma</a:t>
            </a:r>
            <a:r>
              <a:rPr lang="en-US" sz="3399" dirty="0">
                <a:solidFill>
                  <a:srgbClr val="000000"/>
                </a:solidFill>
                <a:latin typeface="OpenDyslexic"/>
              </a:rPr>
              <a:t>, </a:t>
            </a:r>
            <a:r>
              <a:rPr lang="en-US" sz="3399" dirty="0" err="1">
                <a:solidFill>
                  <a:srgbClr val="000000"/>
                </a:solidFill>
                <a:latin typeface="OpenDyslexic"/>
              </a:rPr>
              <a:t>itme</a:t>
            </a:r>
            <a:r>
              <a:rPr lang="en-US" sz="3399" dirty="0">
                <a:solidFill>
                  <a:srgbClr val="000000"/>
                </a:solidFill>
                <a:latin typeface="OpenDyslexic"/>
              </a:rPr>
              <a:t>, </a:t>
            </a:r>
            <a:r>
              <a:rPr lang="en-US" sz="3399" dirty="0" err="1">
                <a:solidFill>
                  <a:srgbClr val="000000"/>
                </a:solidFill>
                <a:latin typeface="OpenDyslexic"/>
              </a:rPr>
              <a:t>alay</a:t>
            </a:r>
            <a:r>
              <a:rPr lang="en-US" sz="3399" dirty="0">
                <a:solidFill>
                  <a:srgbClr val="000000"/>
                </a:solidFill>
                <a:latin typeface="OpenDyslexic"/>
              </a:rPr>
              <a:t> </a:t>
            </a:r>
            <a:r>
              <a:rPr lang="en-US" sz="3399" dirty="0" err="1">
                <a:solidFill>
                  <a:srgbClr val="000000"/>
                </a:solidFill>
                <a:latin typeface="OpenDyslexic"/>
              </a:rPr>
              <a:t>etme</a:t>
            </a:r>
            <a:r>
              <a:rPr lang="en-US" sz="3399" dirty="0">
                <a:solidFill>
                  <a:srgbClr val="000000"/>
                </a:solidFill>
                <a:latin typeface="OpenDyslexic"/>
              </a:rPr>
              <a:t>, </a:t>
            </a:r>
            <a:r>
              <a:rPr lang="en-US" sz="3399" dirty="0" err="1">
                <a:solidFill>
                  <a:srgbClr val="000000"/>
                </a:solidFill>
                <a:latin typeface="OpenDyslexic"/>
              </a:rPr>
              <a:t>lakap</a:t>
            </a:r>
            <a:r>
              <a:rPr lang="en-US" sz="3399" dirty="0">
                <a:solidFill>
                  <a:srgbClr val="000000"/>
                </a:solidFill>
                <a:latin typeface="OpenDyslexic"/>
              </a:rPr>
              <a:t> </a:t>
            </a:r>
            <a:r>
              <a:rPr lang="en-US" sz="3399" dirty="0" err="1">
                <a:solidFill>
                  <a:srgbClr val="000000"/>
                </a:solidFill>
                <a:latin typeface="OpenDyslexic"/>
              </a:rPr>
              <a:t>takma</a:t>
            </a:r>
            <a:r>
              <a:rPr lang="en-US" sz="3399" dirty="0">
                <a:solidFill>
                  <a:srgbClr val="000000"/>
                </a:solidFill>
                <a:latin typeface="OpenDyslexic"/>
              </a:rPr>
              <a:t> </a:t>
            </a:r>
            <a:r>
              <a:rPr lang="en-US" sz="3399" dirty="0" err="1">
                <a:solidFill>
                  <a:srgbClr val="000000"/>
                </a:solidFill>
                <a:latin typeface="OpenDyslexic"/>
              </a:rPr>
              <a:t>gibi</a:t>
            </a:r>
            <a:r>
              <a:rPr lang="en-US" sz="3399" dirty="0">
                <a:solidFill>
                  <a:srgbClr val="000000"/>
                </a:solidFill>
                <a:latin typeface="OpenDyslexic"/>
              </a:rPr>
              <a:t> </a:t>
            </a:r>
            <a:r>
              <a:rPr lang="en-US" sz="3399" dirty="0" err="1">
                <a:solidFill>
                  <a:srgbClr val="000000"/>
                </a:solidFill>
                <a:latin typeface="OpenDyslexic"/>
              </a:rPr>
              <a:t>davranışlarını</a:t>
            </a:r>
            <a:r>
              <a:rPr lang="en-US" sz="3399" dirty="0">
                <a:solidFill>
                  <a:srgbClr val="000000"/>
                </a:solidFill>
                <a:latin typeface="OpenDyslexic"/>
              </a:rPr>
              <a:t> </a:t>
            </a:r>
            <a:r>
              <a:rPr lang="en-US" sz="3399" dirty="0" err="1">
                <a:solidFill>
                  <a:srgbClr val="000000"/>
                </a:solidFill>
                <a:latin typeface="OpenDyslexic"/>
              </a:rPr>
              <a:t>eğlenceli</a:t>
            </a:r>
            <a:r>
              <a:rPr lang="en-US" sz="3399" dirty="0">
                <a:solidFill>
                  <a:srgbClr val="000000"/>
                </a:solidFill>
                <a:latin typeface="OpenDyslexic"/>
              </a:rPr>
              <a:t> </a:t>
            </a:r>
            <a:r>
              <a:rPr lang="en-US" sz="3399" dirty="0" err="1">
                <a:solidFill>
                  <a:srgbClr val="000000"/>
                </a:solidFill>
                <a:latin typeface="OpenDyslexic"/>
              </a:rPr>
              <a:t>buldukları</a:t>
            </a:r>
            <a:r>
              <a:rPr lang="en-US" sz="3399" dirty="0">
                <a:solidFill>
                  <a:srgbClr val="000000"/>
                </a:solidFill>
                <a:latin typeface="OpenDyslexic"/>
              </a:rPr>
              <a:t> </a:t>
            </a:r>
            <a:r>
              <a:rPr lang="en-US" sz="3399" dirty="0" err="1">
                <a:solidFill>
                  <a:srgbClr val="000000"/>
                </a:solidFill>
                <a:latin typeface="OpenDyslexic"/>
              </a:rPr>
              <a:t>için</a:t>
            </a:r>
            <a:r>
              <a:rPr lang="en-US" sz="3399" dirty="0">
                <a:solidFill>
                  <a:srgbClr val="000000"/>
                </a:solidFill>
                <a:latin typeface="OpenDyslexic"/>
              </a:rPr>
              <a:t> </a:t>
            </a:r>
            <a:r>
              <a:rPr lang="en-US" sz="3399" dirty="0" err="1">
                <a:solidFill>
                  <a:srgbClr val="000000"/>
                </a:solidFill>
                <a:latin typeface="OpenDyslexic"/>
              </a:rPr>
              <a:t>bu</a:t>
            </a:r>
            <a:r>
              <a:rPr lang="en-US" sz="3399" dirty="0">
                <a:solidFill>
                  <a:srgbClr val="000000"/>
                </a:solidFill>
                <a:latin typeface="OpenDyslexic"/>
              </a:rPr>
              <a:t> </a:t>
            </a:r>
            <a:r>
              <a:rPr lang="en-US" sz="3399" dirty="0" err="1">
                <a:solidFill>
                  <a:srgbClr val="000000"/>
                </a:solidFill>
                <a:latin typeface="OpenDyslexic"/>
              </a:rPr>
              <a:t>davranışlara</a:t>
            </a:r>
            <a:r>
              <a:rPr lang="en-US" sz="3399" dirty="0">
                <a:solidFill>
                  <a:srgbClr val="000000"/>
                </a:solidFill>
                <a:latin typeface="OpenDyslexic"/>
              </a:rPr>
              <a:t> </a:t>
            </a:r>
            <a:r>
              <a:rPr lang="en-US" sz="3399" dirty="0" err="1">
                <a:solidFill>
                  <a:srgbClr val="000000"/>
                </a:solidFill>
                <a:latin typeface="OpenDyslexic"/>
              </a:rPr>
              <a:t>destek</a:t>
            </a:r>
            <a:r>
              <a:rPr lang="en-US" sz="3399" dirty="0">
                <a:solidFill>
                  <a:srgbClr val="000000"/>
                </a:solidFill>
                <a:latin typeface="OpenDyslexic"/>
              </a:rPr>
              <a:t> </a:t>
            </a:r>
            <a:r>
              <a:rPr lang="en-US" sz="3399" dirty="0" err="1">
                <a:solidFill>
                  <a:srgbClr val="000000"/>
                </a:solidFill>
                <a:latin typeface="OpenDyslexic"/>
              </a:rPr>
              <a:t>verebilirler</a:t>
            </a:r>
            <a:r>
              <a:rPr lang="en-US" sz="3399" dirty="0">
                <a:solidFill>
                  <a:srgbClr val="000000"/>
                </a:solidFill>
                <a:latin typeface="OpenDyslexic"/>
              </a:rPr>
              <a:t> </a:t>
            </a:r>
            <a:r>
              <a:rPr lang="en-US" sz="3399" dirty="0">
                <a:solidFill>
                  <a:srgbClr val="E8393D"/>
                </a:solidFill>
                <a:latin typeface="OpenDyslexic"/>
              </a:rPr>
              <a:t>(</a:t>
            </a:r>
            <a:r>
              <a:rPr lang="en-US" sz="3399" dirty="0" err="1">
                <a:solidFill>
                  <a:srgbClr val="E8393D"/>
                </a:solidFill>
                <a:latin typeface="OpenDyslexic"/>
              </a:rPr>
              <a:t>Başkalarının</a:t>
            </a:r>
            <a:r>
              <a:rPr lang="en-US" sz="3399" dirty="0">
                <a:solidFill>
                  <a:srgbClr val="E8393D"/>
                </a:solidFill>
                <a:latin typeface="OpenDyslexic"/>
              </a:rPr>
              <a:t> </a:t>
            </a:r>
            <a:r>
              <a:rPr lang="en-US" sz="3399" dirty="0" err="1">
                <a:solidFill>
                  <a:srgbClr val="E8393D"/>
                </a:solidFill>
                <a:latin typeface="OpenDyslexic"/>
              </a:rPr>
              <a:t>üzüldüğü</a:t>
            </a:r>
            <a:r>
              <a:rPr lang="en-US" sz="3399" dirty="0">
                <a:solidFill>
                  <a:srgbClr val="E8393D"/>
                </a:solidFill>
                <a:latin typeface="OpenDyslexic"/>
              </a:rPr>
              <a:t> </a:t>
            </a:r>
            <a:r>
              <a:rPr lang="en-US" sz="3399" dirty="0" err="1">
                <a:solidFill>
                  <a:srgbClr val="E8393D"/>
                </a:solidFill>
                <a:latin typeface="OpenDyslexic"/>
              </a:rPr>
              <a:t>ve</a:t>
            </a:r>
            <a:r>
              <a:rPr lang="en-US" sz="3399" dirty="0">
                <a:solidFill>
                  <a:srgbClr val="E8393D"/>
                </a:solidFill>
                <a:latin typeface="OpenDyslexic"/>
              </a:rPr>
              <a:t> </a:t>
            </a:r>
            <a:r>
              <a:rPr lang="en-US" sz="3399" dirty="0" err="1">
                <a:solidFill>
                  <a:srgbClr val="E8393D"/>
                </a:solidFill>
                <a:latin typeface="OpenDyslexic"/>
              </a:rPr>
              <a:t>incindiği</a:t>
            </a:r>
            <a:r>
              <a:rPr lang="en-US" sz="3399" dirty="0">
                <a:solidFill>
                  <a:srgbClr val="E8393D"/>
                </a:solidFill>
                <a:latin typeface="OpenDyslexic"/>
              </a:rPr>
              <a:t> </a:t>
            </a:r>
            <a:r>
              <a:rPr lang="en-US" sz="3399" dirty="0" err="1">
                <a:solidFill>
                  <a:srgbClr val="E8393D"/>
                </a:solidFill>
                <a:latin typeface="OpenDyslexic"/>
              </a:rPr>
              <a:t>bir</a:t>
            </a:r>
            <a:r>
              <a:rPr lang="en-US" sz="3399" dirty="0">
                <a:solidFill>
                  <a:srgbClr val="E8393D"/>
                </a:solidFill>
                <a:latin typeface="OpenDyslexic"/>
              </a:rPr>
              <a:t> </a:t>
            </a:r>
            <a:r>
              <a:rPr lang="en-US" sz="3399" dirty="0" err="1">
                <a:solidFill>
                  <a:srgbClr val="E8393D"/>
                </a:solidFill>
                <a:latin typeface="OpenDyslexic"/>
              </a:rPr>
              <a:t>olayda</a:t>
            </a:r>
            <a:r>
              <a:rPr lang="en-US" sz="3399" dirty="0">
                <a:solidFill>
                  <a:srgbClr val="E8393D"/>
                </a:solidFill>
                <a:latin typeface="OpenDyslexic"/>
              </a:rPr>
              <a:t> </a:t>
            </a:r>
            <a:r>
              <a:rPr lang="en-US" sz="3399" dirty="0" err="1">
                <a:solidFill>
                  <a:srgbClr val="E8393D"/>
                </a:solidFill>
                <a:latin typeface="OpenDyslexic"/>
              </a:rPr>
              <a:t>eğlenceden</a:t>
            </a:r>
            <a:r>
              <a:rPr lang="en-US" sz="3399" dirty="0">
                <a:solidFill>
                  <a:srgbClr val="E8393D"/>
                </a:solidFill>
                <a:latin typeface="OpenDyslexic"/>
              </a:rPr>
              <a:t> </a:t>
            </a:r>
            <a:r>
              <a:rPr lang="en-US" sz="3399" dirty="0" err="1">
                <a:solidFill>
                  <a:srgbClr val="E8393D"/>
                </a:solidFill>
                <a:latin typeface="OpenDyslexic"/>
              </a:rPr>
              <a:t>söz</a:t>
            </a:r>
            <a:r>
              <a:rPr lang="en-US" sz="3399" dirty="0">
                <a:solidFill>
                  <a:srgbClr val="E8393D"/>
                </a:solidFill>
                <a:latin typeface="OpenDyslexic"/>
              </a:rPr>
              <a:t> </a:t>
            </a:r>
            <a:r>
              <a:rPr lang="en-US" sz="3399" dirty="0" err="1">
                <a:solidFill>
                  <a:srgbClr val="E8393D"/>
                </a:solidFill>
                <a:latin typeface="OpenDyslexic"/>
              </a:rPr>
              <a:t>etmek</a:t>
            </a:r>
            <a:r>
              <a:rPr lang="en-US" sz="3399" dirty="0">
                <a:solidFill>
                  <a:srgbClr val="E8393D"/>
                </a:solidFill>
                <a:latin typeface="OpenDyslexic"/>
              </a:rPr>
              <a:t> </a:t>
            </a:r>
            <a:r>
              <a:rPr lang="en-US" sz="3399" dirty="0" err="1">
                <a:solidFill>
                  <a:srgbClr val="E8393D"/>
                </a:solidFill>
                <a:latin typeface="OpenDyslexic"/>
              </a:rPr>
              <a:t>mümkün</a:t>
            </a:r>
            <a:r>
              <a:rPr lang="en-US" sz="3399" dirty="0">
                <a:solidFill>
                  <a:srgbClr val="E8393D"/>
                </a:solidFill>
                <a:latin typeface="OpenDyslexic"/>
              </a:rPr>
              <a:t> </a:t>
            </a:r>
            <a:r>
              <a:rPr lang="en-US" sz="3399" dirty="0" err="1">
                <a:solidFill>
                  <a:srgbClr val="E8393D"/>
                </a:solidFill>
                <a:latin typeface="OpenDyslexic"/>
              </a:rPr>
              <a:t>değildir</a:t>
            </a:r>
            <a:r>
              <a:rPr lang="en-US" sz="3399" dirty="0">
                <a:solidFill>
                  <a:srgbClr val="E8393D"/>
                </a:solidFill>
                <a:latin typeface="OpenDyslexic"/>
              </a:rPr>
              <a:t>)</a:t>
            </a:r>
            <a:r>
              <a:rPr lang="en-US" sz="3399" dirty="0">
                <a:solidFill>
                  <a:srgbClr val="000000"/>
                </a:solidFill>
                <a:latin typeface="OpenDyslexic"/>
              </a:rPr>
              <a: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2494104" y="2475233"/>
            <a:ext cx="5032627" cy="6989760"/>
          </a:xfrm>
          <a:custGeom>
            <a:avLst/>
            <a:gdLst/>
            <a:ahLst/>
            <a:cxnLst/>
            <a:rect l="l" t="t" r="r" b="b"/>
            <a:pathLst>
              <a:path w="5032627" h="6989760">
                <a:moveTo>
                  <a:pt x="0" y="0"/>
                </a:moveTo>
                <a:lnTo>
                  <a:pt x="5032627" y="0"/>
                </a:lnTo>
                <a:lnTo>
                  <a:pt x="5032627" y="6989760"/>
                </a:lnTo>
                <a:lnTo>
                  <a:pt x="0" y="6989760"/>
                </a:lnTo>
                <a:lnTo>
                  <a:pt x="0" y="0"/>
                </a:lnTo>
                <a:close/>
              </a:path>
            </a:pathLst>
          </a:custGeom>
          <a:blipFill>
            <a:blip r:embed="rId2"/>
            <a:stretch>
              <a:fillRect/>
            </a:stretch>
          </a:blipFill>
        </p:spPr>
      </p:sp>
      <p:sp>
        <p:nvSpPr>
          <p:cNvPr id="3" name="TextBox 3"/>
          <p:cNvSpPr txBox="1"/>
          <p:nvPr/>
        </p:nvSpPr>
        <p:spPr>
          <a:xfrm>
            <a:off x="1028700" y="1152525"/>
            <a:ext cx="15567440" cy="844174"/>
          </a:xfrm>
          <a:prstGeom prst="rect">
            <a:avLst/>
          </a:prstGeom>
        </p:spPr>
        <p:txBody>
          <a:bodyPr lIns="0" tIns="0" rIns="0" bIns="0" rtlCol="0" anchor="t">
            <a:spAutoFit/>
          </a:bodyPr>
          <a:lstStyle/>
          <a:p>
            <a:pPr marL="0" lvl="0" indent="0" algn="l">
              <a:lnSpc>
                <a:spcPts val="6208"/>
              </a:lnSpc>
              <a:spcBef>
                <a:spcPct val="0"/>
              </a:spcBef>
            </a:pPr>
            <a:r>
              <a:rPr lang="en-US" sz="6400">
                <a:solidFill>
                  <a:srgbClr val="8DB1C6"/>
                </a:solidFill>
                <a:latin typeface="OpenDyslexic Bold"/>
              </a:rPr>
              <a:t>AKRAN ZORBALIĞINDAKİ ROLLER</a:t>
            </a:r>
          </a:p>
        </p:txBody>
      </p:sp>
      <p:sp>
        <p:nvSpPr>
          <p:cNvPr id="4" name="TextBox 4"/>
          <p:cNvSpPr txBox="1"/>
          <p:nvPr/>
        </p:nvSpPr>
        <p:spPr>
          <a:xfrm>
            <a:off x="3434699" y="2787025"/>
            <a:ext cx="3920430" cy="811530"/>
          </a:xfrm>
          <a:prstGeom prst="rect">
            <a:avLst/>
          </a:prstGeom>
        </p:spPr>
        <p:txBody>
          <a:bodyPr lIns="0" tIns="0" rIns="0" bIns="0" rtlCol="0" anchor="t">
            <a:spAutoFit/>
          </a:bodyPr>
          <a:lstStyle/>
          <a:p>
            <a:pPr algn="ctr">
              <a:lnSpc>
                <a:spcPts val="6720"/>
              </a:lnSpc>
            </a:pPr>
            <a:r>
              <a:rPr lang="en-US" sz="4400" dirty="0">
                <a:solidFill>
                  <a:srgbClr val="FF914D"/>
                </a:solidFill>
                <a:latin typeface="OpenDyslexic Bold"/>
              </a:rPr>
              <a:t>İZLEYİCİLER</a:t>
            </a:r>
            <a:endParaRPr lang="en-US" sz="4800" dirty="0">
              <a:solidFill>
                <a:srgbClr val="FF914D"/>
              </a:solidFill>
              <a:latin typeface="OpenDyslexic Bold"/>
            </a:endParaRPr>
          </a:p>
        </p:txBody>
      </p:sp>
      <p:sp>
        <p:nvSpPr>
          <p:cNvPr id="5" name="TextBox 5"/>
          <p:cNvSpPr txBox="1"/>
          <p:nvPr/>
        </p:nvSpPr>
        <p:spPr>
          <a:xfrm>
            <a:off x="774296" y="4388881"/>
            <a:ext cx="10557134" cy="3970903"/>
          </a:xfrm>
          <a:prstGeom prst="rect">
            <a:avLst/>
          </a:prstGeom>
        </p:spPr>
        <p:txBody>
          <a:bodyPr lIns="0" tIns="0" rIns="0" bIns="0" rtlCol="0" anchor="t">
            <a:spAutoFit/>
          </a:bodyPr>
          <a:lstStyle/>
          <a:p>
            <a:pPr algn="just">
              <a:lnSpc>
                <a:spcPts val="6356"/>
              </a:lnSpc>
            </a:pPr>
            <a:r>
              <a:rPr lang="en-US" sz="4540">
                <a:solidFill>
                  <a:srgbClr val="000000"/>
                </a:solidFill>
                <a:latin typeface="OpenDyslexic"/>
              </a:rPr>
              <a:t>İzleyicilerden bazıları ise akran zorbalığını önlemek için akran zorbalığına maruz kalanlara yardım ederek kahramanlık gösterir.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1585834" y="4474855"/>
            <a:ext cx="5396459" cy="4114800"/>
          </a:xfrm>
          <a:custGeom>
            <a:avLst/>
            <a:gdLst/>
            <a:ahLst/>
            <a:cxnLst/>
            <a:rect l="l" t="t" r="r" b="b"/>
            <a:pathLst>
              <a:path w="5396459" h="4114800">
                <a:moveTo>
                  <a:pt x="0" y="0"/>
                </a:moveTo>
                <a:lnTo>
                  <a:pt x="5396459" y="0"/>
                </a:lnTo>
                <a:lnTo>
                  <a:pt x="5396459"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021240" y="1996699"/>
            <a:ext cx="1582360" cy="1920922"/>
          </a:xfrm>
          <a:custGeom>
            <a:avLst/>
            <a:gdLst/>
            <a:ahLst/>
            <a:cxnLst/>
            <a:rect l="l" t="t" r="r" b="b"/>
            <a:pathLst>
              <a:path w="1582360" h="1920922">
                <a:moveTo>
                  <a:pt x="0" y="0"/>
                </a:moveTo>
                <a:lnTo>
                  <a:pt x="1582360" y="0"/>
                </a:lnTo>
                <a:lnTo>
                  <a:pt x="1582360" y="1920923"/>
                </a:lnTo>
                <a:lnTo>
                  <a:pt x="0" y="192092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1028700" y="1152525"/>
            <a:ext cx="15567440" cy="844174"/>
          </a:xfrm>
          <a:prstGeom prst="rect">
            <a:avLst/>
          </a:prstGeom>
        </p:spPr>
        <p:txBody>
          <a:bodyPr lIns="0" tIns="0" rIns="0" bIns="0" rtlCol="0" anchor="t">
            <a:spAutoFit/>
          </a:bodyPr>
          <a:lstStyle/>
          <a:p>
            <a:pPr marL="0" lvl="0" indent="0" algn="l">
              <a:lnSpc>
                <a:spcPts val="6208"/>
              </a:lnSpc>
              <a:spcBef>
                <a:spcPct val="0"/>
              </a:spcBef>
            </a:pPr>
            <a:r>
              <a:rPr lang="en-US" sz="6400">
                <a:solidFill>
                  <a:srgbClr val="8DB1C6"/>
                </a:solidFill>
                <a:latin typeface="OpenDyslexic Bold"/>
              </a:rPr>
              <a:t>AKRAN ZORBALIĞINDAKİ ROLLER</a:t>
            </a:r>
          </a:p>
        </p:txBody>
      </p:sp>
      <p:sp>
        <p:nvSpPr>
          <p:cNvPr id="5" name="TextBox 5"/>
          <p:cNvSpPr txBox="1"/>
          <p:nvPr/>
        </p:nvSpPr>
        <p:spPr>
          <a:xfrm>
            <a:off x="3434699" y="2787025"/>
            <a:ext cx="3920430" cy="811530"/>
          </a:xfrm>
          <a:prstGeom prst="rect">
            <a:avLst/>
          </a:prstGeom>
        </p:spPr>
        <p:txBody>
          <a:bodyPr lIns="0" tIns="0" rIns="0" bIns="0" rtlCol="0" anchor="t">
            <a:spAutoFit/>
          </a:bodyPr>
          <a:lstStyle/>
          <a:p>
            <a:pPr algn="ctr">
              <a:lnSpc>
                <a:spcPts val="6720"/>
              </a:lnSpc>
            </a:pPr>
            <a:r>
              <a:rPr lang="en-US" sz="4400" dirty="0">
                <a:solidFill>
                  <a:srgbClr val="FF914D"/>
                </a:solidFill>
                <a:latin typeface="OpenDyslexic Bold"/>
              </a:rPr>
              <a:t>İZLEYİCİLER</a:t>
            </a:r>
            <a:endParaRPr lang="en-US" sz="4800" dirty="0">
              <a:solidFill>
                <a:srgbClr val="FF914D"/>
              </a:solidFill>
              <a:latin typeface="OpenDyslexic Bold"/>
            </a:endParaRPr>
          </a:p>
        </p:txBody>
      </p:sp>
      <p:sp>
        <p:nvSpPr>
          <p:cNvPr id="6" name="TextBox 6"/>
          <p:cNvSpPr txBox="1"/>
          <p:nvPr/>
        </p:nvSpPr>
        <p:spPr>
          <a:xfrm>
            <a:off x="1028700" y="4389130"/>
            <a:ext cx="10557134" cy="3170803"/>
          </a:xfrm>
          <a:prstGeom prst="rect">
            <a:avLst/>
          </a:prstGeom>
        </p:spPr>
        <p:txBody>
          <a:bodyPr lIns="0" tIns="0" rIns="0" bIns="0" rtlCol="0" anchor="t">
            <a:spAutoFit/>
          </a:bodyPr>
          <a:lstStyle/>
          <a:p>
            <a:pPr>
              <a:lnSpc>
                <a:spcPts val="6356"/>
              </a:lnSpc>
            </a:pPr>
            <a:r>
              <a:rPr lang="en-US" sz="4540">
                <a:solidFill>
                  <a:srgbClr val="000000"/>
                </a:solidFill>
                <a:latin typeface="OpenDyslexic"/>
              </a:rPr>
              <a:t>İzleyiciler aslında çok büyük ve güçlü bir gruptur ve akran zorbalığını önleme gücüne sahiptir.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2302850" y="4830714"/>
            <a:ext cx="3939921" cy="4114800"/>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1333941" y="2210319"/>
            <a:ext cx="1937818" cy="1874398"/>
          </a:xfrm>
          <a:custGeom>
            <a:avLst/>
            <a:gdLst/>
            <a:ahLst/>
            <a:cxnLst/>
            <a:rect l="l" t="t" r="r" b="b"/>
            <a:pathLst>
              <a:path w="1937818" h="1874398">
                <a:moveTo>
                  <a:pt x="0" y="0"/>
                </a:moveTo>
                <a:lnTo>
                  <a:pt x="1937818" y="0"/>
                </a:lnTo>
                <a:lnTo>
                  <a:pt x="1937818" y="1874398"/>
                </a:lnTo>
                <a:lnTo>
                  <a:pt x="0" y="187439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TextBox 4"/>
          <p:cNvSpPr txBox="1"/>
          <p:nvPr/>
        </p:nvSpPr>
        <p:spPr>
          <a:xfrm>
            <a:off x="1028700" y="1152525"/>
            <a:ext cx="15567440" cy="844174"/>
          </a:xfrm>
          <a:prstGeom prst="rect">
            <a:avLst/>
          </a:prstGeom>
        </p:spPr>
        <p:txBody>
          <a:bodyPr lIns="0" tIns="0" rIns="0" bIns="0" rtlCol="0" anchor="t">
            <a:spAutoFit/>
          </a:bodyPr>
          <a:lstStyle/>
          <a:p>
            <a:pPr marL="0" lvl="0" indent="0" algn="l">
              <a:lnSpc>
                <a:spcPts val="6208"/>
              </a:lnSpc>
              <a:spcBef>
                <a:spcPct val="0"/>
              </a:spcBef>
            </a:pPr>
            <a:r>
              <a:rPr lang="en-US" sz="6400">
                <a:solidFill>
                  <a:srgbClr val="8DB1C6"/>
                </a:solidFill>
                <a:latin typeface="OpenDyslexic Bold"/>
              </a:rPr>
              <a:t>AKRAN ZORBALIĞINDAKİ ROLLER</a:t>
            </a:r>
          </a:p>
        </p:txBody>
      </p:sp>
      <p:sp>
        <p:nvSpPr>
          <p:cNvPr id="5" name="TextBox 5"/>
          <p:cNvSpPr txBox="1"/>
          <p:nvPr/>
        </p:nvSpPr>
        <p:spPr>
          <a:xfrm>
            <a:off x="1028700" y="2482837"/>
            <a:ext cx="10070009" cy="811530"/>
          </a:xfrm>
          <a:prstGeom prst="rect">
            <a:avLst/>
          </a:prstGeom>
        </p:spPr>
        <p:txBody>
          <a:bodyPr lIns="0" tIns="0" rIns="0" bIns="0" rtlCol="0" anchor="t">
            <a:spAutoFit/>
          </a:bodyPr>
          <a:lstStyle/>
          <a:p>
            <a:pPr algn="ctr">
              <a:lnSpc>
                <a:spcPts val="6720"/>
              </a:lnSpc>
            </a:pPr>
            <a:r>
              <a:rPr lang="en-US" sz="4800">
                <a:solidFill>
                  <a:srgbClr val="FF914D"/>
                </a:solidFill>
                <a:latin typeface="OpenDyslexic Bold"/>
              </a:rPr>
              <a:t>AKRAN ZORBALIĞI YAPANLAR</a:t>
            </a:r>
          </a:p>
        </p:txBody>
      </p:sp>
      <p:sp>
        <p:nvSpPr>
          <p:cNvPr id="6" name="TextBox 6"/>
          <p:cNvSpPr txBox="1"/>
          <p:nvPr/>
        </p:nvSpPr>
        <p:spPr>
          <a:xfrm>
            <a:off x="1028700" y="4231662"/>
            <a:ext cx="10557134" cy="3636892"/>
          </a:xfrm>
          <a:prstGeom prst="rect">
            <a:avLst/>
          </a:prstGeom>
        </p:spPr>
        <p:txBody>
          <a:bodyPr lIns="0" tIns="0" rIns="0" bIns="0" rtlCol="0" anchor="t">
            <a:spAutoFit/>
          </a:bodyPr>
          <a:lstStyle/>
          <a:p>
            <a:pPr>
              <a:lnSpc>
                <a:spcPts val="4816"/>
              </a:lnSpc>
            </a:pPr>
            <a:r>
              <a:rPr lang="en-US" sz="3440" dirty="0" err="1">
                <a:solidFill>
                  <a:srgbClr val="000000"/>
                </a:solidFill>
                <a:latin typeface="OpenDyslexic"/>
              </a:rPr>
              <a:t>Akran</a:t>
            </a:r>
            <a:r>
              <a:rPr lang="en-US" sz="3440" dirty="0">
                <a:solidFill>
                  <a:srgbClr val="000000"/>
                </a:solidFill>
                <a:latin typeface="OpenDyslexic"/>
              </a:rPr>
              <a:t> zorbalığı </a:t>
            </a:r>
            <a:r>
              <a:rPr lang="en-US" sz="3440" dirty="0" err="1">
                <a:solidFill>
                  <a:srgbClr val="000000"/>
                </a:solidFill>
                <a:latin typeface="OpenDyslexic"/>
              </a:rPr>
              <a:t>yapan</a:t>
            </a:r>
            <a:r>
              <a:rPr lang="en-US" sz="3440" dirty="0">
                <a:solidFill>
                  <a:srgbClr val="000000"/>
                </a:solidFill>
                <a:latin typeface="OpenDyslexic"/>
              </a:rPr>
              <a:t> </a:t>
            </a:r>
            <a:r>
              <a:rPr lang="en-US" sz="3440" dirty="0" err="1">
                <a:solidFill>
                  <a:srgbClr val="000000"/>
                </a:solidFill>
                <a:latin typeface="OpenDyslexic"/>
              </a:rPr>
              <a:t>öğrenci</a:t>
            </a:r>
            <a:r>
              <a:rPr lang="en-US" sz="3440" dirty="0">
                <a:solidFill>
                  <a:srgbClr val="000000"/>
                </a:solidFill>
                <a:latin typeface="OpenDyslexic"/>
              </a:rPr>
              <a:t>; </a:t>
            </a:r>
            <a:r>
              <a:rPr lang="en-US" sz="3440" dirty="0" err="1">
                <a:solidFill>
                  <a:srgbClr val="000000"/>
                </a:solidFill>
                <a:latin typeface="OpenDyslexic"/>
              </a:rPr>
              <a:t>diğer</a:t>
            </a:r>
            <a:r>
              <a:rPr lang="en-US" sz="3440" dirty="0">
                <a:solidFill>
                  <a:srgbClr val="000000"/>
                </a:solidFill>
                <a:latin typeface="OpenDyslexic"/>
              </a:rPr>
              <a:t> </a:t>
            </a:r>
            <a:r>
              <a:rPr lang="en-US" sz="3440" dirty="0" err="1">
                <a:solidFill>
                  <a:srgbClr val="000000"/>
                </a:solidFill>
                <a:latin typeface="OpenDyslexic"/>
              </a:rPr>
              <a:t>öğrencilere</a:t>
            </a:r>
            <a:r>
              <a:rPr lang="en-US" sz="3440" dirty="0">
                <a:solidFill>
                  <a:srgbClr val="000000"/>
                </a:solidFill>
                <a:latin typeface="OpenDyslexic"/>
              </a:rPr>
              <a:t> </a:t>
            </a:r>
            <a:r>
              <a:rPr lang="en-US" sz="3440" dirty="0" err="1">
                <a:solidFill>
                  <a:srgbClr val="000000"/>
                </a:solidFill>
                <a:latin typeface="OpenDyslexic"/>
              </a:rPr>
              <a:t>isim</a:t>
            </a:r>
            <a:r>
              <a:rPr lang="en-US" sz="3440" dirty="0">
                <a:solidFill>
                  <a:srgbClr val="000000"/>
                </a:solidFill>
                <a:latin typeface="OpenDyslexic"/>
              </a:rPr>
              <a:t> </a:t>
            </a:r>
            <a:r>
              <a:rPr lang="en-US" sz="3440" dirty="0" err="1">
                <a:solidFill>
                  <a:srgbClr val="000000"/>
                </a:solidFill>
                <a:latin typeface="OpenDyslexic"/>
              </a:rPr>
              <a:t>takarak</a:t>
            </a:r>
            <a:r>
              <a:rPr lang="en-US" sz="3440" dirty="0">
                <a:solidFill>
                  <a:srgbClr val="000000"/>
                </a:solidFill>
                <a:latin typeface="OpenDyslexic"/>
              </a:rPr>
              <a:t>, </a:t>
            </a:r>
            <a:r>
              <a:rPr lang="en-US" sz="3440" dirty="0" err="1">
                <a:solidFill>
                  <a:srgbClr val="000000"/>
                </a:solidFill>
                <a:latin typeface="OpenDyslexic"/>
              </a:rPr>
              <a:t>onlarla</a:t>
            </a:r>
            <a:r>
              <a:rPr lang="en-US" sz="3440" dirty="0">
                <a:solidFill>
                  <a:srgbClr val="000000"/>
                </a:solidFill>
                <a:latin typeface="OpenDyslexic"/>
              </a:rPr>
              <a:t> </a:t>
            </a:r>
            <a:r>
              <a:rPr lang="en-US" sz="3440" dirty="0" err="1">
                <a:solidFill>
                  <a:srgbClr val="000000"/>
                </a:solidFill>
                <a:latin typeface="OpenDyslexic"/>
              </a:rPr>
              <a:t>alay</a:t>
            </a:r>
            <a:r>
              <a:rPr lang="en-US" sz="3440" dirty="0">
                <a:solidFill>
                  <a:srgbClr val="000000"/>
                </a:solidFill>
                <a:latin typeface="OpenDyslexic"/>
              </a:rPr>
              <a:t> </a:t>
            </a:r>
            <a:r>
              <a:rPr lang="en-US" sz="3440" dirty="0" err="1">
                <a:solidFill>
                  <a:srgbClr val="000000"/>
                </a:solidFill>
                <a:latin typeface="OpenDyslexic"/>
              </a:rPr>
              <a:t>ederek</a:t>
            </a:r>
            <a:r>
              <a:rPr lang="en-US" sz="3440" dirty="0">
                <a:solidFill>
                  <a:srgbClr val="000000"/>
                </a:solidFill>
                <a:latin typeface="OpenDyslexic"/>
              </a:rPr>
              <a:t>, </a:t>
            </a:r>
            <a:r>
              <a:rPr lang="en-US" sz="3440" dirty="0" err="1">
                <a:solidFill>
                  <a:srgbClr val="000000"/>
                </a:solidFill>
                <a:latin typeface="OpenDyslexic"/>
              </a:rPr>
              <a:t>dalga</a:t>
            </a:r>
            <a:r>
              <a:rPr lang="en-US" sz="3440" dirty="0">
                <a:solidFill>
                  <a:srgbClr val="000000"/>
                </a:solidFill>
                <a:latin typeface="OpenDyslexic"/>
              </a:rPr>
              <a:t> </a:t>
            </a:r>
            <a:r>
              <a:rPr lang="en-US" sz="3440" dirty="0" err="1">
                <a:solidFill>
                  <a:srgbClr val="000000"/>
                </a:solidFill>
                <a:latin typeface="OpenDyslexic"/>
              </a:rPr>
              <a:t>geçerek</a:t>
            </a:r>
            <a:r>
              <a:rPr lang="en-US" sz="3440" dirty="0">
                <a:solidFill>
                  <a:srgbClr val="000000"/>
                </a:solidFill>
                <a:latin typeface="OpenDyslexic"/>
              </a:rPr>
              <a:t> </a:t>
            </a:r>
            <a:r>
              <a:rPr lang="en-US" sz="3440" dirty="0" err="1">
                <a:solidFill>
                  <a:srgbClr val="000000"/>
                </a:solidFill>
                <a:latin typeface="OpenDyslexic"/>
              </a:rPr>
              <a:t>bazen</a:t>
            </a:r>
            <a:r>
              <a:rPr lang="en-US" sz="3440" dirty="0">
                <a:solidFill>
                  <a:srgbClr val="000000"/>
                </a:solidFill>
                <a:latin typeface="OpenDyslexic"/>
              </a:rPr>
              <a:t> de </a:t>
            </a:r>
            <a:r>
              <a:rPr lang="en-US" sz="3440" dirty="0" err="1">
                <a:solidFill>
                  <a:srgbClr val="000000"/>
                </a:solidFill>
                <a:latin typeface="OpenDyslexic"/>
              </a:rPr>
              <a:t>fiziksel</a:t>
            </a:r>
            <a:r>
              <a:rPr lang="en-US" sz="3440" dirty="0">
                <a:solidFill>
                  <a:srgbClr val="000000"/>
                </a:solidFill>
                <a:latin typeface="OpenDyslexic"/>
              </a:rPr>
              <a:t> olarak </a:t>
            </a:r>
            <a:r>
              <a:rPr lang="en-US" sz="3440" dirty="0" err="1">
                <a:solidFill>
                  <a:srgbClr val="000000"/>
                </a:solidFill>
                <a:latin typeface="OpenDyslexic"/>
              </a:rPr>
              <a:t>onlara</a:t>
            </a:r>
            <a:r>
              <a:rPr lang="en-US" sz="3440" dirty="0">
                <a:solidFill>
                  <a:srgbClr val="000000"/>
                </a:solidFill>
                <a:latin typeface="OpenDyslexic"/>
              </a:rPr>
              <a:t> </a:t>
            </a:r>
            <a:r>
              <a:rPr lang="en-US" sz="3440" dirty="0" err="1">
                <a:solidFill>
                  <a:srgbClr val="000000"/>
                </a:solidFill>
                <a:latin typeface="OpenDyslexic"/>
              </a:rPr>
              <a:t>vurarak</a:t>
            </a:r>
            <a:r>
              <a:rPr lang="en-US" sz="3440" dirty="0">
                <a:solidFill>
                  <a:srgbClr val="000000"/>
                </a:solidFill>
                <a:latin typeface="OpenDyslexic"/>
              </a:rPr>
              <a:t> </a:t>
            </a:r>
            <a:r>
              <a:rPr lang="en-US" sz="3440" dirty="0" err="1">
                <a:solidFill>
                  <a:srgbClr val="000000"/>
                </a:solidFill>
                <a:latin typeface="OpenDyslexic"/>
              </a:rPr>
              <a:t>ve</a:t>
            </a:r>
            <a:r>
              <a:rPr lang="en-US" sz="3440" dirty="0">
                <a:solidFill>
                  <a:srgbClr val="000000"/>
                </a:solidFill>
                <a:latin typeface="OpenDyslexic"/>
              </a:rPr>
              <a:t> </a:t>
            </a:r>
            <a:r>
              <a:rPr lang="en-US" sz="3440" dirty="0" err="1">
                <a:solidFill>
                  <a:srgbClr val="000000"/>
                </a:solidFill>
                <a:latin typeface="OpenDyslexic"/>
              </a:rPr>
              <a:t>bu</a:t>
            </a:r>
            <a:r>
              <a:rPr lang="en-US" sz="3440" dirty="0">
                <a:solidFill>
                  <a:srgbClr val="000000"/>
                </a:solidFill>
                <a:latin typeface="OpenDyslexic"/>
              </a:rPr>
              <a:t> </a:t>
            </a:r>
            <a:r>
              <a:rPr lang="en-US" sz="3440" dirty="0" err="1">
                <a:solidFill>
                  <a:srgbClr val="000000"/>
                </a:solidFill>
                <a:latin typeface="OpenDyslexic"/>
              </a:rPr>
              <a:t>davranışları</a:t>
            </a:r>
            <a:r>
              <a:rPr lang="en-US" sz="3440" dirty="0">
                <a:solidFill>
                  <a:srgbClr val="000000"/>
                </a:solidFill>
                <a:latin typeface="OpenDyslexic"/>
              </a:rPr>
              <a:t> </a:t>
            </a:r>
            <a:r>
              <a:rPr lang="en-US" sz="3440" dirty="0" err="1">
                <a:solidFill>
                  <a:srgbClr val="000000"/>
                </a:solidFill>
                <a:latin typeface="OpenDyslexic"/>
              </a:rPr>
              <a:t>birden</a:t>
            </a:r>
            <a:r>
              <a:rPr lang="en-US" sz="3440" dirty="0">
                <a:solidFill>
                  <a:srgbClr val="000000"/>
                </a:solidFill>
                <a:latin typeface="OpenDyslexic"/>
              </a:rPr>
              <a:t> </a:t>
            </a:r>
            <a:r>
              <a:rPr lang="en-US" sz="3440" dirty="0" err="1">
                <a:solidFill>
                  <a:srgbClr val="000000"/>
                </a:solidFill>
                <a:latin typeface="OpenDyslexic"/>
              </a:rPr>
              <a:t>fazla</a:t>
            </a:r>
            <a:r>
              <a:rPr lang="en-US" sz="3440" dirty="0">
                <a:solidFill>
                  <a:srgbClr val="000000"/>
                </a:solidFill>
                <a:latin typeface="OpenDyslexic"/>
              </a:rPr>
              <a:t> </a:t>
            </a:r>
            <a:r>
              <a:rPr lang="en-US" sz="3440" dirty="0" err="1">
                <a:solidFill>
                  <a:srgbClr val="000000"/>
                </a:solidFill>
                <a:latin typeface="OpenDyslexic"/>
              </a:rPr>
              <a:t>kez</a:t>
            </a:r>
            <a:r>
              <a:rPr lang="en-US" sz="3440" dirty="0">
                <a:solidFill>
                  <a:srgbClr val="000000"/>
                </a:solidFill>
                <a:latin typeface="OpenDyslexic"/>
              </a:rPr>
              <a:t> </a:t>
            </a:r>
            <a:r>
              <a:rPr lang="en-US" sz="3440" dirty="0" err="1">
                <a:solidFill>
                  <a:srgbClr val="000000"/>
                </a:solidFill>
                <a:latin typeface="OpenDyslexic"/>
              </a:rPr>
              <a:t>tekrarlayarak</a:t>
            </a:r>
            <a:r>
              <a:rPr lang="en-US" sz="3440" dirty="0">
                <a:solidFill>
                  <a:srgbClr val="000000"/>
                </a:solidFill>
                <a:latin typeface="OpenDyslexic"/>
              </a:rPr>
              <a:t> </a:t>
            </a:r>
            <a:r>
              <a:rPr lang="en-US" sz="3440" dirty="0" err="1">
                <a:solidFill>
                  <a:srgbClr val="000000"/>
                </a:solidFill>
                <a:latin typeface="OpenDyslexic"/>
              </a:rPr>
              <a:t>zarar</a:t>
            </a:r>
            <a:r>
              <a:rPr lang="en-US" sz="3440" dirty="0">
                <a:solidFill>
                  <a:srgbClr val="000000"/>
                </a:solidFill>
                <a:latin typeface="OpenDyslexic"/>
              </a:rPr>
              <a:t> </a:t>
            </a:r>
            <a:r>
              <a:rPr lang="en-US" sz="3440" dirty="0" err="1">
                <a:solidFill>
                  <a:srgbClr val="000000"/>
                </a:solidFill>
                <a:latin typeface="OpenDyslexic"/>
              </a:rPr>
              <a:t>vermeye</a:t>
            </a:r>
            <a:r>
              <a:rPr lang="en-US" sz="3440" dirty="0">
                <a:solidFill>
                  <a:srgbClr val="000000"/>
                </a:solidFill>
                <a:latin typeface="OpenDyslexic"/>
              </a:rPr>
              <a:t> </a:t>
            </a:r>
            <a:r>
              <a:rPr lang="en-US" sz="3440" dirty="0" err="1">
                <a:solidFill>
                  <a:srgbClr val="000000"/>
                </a:solidFill>
                <a:latin typeface="OpenDyslexic"/>
              </a:rPr>
              <a:t>çalışır</a:t>
            </a:r>
            <a:r>
              <a:rPr lang="en-US" sz="3440" dirty="0">
                <a:solidFill>
                  <a:srgbClr val="000000"/>
                </a:solidFill>
                <a:latin typeface="OpenDyslexic"/>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4775151" cy="10287000"/>
            <a:chOff x="0" y="0"/>
            <a:chExt cx="6366868" cy="13716000"/>
          </a:xfrm>
        </p:grpSpPr>
        <p:pic>
          <p:nvPicPr>
            <p:cNvPr id="3" name="Picture 3"/>
            <p:cNvPicPr>
              <a:picLocks noChangeAspect="1"/>
            </p:cNvPicPr>
            <p:nvPr/>
          </p:nvPicPr>
          <p:blipFill>
            <a:blip r:embed="rId2"/>
            <a:srcRect l="34797" r="34797"/>
            <a:stretch>
              <a:fillRect/>
            </a:stretch>
          </p:blipFill>
          <p:spPr>
            <a:xfrm>
              <a:off x="0" y="0"/>
              <a:ext cx="6366868" cy="13716000"/>
            </a:xfrm>
            <a:prstGeom prst="rect">
              <a:avLst/>
            </a:prstGeom>
          </p:spPr>
        </p:pic>
      </p:grpSp>
      <p:sp>
        <p:nvSpPr>
          <p:cNvPr id="4" name="Freeform 4"/>
          <p:cNvSpPr/>
          <p:nvPr/>
        </p:nvSpPr>
        <p:spPr>
          <a:xfrm>
            <a:off x="9790971" y="3328221"/>
            <a:ext cx="3113126" cy="2190509"/>
          </a:xfrm>
          <a:custGeom>
            <a:avLst/>
            <a:gdLst/>
            <a:ahLst/>
            <a:cxnLst/>
            <a:rect l="l" t="t" r="r" b="b"/>
            <a:pathLst>
              <a:path w="3113126" h="2190509">
                <a:moveTo>
                  <a:pt x="0" y="0"/>
                </a:moveTo>
                <a:lnTo>
                  <a:pt x="3113126" y="0"/>
                </a:lnTo>
                <a:lnTo>
                  <a:pt x="3113126" y="2190509"/>
                </a:lnTo>
                <a:lnTo>
                  <a:pt x="0" y="219050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5"/>
          <p:cNvSpPr txBox="1"/>
          <p:nvPr/>
        </p:nvSpPr>
        <p:spPr>
          <a:xfrm>
            <a:off x="5656996" y="1099371"/>
            <a:ext cx="11381077" cy="2518411"/>
          </a:xfrm>
          <a:prstGeom prst="rect">
            <a:avLst/>
          </a:prstGeom>
        </p:spPr>
        <p:txBody>
          <a:bodyPr lIns="0" tIns="0" rIns="0" bIns="0" rtlCol="0" anchor="t">
            <a:spAutoFit/>
          </a:bodyPr>
          <a:lstStyle/>
          <a:p>
            <a:pPr algn="ctr">
              <a:lnSpc>
                <a:spcPts val="5099"/>
              </a:lnSpc>
            </a:pPr>
            <a:r>
              <a:rPr lang="en-US" sz="3399">
                <a:solidFill>
                  <a:srgbClr val="000000"/>
                </a:solidFill>
                <a:latin typeface="OpenDyslexic"/>
              </a:rPr>
              <a:t>“Peki; bizi dinlemeyen, bizimle oynamayan, iyi vakit geçirmediğimiz ve bize karşı nazik olmayan kişilerin olduğu durumlarda ne olur?</a:t>
            </a:r>
          </a:p>
          <a:p>
            <a:pPr algn="ctr">
              <a:lnSpc>
                <a:spcPts val="5099"/>
              </a:lnSpc>
            </a:pPr>
            <a:endParaRPr lang="en-US" sz="3399">
              <a:solidFill>
                <a:srgbClr val="000000"/>
              </a:solidFill>
              <a:latin typeface="OpenDyslexic"/>
            </a:endParaRPr>
          </a:p>
        </p:txBody>
      </p:sp>
      <p:sp>
        <p:nvSpPr>
          <p:cNvPr id="6" name="TextBox 6"/>
          <p:cNvSpPr txBox="1"/>
          <p:nvPr/>
        </p:nvSpPr>
        <p:spPr>
          <a:xfrm>
            <a:off x="5656996" y="6423867"/>
            <a:ext cx="12038322" cy="3054682"/>
          </a:xfrm>
          <a:prstGeom prst="rect">
            <a:avLst/>
          </a:prstGeom>
        </p:spPr>
        <p:txBody>
          <a:bodyPr lIns="0" tIns="0" rIns="0" bIns="0" rtlCol="0" anchor="t">
            <a:spAutoFit/>
          </a:bodyPr>
          <a:lstStyle/>
          <a:p>
            <a:pPr algn="ctr">
              <a:lnSpc>
                <a:spcPts val="4759"/>
              </a:lnSpc>
            </a:pPr>
            <a:r>
              <a:rPr lang="en-US" sz="3399" dirty="0">
                <a:solidFill>
                  <a:srgbClr val="000000"/>
                </a:solidFill>
                <a:latin typeface="OpenDyslexic"/>
              </a:rPr>
              <a:t>“</a:t>
            </a:r>
            <a:r>
              <a:rPr lang="en-US" sz="3399" dirty="0" err="1">
                <a:solidFill>
                  <a:srgbClr val="000000"/>
                </a:solidFill>
                <a:latin typeface="OpenDyslexic"/>
              </a:rPr>
              <a:t>Bugün</a:t>
            </a:r>
            <a:r>
              <a:rPr lang="en-US" sz="3399" dirty="0">
                <a:solidFill>
                  <a:srgbClr val="000000"/>
                </a:solidFill>
                <a:latin typeface="OpenDyslexic"/>
              </a:rPr>
              <a:t> </a:t>
            </a:r>
            <a:r>
              <a:rPr lang="en-US" sz="3399" dirty="0" err="1" smtClean="0">
                <a:solidFill>
                  <a:srgbClr val="000000"/>
                </a:solidFill>
                <a:latin typeface="OpenDyslexic"/>
              </a:rPr>
              <a:t>sizlerle</a:t>
            </a:r>
            <a:r>
              <a:rPr lang="tr-TR" sz="3399" dirty="0">
                <a:solidFill>
                  <a:srgbClr val="000000"/>
                </a:solidFill>
                <a:latin typeface="OpenDyslexic"/>
              </a:rPr>
              <a:t> </a:t>
            </a:r>
            <a:r>
              <a:rPr lang="en-US" sz="3399" dirty="0" smtClean="0">
                <a:solidFill>
                  <a:srgbClr val="000000"/>
                </a:solidFill>
                <a:latin typeface="OpenDyslexic"/>
              </a:rPr>
              <a:t>zaman </a:t>
            </a:r>
            <a:r>
              <a:rPr lang="en-US" sz="3399" dirty="0">
                <a:solidFill>
                  <a:srgbClr val="000000"/>
                </a:solidFill>
                <a:latin typeface="OpenDyslexic"/>
              </a:rPr>
              <a:t>zaman </a:t>
            </a:r>
            <a:r>
              <a:rPr lang="en-US" sz="3399" dirty="0" err="1">
                <a:solidFill>
                  <a:srgbClr val="000000"/>
                </a:solidFill>
                <a:latin typeface="OpenDyslexic"/>
              </a:rPr>
              <a:t>çevremizde</a:t>
            </a:r>
            <a:r>
              <a:rPr lang="en-US" sz="3399" dirty="0">
                <a:solidFill>
                  <a:srgbClr val="000000"/>
                </a:solidFill>
                <a:latin typeface="OpenDyslexic"/>
              </a:rPr>
              <a:t> </a:t>
            </a:r>
            <a:r>
              <a:rPr lang="en-US" sz="3399" dirty="0" err="1">
                <a:solidFill>
                  <a:srgbClr val="000000"/>
                </a:solidFill>
                <a:latin typeface="OpenDyslexic"/>
              </a:rPr>
              <a:t>karşılaştığımız</a:t>
            </a:r>
            <a:r>
              <a:rPr lang="en-US" sz="3399" dirty="0">
                <a:solidFill>
                  <a:srgbClr val="000000"/>
                </a:solidFill>
                <a:latin typeface="OpenDyslexic"/>
              </a:rPr>
              <a:t> </a:t>
            </a:r>
            <a:r>
              <a:rPr lang="en-US" sz="3399" dirty="0" err="1">
                <a:solidFill>
                  <a:srgbClr val="000000"/>
                </a:solidFill>
                <a:latin typeface="OpenDyslexic"/>
              </a:rPr>
              <a:t>bir</a:t>
            </a:r>
            <a:r>
              <a:rPr lang="en-US" sz="3399" dirty="0">
                <a:solidFill>
                  <a:srgbClr val="000000"/>
                </a:solidFill>
                <a:latin typeface="OpenDyslexic"/>
              </a:rPr>
              <a:t> </a:t>
            </a:r>
            <a:r>
              <a:rPr lang="en-US" sz="3399" dirty="0" err="1">
                <a:solidFill>
                  <a:srgbClr val="000000"/>
                </a:solidFill>
                <a:latin typeface="OpenDyslexic"/>
              </a:rPr>
              <a:t>sorun</a:t>
            </a:r>
            <a:r>
              <a:rPr lang="en-US" sz="3399" dirty="0">
                <a:solidFill>
                  <a:srgbClr val="000000"/>
                </a:solidFill>
                <a:latin typeface="OpenDyslexic"/>
              </a:rPr>
              <a:t> </a:t>
            </a:r>
            <a:r>
              <a:rPr lang="en-US" sz="3399" dirty="0" err="1">
                <a:solidFill>
                  <a:srgbClr val="000000"/>
                </a:solidFill>
                <a:latin typeface="OpenDyslexic"/>
              </a:rPr>
              <a:t>hakkında</a:t>
            </a:r>
            <a:r>
              <a:rPr lang="en-US" sz="3399" dirty="0">
                <a:solidFill>
                  <a:srgbClr val="000000"/>
                </a:solidFill>
                <a:latin typeface="OpenDyslexic"/>
              </a:rPr>
              <a:t> </a:t>
            </a:r>
            <a:r>
              <a:rPr lang="en-US" sz="3399" dirty="0" err="1">
                <a:solidFill>
                  <a:srgbClr val="000000"/>
                </a:solidFill>
                <a:latin typeface="OpenDyslexic"/>
              </a:rPr>
              <a:t>konuşacağız</a:t>
            </a:r>
            <a:r>
              <a:rPr lang="en-US" sz="3399" dirty="0">
                <a:solidFill>
                  <a:srgbClr val="000000"/>
                </a:solidFill>
                <a:latin typeface="OpenDyslexic"/>
              </a:rPr>
              <a:t>. Bu </a:t>
            </a:r>
            <a:r>
              <a:rPr lang="en-US" sz="3399" dirty="0" err="1">
                <a:solidFill>
                  <a:srgbClr val="000000"/>
                </a:solidFill>
                <a:latin typeface="OpenDyslexic"/>
              </a:rPr>
              <a:t>sorunu</a:t>
            </a:r>
            <a:r>
              <a:rPr lang="en-US" sz="3399" dirty="0">
                <a:solidFill>
                  <a:srgbClr val="000000"/>
                </a:solidFill>
                <a:latin typeface="OpenDyslexic"/>
              </a:rPr>
              <a:t> </a:t>
            </a:r>
            <a:r>
              <a:rPr lang="en-US" sz="3399" dirty="0" err="1">
                <a:solidFill>
                  <a:srgbClr val="000000"/>
                </a:solidFill>
                <a:latin typeface="OpenDyslexic"/>
              </a:rPr>
              <a:t>daha</a:t>
            </a:r>
            <a:r>
              <a:rPr lang="en-US" sz="3399" dirty="0">
                <a:solidFill>
                  <a:srgbClr val="000000"/>
                </a:solidFill>
                <a:latin typeface="OpenDyslexic"/>
              </a:rPr>
              <a:t> </a:t>
            </a:r>
            <a:r>
              <a:rPr lang="en-US" sz="3399" dirty="0" err="1">
                <a:solidFill>
                  <a:srgbClr val="000000"/>
                </a:solidFill>
                <a:latin typeface="OpenDyslexic"/>
              </a:rPr>
              <a:t>iyi</a:t>
            </a:r>
            <a:r>
              <a:rPr lang="en-US" sz="3399" dirty="0">
                <a:solidFill>
                  <a:srgbClr val="000000"/>
                </a:solidFill>
                <a:latin typeface="OpenDyslexic"/>
              </a:rPr>
              <a:t> </a:t>
            </a:r>
            <a:r>
              <a:rPr lang="en-US" sz="3399" dirty="0" err="1">
                <a:solidFill>
                  <a:srgbClr val="000000"/>
                </a:solidFill>
                <a:latin typeface="OpenDyslexic"/>
              </a:rPr>
              <a:t>anlamak</a:t>
            </a:r>
            <a:r>
              <a:rPr lang="en-US" sz="3399" dirty="0">
                <a:solidFill>
                  <a:srgbClr val="000000"/>
                </a:solidFill>
                <a:latin typeface="OpenDyslexic"/>
              </a:rPr>
              <a:t> </a:t>
            </a:r>
            <a:r>
              <a:rPr lang="en-US" sz="3399" dirty="0" err="1">
                <a:solidFill>
                  <a:srgbClr val="000000"/>
                </a:solidFill>
                <a:latin typeface="OpenDyslexic"/>
              </a:rPr>
              <a:t>için</a:t>
            </a:r>
            <a:r>
              <a:rPr lang="en-US" sz="3399" dirty="0">
                <a:solidFill>
                  <a:srgbClr val="000000"/>
                </a:solidFill>
                <a:latin typeface="OpenDyslexic"/>
              </a:rPr>
              <a:t> </a:t>
            </a:r>
            <a:r>
              <a:rPr lang="en-US" sz="3399" dirty="0" err="1">
                <a:solidFill>
                  <a:srgbClr val="000000"/>
                </a:solidFill>
                <a:latin typeface="OpenDyslexic"/>
              </a:rPr>
              <a:t>öncelikle</a:t>
            </a:r>
            <a:r>
              <a:rPr lang="en-US" sz="3399" dirty="0">
                <a:solidFill>
                  <a:srgbClr val="000000"/>
                </a:solidFill>
                <a:latin typeface="OpenDyslexic"/>
              </a:rPr>
              <a:t> size </a:t>
            </a:r>
            <a:r>
              <a:rPr lang="en-US" sz="3399" dirty="0" err="1">
                <a:solidFill>
                  <a:srgbClr val="000000"/>
                </a:solidFill>
                <a:latin typeface="OpenDyslexic"/>
              </a:rPr>
              <a:t>bir</a:t>
            </a:r>
            <a:r>
              <a:rPr lang="en-US" sz="3399" dirty="0">
                <a:solidFill>
                  <a:srgbClr val="000000"/>
                </a:solidFill>
                <a:latin typeface="OpenDyslexic"/>
              </a:rPr>
              <a:t> </a:t>
            </a:r>
            <a:r>
              <a:rPr lang="en-US" sz="3399" dirty="0" err="1">
                <a:solidFill>
                  <a:srgbClr val="000000"/>
                </a:solidFill>
                <a:latin typeface="OpenDyslexic"/>
              </a:rPr>
              <a:t>hikâye</a:t>
            </a:r>
            <a:r>
              <a:rPr lang="en-US" sz="3399" dirty="0">
                <a:solidFill>
                  <a:srgbClr val="000000"/>
                </a:solidFill>
                <a:latin typeface="OpenDyslexic"/>
              </a:rPr>
              <a:t> </a:t>
            </a:r>
            <a:r>
              <a:rPr lang="tr-TR" sz="3399" dirty="0" smtClean="0">
                <a:solidFill>
                  <a:srgbClr val="000000"/>
                </a:solidFill>
                <a:latin typeface="OpenDyslexic"/>
              </a:rPr>
              <a:t>anlatacağım</a:t>
            </a:r>
            <a:r>
              <a:rPr lang="en-US" sz="3399" dirty="0" smtClean="0">
                <a:solidFill>
                  <a:srgbClr val="000000"/>
                </a:solidFill>
                <a:latin typeface="OpenDyslexic"/>
              </a:rPr>
              <a:t>.</a:t>
            </a:r>
            <a:endParaRPr lang="en-US" sz="3399" dirty="0">
              <a:solidFill>
                <a:srgbClr val="000000"/>
              </a:solidFill>
              <a:latin typeface="OpenDyslexic"/>
            </a:endParaRPr>
          </a:p>
          <a:p>
            <a:pPr algn="ctr">
              <a:lnSpc>
                <a:spcPts val="4759"/>
              </a:lnSpc>
            </a:pPr>
            <a:endParaRPr lang="en-US" sz="3399" dirty="0">
              <a:solidFill>
                <a:srgbClr val="000000"/>
              </a:solidFill>
              <a:latin typeface="OpenDyslexic"/>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1333941" y="2210319"/>
            <a:ext cx="1937818" cy="1874398"/>
          </a:xfrm>
          <a:custGeom>
            <a:avLst/>
            <a:gdLst/>
            <a:ahLst/>
            <a:cxnLst/>
            <a:rect l="l" t="t" r="r" b="b"/>
            <a:pathLst>
              <a:path w="1937818" h="1874398">
                <a:moveTo>
                  <a:pt x="0" y="0"/>
                </a:moveTo>
                <a:lnTo>
                  <a:pt x="1937818" y="0"/>
                </a:lnTo>
                <a:lnTo>
                  <a:pt x="1937818" y="1874398"/>
                </a:lnTo>
                <a:lnTo>
                  <a:pt x="0" y="187439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1333941" y="3918797"/>
            <a:ext cx="5079696" cy="4628873"/>
          </a:xfrm>
          <a:custGeom>
            <a:avLst/>
            <a:gdLst/>
            <a:ahLst/>
            <a:cxnLst/>
            <a:rect l="l" t="t" r="r" b="b"/>
            <a:pathLst>
              <a:path w="5079696" h="4628873">
                <a:moveTo>
                  <a:pt x="0" y="0"/>
                </a:moveTo>
                <a:lnTo>
                  <a:pt x="5079696" y="0"/>
                </a:lnTo>
                <a:lnTo>
                  <a:pt x="5079696" y="4628873"/>
                </a:lnTo>
                <a:lnTo>
                  <a:pt x="0" y="4628873"/>
                </a:lnTo>
                <a:lnTo>
                  <a:pt x="0" y="0"/>
                </a:lnTo>
                <a:close/>
              </a:path>
            </a:pathLst>
          </a:custGeom>
          <a:blipFill>
            <a:blip r:embed="rId4"/>
            <a:stretch>
              <a:fillRect/>
            </a:stretch>
          </a:blipFill>
        </p:spPr>
      </p:sp>
      <p:sp>
        <p:nvSpPr>
          <p:cNvPr id="4" name="TextBox 4"/>
          <p:cNvSpPr txBox="1"/>
          <p:nvPr/>
        </p:nvSpPr>
        <p:spPr>
          <a:xfrm>
            <a:off x="1028700" y="1152525"/>
            <a:ext cx="15567440" cy="844174"/>
          </a:xfrm>
          <a:prstGeom prst="rect">
            <a:avLst/>
          </a:prstGeom>
        </p:spPr>
        <p:txBody>
          <a:bodyPr lIns="0" tIns="0" rIns="0" bIns="0" rtlCol="0" anchor="t">
            <a:spAutoFit/>
          </a:bodyPr>
          <a:lstStyle/>
          <a:p>
            <a:pPr marL="0" lvl="0" indent="0" algn="l">
              <a:lnSpc>
                <a:spcPts val="6208"/>
              </a:lnSpc>
              <a:spcBef>
                <a:spcPct val="0"/>
              </a:spcBef>
            </a:pPr>
            <a:r>
              <a:rPr lang="en-US" sz="6400">
                <a:solidFill>
                  <a:srgbClr val="8DB1C6"/>
                </a:solidFill>
                <a:latin typeface="OpenDyslexic Bold"/>
              </a:rPr>
              <a:t>AKRAN ZORBALIĞINDAKİ ROLLER</a:t>
            </a:r>
          </a:p>
        </p:txBody>
      </p:sp>
      <p:sp>
        <p:nvSpPr>
          <p:cNvPr id="5" name="TextBox 5"/>
          <p:cNvSpPr txBox="1"/>
          <p:nvPr/>
        </p:nvSpPr>
        <p:spPr>
          <a:xfrm>
            <a:off x="1028700" y="2482837"/>
            <a:ext cx="10070009" cy="811530"/>
          </a:xfrm>
          <a:prstGeom prst="rect">
            <a:avLst/>
          </a:prstGeom>
        </p:spPr>
        <p:txBody>
          <a:bodyPr lIns="0" tIns="0" rIns="0" bIns="0" rtlCol="0" anchor="t">
            <a:spAutoFit/>
          </a:bodyPr>
          <a:lstStyle/>
          <a:p>
            <a:pPr algn="ctr">
              <a:lnSpc>
                <a:spcPts val="6720"/>
              </a:lnSpc>
            </a:pPr>
            <a:r>
              <a:rPr lang="en-US" sz="4800">
                <a:solidFill>
                  <a:srgbClr val="FF914D"/>
                </a:solidFill>
                <a:latin typeface="OpenDyslexic Bold"/>
              </a:rPr>
              <a:t>AKRAN ZORBALIĞI YAPANLAR</a:t>
            </a:r>
          </a:p>
        </p:txBody>
      </p:sp>
      <p:sp>
        <p:nvSpPr>
          <p:cNvPr id="6" name="TextBox 6"/>
          <p:cNvSpPr txBox="1"/>
          <p:nvPr/>
        </p:nvSpPr>
        <p:spPr>
          <a:xfrm>
            <a:off x="1028700" y="4599067"/>
            <a:ext cx="10557134" cy="2646927"/>
          </a:xfrm>
          <a:prstGeom prst="rect">
            <a:avLst/>
          </a:prstGeom>
        </p:spPr>
        <p:txBody>
          <a:bodyPr lIns="0" tIns="0" rIns="0" bIns="0" rtlCol="0" anchor="t">
            <a:spAutoFit/>
          </a:bodyPr>
          <a:lstStyle/>
          <a:p>
            <a:pPr>
              <a:lnSpc>
                <a:spcPts val="4256"/>
              </a:lnSpc>
            </a:pPr>
            <a:r>
              <a:rPr lang="en-US" sz="3040" dirty="0" err="1">
                <a:solidFill>
                  <a:srgbClr val="000000"/>
                </a:solidFill>
                <a:latin typeface="OpenDyslexic"/>
              </a:rPr>
              <a:t>Akran</a:t>
            </a:r>
            <a:r>
              <a:rPr lang="en-US" sz="3040" dirty="0">
                <a:solidFill>
                  <a:srgbClr val="000000"/>
                </a:solidFill>
                <a:latin typeface="OpenDyslexic"/>
              </a:rPr>
              <a:t> zorbalığı </a:t>
            </a:r>
            <a:r>
              <a:rPr lang="en-US" sz="3040" dirty="0" err="1">
                <a:solidFill>
                  <a:srgbClr val="000000"/>
                </a:solidFill>
                <a:latin typeface="OpenDyslexic"/>
              </a:rPr>
              <a:t>yapan</a:t>
            </a:r>
            <a:r>
              <a:rPr lang="en-US" sz="3040" dirty="0">
                <a:solidFill>
                  <a:srgbClr val="000000"/>
                </a:solidFill>
                <a:latin typeface="OpenDyslexic"/>
              </a:rPr>
              <a:t> </a:t>
            </a:r>
            <a:r>
              <a:rPr lang="en-US" sz="3040" dirty="0" err="1">
                <a:solidFill>
                  <a:srgbClr val="000000"/>
                </a:solidFill>
                <a:latin typeface="OpenDyslexic"/>
              </a:rPr>
              <a:t>bazı</a:t>
            </a:r>
            <a:r>
              <a:rPr lang="en-US" sz="3040" dirty="0">
                <a:solidFill>
                  <a:srgbClr val="000000"/>
                </a:solidFill>
                <a:latin typeface="OpenDyslexic"/>
              </a:rPr>
              <a:t> </a:t>
            </a:r>
            <a:r>
              <a:rPr lang="en-US" sz="3040" dirty="0" err="1">
                <a:solidFill>
                  <a:srgbClr val="000000"/>
                </a:solidFill>
                <a:latin typeface="OpenDyslexic"/>
              </a:rPr>
              <a:t>öğrenciler</a:t>
            </a:r>
            <a:r>
              <a:rPr lang="en-US" sz="3040" dirty="0">
                <a:solidFill>
                  <a:srgbClr val="000000"/>
                </a:solidFill>
                <a:latin typeface="OpenDyslexic"/>
              </a:rPr>
              <a:t>; </a:t>
            </a:r>
            <a:r>
              <a:rPr lang="en-US" sz="3040" dirty="0" err="1">
                <a:solidFill>
                  <a:srgbClr val="000000"/>
                </a:solidFill>
                <a:latin typeface="OpenDyslexic"/>
              </a:rPr>
              <a:t>kendilerini</a:t>
            </a:r>
            <a:r>
              <a:rPr lang="en-US" sz="3040" dirty="0">
                <a:solidFill>
                  <a:srgbClr val="000000"/>
                </a:solidFill>
                <a:latin typeface="OpenDyslexic"/>
              </a:rPr>
              <a:t> </a:t>
            </a:r>
            <a:r>
              <a:rPr lang="en-US" sz="3040" dirty="0" err="1">
                <a:solidFill>
                  <a:srgbClr val="000000"/>
                </a:solidFill>
                <a:latin typeface="OpenDyslexic"/>
              </a:rPr>
              <a:t>güçlü</a:t>
            </a:r>
            <a:r>
              <a:rPr lang="en-US" sz="3040" dirty="0">
                <a:solidFill>
                  <a:srgbClr val="000000"/>
                </a:solidFill>
                <a:latin typeface="OpenDyslexic"/>
              </a:rPr>
              <a:t> </a:t>
            </a:r>
            <a:r>
              <a:rPr lang="en-US" sz="3040" dirty="0" err="1">
                <a:solidFill>
                  <a:srgbClr val="000000"/>
                </a:solidFill>
                <a:latin typeface="OpenDyslexic"/>
              </a:rPr>
              <a:t>ve</a:t>
            </a:r>
            <a:r>
              <a:rPr lang="en-US" sz="3040" dirty="0">
                <a:solidFill>
                  <a:srgbClr val="000000"/>
                </a:solidFill>
                <a:latin typeface="OpenDyslexic"/>
              </a:rPr>
              <a:t> </a:t>
            </a:r>
            <a:r>
              <a:rPr lang="en-US" sz="3040" dirty="0" err="1">
                <a:solidFill>
                  <a:srgbClr val="000000"/>
                </a:solidFill>
                <a:latin typeface="OpenDyslexic"/>
              </a:rPr>
              <a:t>önemli</a:t>
            </a:r>
            <a:r>
              <a:rPr lang="en-US" sz="3040" dirty="0">
                <a:solidFill>
                  <a:srgbClr val="000000"/>
                </a:solidFill>
                <a:latin typeface="OpenDyslexic"/>
              </a:rPr>
              <a:t> </a:t>
            </a:r>
            <a:r>
              <a:rPr lang="en-US" sz="3040" dirty="0" err="1">
                <a:solidFill>
                  <a:srgbClr val="000000"/>
                </a:solidFill>
                <a:latin typeface="OpenDyslexic"/>
              </a:rPr>
              <a:t>hissetmek</a:t>
            </a:r>
            <a:r>
              <a:rPr lang="en-US" sz="3040" dirty="0">
                <a:solidFill>
                  <a:srgbClr val="000000"/>
                </a:solidFill>
                <a:latin typeface="OpenDyslexic"/>
              </a:rPr>
              <a:t> </a:t>
            </a:r>
            <a:r>
              <a:rPr lang="en-US" sz="3040" dirty="0" err="1">
                <a:solidFill>
                  <a:srgbClr val="000000"/>
                </a:solidFill>
                <a:latin typeface="OpenDyslexic"/>
              </a:rPr>
              <a:t>için</a:t>
            </a:r>
            <a:r>
              <a:rPr lang="en-US" sz="3040" dirty="0">
                <a:solidFill>
                  <a:srgbClr val="000000"/>
                </a:solidFill>
                <a:latin typeface="OpenDyslexic"/>
              </a:rPr>
              <a:t> </a:t>
            </a:r>
            <a:r>
              <a:rPr lang="en-US" sz="3040" dirty="0" err="1">
                <a:solidFill>
                  <a:srgbClr val="000000"/>
                </a:solidFill>
                <a:latin typeface="OpenDyslexic"/>
              </a:rPr>
              <a:t>isim</a:t>
            </a:r>
            <a:endParaRPr lang="en-US" sz="3040" dirty="0">
              <a:solidFill>
                <a:srgbClr val="000000"/>
              </a:solidFill>
              <a:latin typeface="OpenDyslexic"/>
            </a:endParaRPr>
          </a:p>
          <a:p>
            <a:pPr>
              <a:lnSpc>
                <a:spcPts val="4256"/>
              </a:lnSpc>
            </a:pPr>
            <a:r>
              <a:rPr lang="en-US" sz="3040" dirty="0" err="1">
                <a:solidFill>
                  <a:srgbClr val="000000"/>
                </a:solidFill>
                <a:latin typeface="OpenDyslexic"/>
              </a:rPr>
              <a:t>takma</a:t>
            </a:r>
            <a:r>
              <a:rPr lang="en-US" sz="3040" dirty="0">
                <a:solidFill>
                  <a:srgbClr val="000000"/>
                </a:solidFill>
                <a:latin typeface="OpenDyslexic"/>
              </a:rPr>
              <a:t>, </a:t>
            </a:r>
            <a:r>
              <a:rPr lang="en-US" sz="3040" dirty="0" err="1">
                <a:solidFill>
                  <a:srgbClr val="000000"/>
                </a:solidFill>
                <a:latin typeface="OpenDyslexic"/>
              </a:rPr>
              <a:t>alay</a:t>
            </a:r>
            <a:r>
              <a:rPr lang="en-US" sz="3040" dirty="0">
                <a:solidFill>
                  <a:srgbClr val="000000"/>
                </a:solidFill>
                <a:latin typeface="OpenDyslexic"/>
              </a:rPr>
              <a:t> </a:t>
            </a:r>
            <a:r>
              <a:rPr lang="en-US" sz="3040" dirty="0" err="1">
                <a:solidFill>
                  <a:srgbClr val="000000"/>
                </a:solidFill>
                <a:latin typeface="OpenDyslexic"/>
              </a:rPr>
              <a:t>etme</a:t>
            </a:r>
            <a:r>
              <a:rPr lang="en-US" sz="3040" dirty="0">
                <a:solidFill>
                  <a:srgbClr val="000000"/>
                </a:solidFill>
                <a:latin typeface="OpenDyslexic"/>
              </a:rPr>
              <a:t>, </a:t>
            </a:r>
            <a:r>
              <a:rPr lang="en-US" sz="3040" dirty="0" err="1">
                <a:solidFill>
                  <a:srgbClr val="000000"/>
                </a:solidFill>
                <a:latin typeface="OpenDyslexic"/>
              </a:rPr>
              <a:t>dalga</a:t>
            </a:r>
            <a:r>
              <a:rPr lang="en-US" sz="3040" dirty="0">
                <a:solidFill>
                  <a:srgbClr val="000000"/>
                </a:solidFill>
                <a:latin typeface="OpenDyslexic"/>
              </a:rPr>
              <a:t> </a:t>
            </a:r>
            <a:r>
              <a:rPr lang="en-US" sz="3040" dirty="0" err="1">
                <a:solidFill>
                  <a:srgbClr val="000000"/>
                </a:solidFill>
                <a:latin typeface="OpenDyslexic"/>
              </a:rPr>
              <a:t>geçme</a:t>
            </a:r>
            <a:r>
              <a:rPr lang="en-US" sz="3040" dirty="0">
                <a:solidFill>
                  <a:srgbClr val="000000"/>
                </a:solidFill>
                <a:latin typeface="OpenDyslexic"/>
              </a:rPr>
              <a:t> </a:t>
            </a:r>
            <a:r>
              <a:rPr lang="en-US" sz="3040" dirty="0" err="1">
                <a:solidFill>
                  <a:srgbClr val="000000"/>
                </a:solidFill>
                <a:latin typeface="OpenDyslexic"/>
              </a:rPr>
              <a:t>davranışlarını</a:t>
            </a:r>
            <a:r>
              <a:rPr lang="en-US" sz="3040" dirty="0">
                <a:solidFill>
                  <a:srgbClr val="000000"/>
                </a:solidFill>
                <a:latin typeface="OpenDyslexic"/>
              </a:rPr>
              <a:t> </a:t>
            </a:r>
            <a:r>
              <a:rPr lang="en-US" sz="3040" dirty="0" err="1">
                <a:solidFill>
                  <a:srgbClr val="000000"/>
                </a:solidFill>
                <a:latin typeface="OpenDyslexic"/>
              </a:rPr>
              <a:t>yaparlar</a:t>
            </a:r>
            <a:r>
              <a:rPr lang="en-US" sz="3040" dirty="0">
                <a:solidFill>
                  <a:srgbClr val="000000"/>
                </a:solidFill>
                <a:latin typeface="OpenDyslexic"/>
              </a:rPr>
              <a:t> </a:t>
            </a:r>
            <a:r>
              <a:rPr lang="en-US" sz="3040" dirty="0" err="1">
                <a:solidFill>
                  <a:srgbClr val="000000"/>
                </a:solidFill>
                <a:latin typeface="OpenDyslexic"/>
              </a:rPr>
              <a:t>ama</a:t>
            </a:r>
            <a:r>
              <a:rPr lang="en-US" sz="3040" dirty="0">
                <a:solidFill>
                  <a:srgbClr val="000000"/>
                </a:solidFill>
                <a:latin typeface="OpenDyslexic"/>
              </a:rPr>
              <a:t> </a:t>
            </a:r>
            <a:r>
              <a:rPr lang="en-US" sz="3040" dirty="0" err="1">
                <a:solidFill>
                  <a:srgbClr val="000000"/>
                </a:solidFill>
                <a:latin typeface="OpenDyslexic"/>
              </a:rPr>
              <a:t>gerçekte</a:t>
            </a:r>
            <a:r>
              <a:rPr lang="en-US" sz="3040" dirty="0">
                <a:solidFill>
                  <a:srgbClr val="000000"/>
                </a:solidFill>
                <a:latin typeface="OpenDyslexic"/>
              </a:rPr>
              <a:t> </a:t>
            </a:r>
            <a:r>
              <a:rPr lang="en-US" sz="3040" dirty="0" err="1">
                <a:solidFill>
                  <a:srgbClr val="000000"/>
                </a:solidFill>
                <a:latin typeface="OpenDyslexic"/>
              </a:rPr>
              <a:t>bu</a:t>
            </a:r>
            <a:r>
              <a:rPr lang="en-US" sz="3040" dirty="0">
                <a:solidFill>
                  <a:srgbClr val="000000"/>
                </a:solidFill>
                <a:latin typeface="OpenDyslexic"/>
              </a:rPr>
              <a:t> </a:t>
            </a:r>
            <a:r>
              <a:rPr lang="en-US" sz="3040" dirty="0" err="1">
                <a:solidFill>
                  <a:srgbClr val="000000"/>
                </a:solidFill>
                <a:latin typeface="OpenDyslexic"/>
              </a:rPr>
              <a:t>onların</a:t>
            </a:r>
            <a:r>
              <a:rPr lang="en-US" sz="3040" dirty="0">
                <a:solidFill>
                  <a:srgbClr val="000000"/>
                </a:solidFill>
                <a:latin typeface="OpenDyslexic"/>
              </a:rPr>
              <a:t> </a:t>
            </a:r>
            <a:r>
              <a:rPr lang="en-US" sz="3040" dirty="0" err="1">
                <a:solidFill>
                  <a:srgbClr val="000000"/>
                </a:solidFill>
                <a:latin typeface="OpenDyslexic"/>
              </a:rPr>
              <a:t>güçlü</a:t>
            </a:r>
            <a:endParaRPr lang="en-US" sz="3040" dirty="0">
              <a:solidFill>
                <a:srgbClr val="000000"/>
              </a:solidFill>
              <a:latin typeface="OpenDyslexic"/>
            </a:endParaRPr>
          </a:p>
          <a:p>
            <a:pPr>
              <a:lnSpc>
                <a:spcPts val="4256"/>
              </a:lnSpc>
            </a:pPr>
            <a:r>
              <a:rPr lang="en-US" sz="3040" dirty="0" err="1">
                <a:solidFill>
                  <a:srgbClr val="000000"/>
                </a:solidFill>
                <a:latin typeface="OpenDyslexic"/>
              </a:rPr>
              <a:t>oldukları</a:t>
            </a:r>
            <a:r>
              <a:rPr lang="en-US" sz="3040" dirty="0">
                <a:solidFill>
                  <a:srgbClr val="000000"/>
                </a:solidFill>
                <a:latin typeface="OpenDyslexic"/>
              </a:rPr>
              <a:t> </a:t>
            </a:r>
            <a:r>
              <a:rPr lang="en-US" sz="3040" dirty="0" err="1">
                <a:solidFill>
                  <a:srgbClr val="000000"/>
                </a:solidFill>
                <a:latin typeface="OpenDyslexic"/>
              </a:rPr>
              <a:t>anlamına</a:t>
            </a:r>
            <a:r>
              <a:rPr lang="en-US" sz="3040" dirty="0">
                <a:solidFill>
                  <a:srgbClr val="000000"/>
                </a:solidFill>
                <a:latin typeface="OpenDyslexic"/>
              </a:rPr>
              <a:t> </a:t>
            </a:r>
            <a:r>
              <a:rPr lang="en-US" sz="3040" dirty="0" err="1">
                <a:solidFill>
                  <a:srgbClr val="000000"/>
                </a:solidFill>
                <a:latin typeface="OpenDyslexic"/>
              </a:rPr>
              <a:t>gelmez</a:t>
            </a:r>
            <a:r>
              <a:rPr lang="en-US" sz="3040" dirty="0">
                <a:solidFill>
                  <a:srgbClr val="000000"/>
                </a:solidFill>
                <a:latin typeface="OpenDyslexic"/>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52848" y="97407"/>
            <a:ext cx="18114832" cy="9931927"/>
          </a:xfrm>
          <a:custGeom>
            <a:avLst/>
            <a:gdLst/>
            <a:ahLst/>
            <a:cxnLst/>
            <a:rect l="l" t="t" r="r" b="b"/>
            <a:pathLst>
              <a:path w="18114832" h="9931927">
                <a:moveTo>
                  <a:pt x="0" y="0"/>
                </a:moveTo>
                <a:lnTo>
                  <a:pt x="18114832" y="0"/>
                </a:lnTo>
                <a:lnTo>
                  <a:pt x="18114832" y="9931927"/>
                </a:lnTo>
                <a:lnTo>
                  <a:pt x="0" y="9931927"/>
                </a:lnTo>
                <a:lnTo>
                  <a:pt x="0" y="0"/>
                </a:lnTo>
                <a:close/>
              </a:path>
            </a:pathLst>
          </a:custGeom>
          <a:blipFill>
            <a:blip r:embed="rId2"/>
            <a:stretch>
              <a:fillRect t="-1297" b="-1297"/>
            </a:stretch>
          </a:blipFill>
        </p:spPr>
      </p:sp>
      <p:sp>
        <p:nvSpPr>
          <p:cNvPr id="3" name="Freeform 3"/>
          <p:cNvSpPr/>
          <p:nvPr/>
        </p:nvSpPr>
        <p:spPr>
          <a:xfrm>
            <a:off x="16741704" y="8214669"/>
            <a:ext cx="1719395" cy="1814665"/>
          </a:xfrm>
          <a:custGeom>
            <a:avLst/>
            <a:gdLst/>
            <a:ahLst/>
            <a:cxnLst/>
            <a:rect l="l" t="t" r="r" b="b"/>
            <a:pathLst>
              <a:path w="1719395" h="1814665">
                <a:moveTo>
                  <a:pt x="0" y="0"/>
                </a:moveTo>
                <a:lnTo>
                  <a:pt x="1719395" y="0"/>
                </a:lnTo>
                <a:lnTo>
                  <a:pt x="1719395" y="1814665"/>
                </a:lnTo>
                <a:lnTo>
                  <a:pt x="0" y="181466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a:off x="16602864" y="7464764"/>
            <a:ext cx="1865941" cy="2822236"/>
          </a:xfrm>
          <a:custGeom>
            <a:avLst/>
            <a:gdLst/>
            <a:ahLst/>
            <a:cxnLst/>
            <a:rect l="l" t="t" r="r" b="b"/>
            <a:pathLst>
              <a:path w="1865941" h="2822236">
                <a:moveTo>
                  <a:pt x="0" y="0"/>
                </a:moveTo>
                <a:lnTo>
                  <a:pt x="1865941" y="0"/>
                </a:lnTo>
                <a:lnTo>
                  <a:pt x="1865941" y="2822236"/>
                </a:lnTo>
                <a:lnTo>
                  <a:pt x="0" y="282223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0" y="0"/>
            <a:ext cx="13255941" cy="9362303"/>
          </a:xfrm>
          <a:custGeom>
            <a:avLst/>
            <a:gdLst/>
            <a:ahLst/>
            <a:cxnLst/>
            <a:rect l="l" t="t" r="r" b="b"/>
            <a:pathLst>
              <a:path w="13255941" h="9362303">
                <a:moveTo>
                  <a:pt x="0" y="0"/>
                </a:moveTo>
                <a:lnTo>
                  <a:pt x="13255941" y="0"/>
                </a:lnTo>
                <a:lnTo>
                  <a:pt x="13255941" y="9362303"/>
                </a:lnTo>
                <a:lnTo>
                  <a:pt x="0" y="9362303"/>
                </a:lnTo>
                <a:lnTo>
                  <a:pt x="0" y="0"/>
                </a:lnTo>
                <a:close/>
              </a:path>
            </a:pathLst>
          </a:custGeom>
          <a:blipFill>
            <a:blip r:embed="rId2"/>
            <a:stretch>
              <a:fillRect t="-19911" b="-25935"/>
            </a:stretch>
          </a:blipFill>
        </p:spPr>
      </p:sp>
      <p:sp>
        <p:nvSpPr>
          <p:cNvPr id="3" name="Freeform 3"/>
          <p:cNvSpPr/>
          <p:nvPr/>
        </p:nvSpPr>
        <p:spPr>
          <a:xfrm>
            <a:off x="8964025" y="1703428"/>
            <a:ext cx="359951" cy="575921"/>
          </a:xfrm>
          <a:custGeom>
            <a:avLst/>
            <a:gdLst/>
            <a:ahLst/>
            <a:cxnLst/>
            <a:rect l="l" t="t" r="r" b="b"/>
            <a:pathLst>
              <a:path w="359951" h="575921">
                <a:moveTo>
                  <a:pt x="0" y="0"/>
                </a:moveTo>
                <a:lnTo>
                  <a:pt x="359950" y="0"/>
                </a:lnTo>
                <a:lnTo>
                  <a:pt x="359950" y="575921"/>
                </a:lnTo>
                <a:lnTo>
                  <a:pt x="0" y="57592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097257" y="1450889"/>
            <a:ext cx="221226" cy="353961"/>
          </a:xfrm>
          <a:custGeom>
            <a:avLst/>
            <a:gdLst/>
            <a:ahLst/>
            <a:cxnLst/>
            <a:rect l="l" t="t" r="r" b="b"/>
            <a:pathLst>
              <a:path w="221226" h="353961">
                <a:moveTo>
                  <a:pt x="0" y="0"/>
                </a:moveTo>
                <a:lnTo>
                  <a:pt x="221225" y="0"/>
                </a:lnTo>
                <a:lnTo>
                  <a:pt x="221225" y="353961"/>
                </a:lnTo>
                <a:lnTo>
                  <a:pt x="0" y="35396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2115888" y="1842677"/>
            <a:ext cx="300212" cy="436672"/>
          </a:xfrm>
          <a:custGeom>
            <a:avLst/>
            <a:gdLst/>
            <a:ahLst/>
            <a:cxnLst/>
            <a:rect l="l" t="t" r="r" b="b"/>
            <a:pathLst>
              <a:path w="300212" h="436672">
                <a:moveTo>
                  <a:pt x="0" y="0"/>
                </a:moveTo>
                <a:lnTo>
                  <a:pt x="300212" y="0"/>
                </a:lnTo>
                <a:lnTo>
                  <a:pt x="300212" y="436672"/>
                </a:lnTo>
                <a:lnTo>
                  <a:pt x="0" y="43667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1424552" y="3417941"/>
            <a:ext cx="367182" cy="534082"/>
          </a:xfrm>
          <a:custGeom>
            <a:avLst/>
            <a:gdLst/>
            <a:ahLst/>
            <a:cxnLst/>
            <a:rect l="l" t="t" r="r" b="b"/>
            <a:pathLst>
              <a:path w="367182" h="534082">
                <a:moveTo>
                  <a:pt x="0" y="0"/>
                </a:moveTo>
                <a:lnTo>
                  <a:pt x="367182" y="0"/>
                </a:lnTo>
                <a:lnTo>
                  <a:pt x="367182" y="534083"/>
                </a:lnTo>
                <a:lnTo>
                  <a:pt x="0" y="53408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1681121" y="6045584"/>
            <a:ext cx="221226" cy="321783"/>
          </a:xfrm>
          <a:custGeom>
            <a:avLst/>
            <a:gdLst/>
            <a:ahLst/>
            <a:cxnLst/>
            <a:rect l="l" t="t" r="r" b="b"/>
            <a:pathLst>
              <a:path w="221226" h="321783">
                <a:moveTo>
                  <a:pt x="0" y="0"/>
                </a:moveTo>
                <a:lnTo>
                  <a:pt x="221226" y="0"/>
                </a:lnTo>
                <a:lnTo>
                  <a:pt x="221226" y="321783"/>
                </a:lnTo>
                <a:lnTo>
                  <a:pt x="0" y="32178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TextBox 8"/>
          <p:cNvSpPr txBox="1"/>
          <p:nvPr/>
        </p:nvSpPr>
        <p:spPr>
          <a:xfrm>
            <a:off x="11310258" y="1405639"/>
            <a:ext cx="6977742" cy="3668395"/>
          </a:xfrm>
          <a:prstGeom prst="rect">
            <a:avLst/>
          </a:prstGeom>
        </p:spPr>
        <p:txBody>
          <a:bodyPr lIns="0" tIns="0" rIns="0" bIns="0" rtlCol="0" anchor="t">
            <a:spAutoFit/>
          </a:bodyPr>
          <a:lstStyle/>
          <a:p>
            <a:pPr algn="ctr">
              <a:lnSpc>
                <a:spcPts val="7279"/>
              </a:lnSpc>
            </a:pPr>
            <a:r>
              <a:rPr lang="en-US" sz="5199" dirty="0" err="1">
                <a:solidFill>
                  <a:srgbClr val="FF3600"/>
                </a:solidFill>
                <a:latin typeface="OpenDyslexic Bold"/>
              </a:rPr>
              <a:t>Bir</a:t>
            </a:r>
            <a:r>
              <a:rPr lang="en-US" sz="5199" dirty="0">
                <a:solidFill>
                  <a:srgbClr val="FF3600"/>
                </a:solidFill>
                <a:latin typeface="OpenDyslexic Bold"/>
              </a:rPr>
              <a:t> </a:t>
            </a:r>
            <a:r>
              <a:rPr lang="en-US" sz="5199" dirty="0" err="1">
                <a:solidFill>
                  <a:srgbClr val="FF3600"/>
                </a:solidFill>
                <a:latin typeface="OpenDyslexic Bold"/>
              </a:rPr>
              <a:t>akran</a:t>
            </a:r>
            <a:r>
              <a:rPr lang="en-US" sz="5199" dirty="0">
                <a:solidFill>
                  <a:srgbClr val="FF3600"/>
                </a:solidFill>
                <a:latin typeface="OpenDyslexic Bold"/>
              </a:rPr>
              <a:t> zorbalığı </a:t>
            </a:r>
            <a:r>
              <a:rPr lang="en-US" sz="5199" dirty="0" err="1">
                <a:solidFill>
                  <a:srgbClr val="FF3600"/>
                </a:solidFill>
                <a:latin typeface="OpenDyslexic Bold"/>
              </a:rPr>
              <a:t>durumunda</a:t>
            </a:r>
            <a:r>
              <a:rPr lang="en-US" sz="5199" dirty="0">
                <a:solidFill>
                  <a:srgbClr val="FF3600"/>
                </a:solidFill>
                <a:latin typeface="OpenDyslexic Bold"/>
              </a:rPr>
              <a:t> </a:t>
            </a:r>
            <a:r>
              <a:rPr lang="en-US" sz="5199" dirty="0" err="1">
                <a:solidFill>
                  <a:srgbClr val="FF3600"/>
                </a:solidFill>
                <a:latin typeface="OpenDyslexic Bold"/>
              </a:rPr>
              <a:t>anlatacağınız</a:t>
            </a:r>
            <a:r>
              <a:rPr lang="en-US" sz="5199" dirty="0">
                <a:solidFill>
                  <a:srgbClr val="FF3600"/>
                </a:solidFill>
                <a:latin typeface="OpenDyslexic Bold"/>
              </a:rPr>
              <a:t> </a:t>
            </a:r>
            <a:r>
              <a:rPr lang="en-US" sz="5199" dirty="0" err="1">
                <a:solidFill>
                  <a:srgbClr val="FF3600"/>
                </a:solidFill>
                <a:latin typeface="OpenDyslexic Bold"/>
              </a:rPr>
              <a:t>kişileri</a:t>
            </a:r>
            <a:r>
              <a:rPr lang="en-US" sz="5199" dirty="0">
                <a:solidFill>
                  <a:srgbClr val="FF3600"/>
                </a:solidFill>
                <a:latin typeface="OpenDyslexic Bold"/>
              </a:rPr>
              <a:t> </a:t>
            </a:r>
            <a:r>
              <a:rPr lang="en-US" sz="5199" dirty="0" err="1">
                <a:solidFill>
                  <a:srgbClr val="FF3600"/>
                </a:solidFill>
                <a:latin typeface="OpenDyslexic Bold"/>
              </a:rPr>
              <a:t>yazınız</a:t>
            </a:r>
            <a:r>
              <a:rPr lang="en-US" sz="5199" dirty="0">
                <a:solidFill>
                  <a:srgbClr val="FF3600"/>
                </a:solidFill>
                <a:latin typeface="OpenDyslexic Bold"/>
              </a:rPr>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TextBox 2"/>
          <p:cNvSpPr txBox="1"/>
          <p:nvPr/>
        </p:nvSpPr>
        <p:spPr>
          <a:xfrm>
            <a:off x="1282158" y="2060111"/>
            <a:ext cx="14341011" cy="6842126"/>
          </a:xfrm>
          <a:prstGeom prst="rect">
            <a:avLst/>
          </a:prstGeom>
        </p:spPr>
        <p:txBody>
          <a:bodyPr lIns="0" tIns="0" rIns="0" bIns="0" rtlCol="0" anchor="t">
            <a:spAutoFit/>
          </a:bodyPr>
          <a:lstStyle/>
          <a:p>
            <a:pPr algn="ctr">
              <a:lnSpc>
                <a:spcPts val="18199"/>
              </a:lnSpc>
              <a:spcBef>
                <a:spcPct val="0"/>
              </a:spcBef>
            </a:pPr>
            <a:r>
              <a:rPr lang="en-US" sz="12999">
                <a:solidFill>
                  <a:srgbClr val="93C5E4"/>
                </a:solidFill>
                <a:latin typeface="Lazydog"/>
              </a:rPr>
              <a:t>sırada eğlenceli bir videomuz var!</a:t>
            </a:r>
          </a:p>
        </p:txBody>
      </p:sp>
      <p:sp>
        <p:nvSpPr>
          <p:cNvPr id="3" name="Freeform 3"/>
          <p:cNvSpPr/>
          <p:nvPr/>
        </p:nvSpPr>
        <p:spPr>
          <a:xfrm>
            <a:off x="15623169" y="1028700"/>
            <a:ext cx="935708" cy="930604"/>
          </a:xfrm>
          <a:custGeom>
            <a:avLst/>
            <a:gdLst/>
            <a:ahLst/>
            <a:cxnLst/>
            <a:rect l="l" t="t" r="r" b="b"/>
            <a:pathLst>
              <a:path w="935708" h="930604">
                <a:moveTo>
                  <a:pt x="0" y="0"/>
                </a:moveTo>
                <a:lnTo>
                  <a:pt x="935708" y="0"/>
                </a:lnTo>
                <a:lnTo>
                  <a:pt x="935708" y="930604"/>
                </a:lnTo>
                <a:lnTo>
                  <a:pt x="0" y="93060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779614" y="1247796"/>
            <a:ext cx="879347" cy="879347"/>
          </a:xfrm>
          <a:custGeom>
            <a:avLst/>
            <a:gdLst/>
            <a:ahLst/>
            <a:cxnLst/>
            <a:rect l="l" t="t" r="r" b="b"/>
            <a:pathLst>
              <a:path w="879347" h="879347">
                <a:moveTo>
                  <a:pt x="0" y="0"/>
                </a:moveTo>
                <a:lnTo>
                  <a:pt x="879347" y="0"/>
                </a:lnTo>
                <a:lnTo>
                  <a:pt x="879347" y="879347"/>
                </a:lnTo>
                <a:lnTo>
                  <a:pt x="0" y="87934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12922398" y="6451206"/>
            <a:ext cx="3168625" cy="2709175"/>
          </a:xfrm>
          <a:custGeom>
            <a:avLst/>
            <a:gdLst/>
            <a:ahLst/>
            <a:cxnLst/>
            <a:rect l="l" t="t" r="r" b="b"/>
            <a:pathLst>
              <a:path w="3168625" h="2709175">
                <a:moveTo>
                  <a:pt x="0" y="0"/>
                </a:moveTo>
                <a:lnTo>
                  <a:pt x="3168625" y="0"/>
                </a:lnTo>
                <a:lnTo>
                  <a:pt x="3168625" y="2709175"/>
                </a:lnTo>
                <a:lnTo>
                  <a:pt x="0" y="27091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7931691" y="1028700"/>
            <a:ext cx="1571804" cy="1428913"/>
          </a:xfrm>
          <a:custGeom>
            <a:avLst/>
            <a:gdLst/>
            <a:ahLst/>
            <a:cxnLst/>
            <a:rect l="l" t="t" r="r" b="b"/>
            <a:pathLst>
              <a:path w="1571804" h="1428913">
                <a:moveTo>
                  <a:pt x="0" y="0"/>
                </a:moveTo>
                <a:lnTo>
                  <a:pt x="1571804" y="0"/>
                </a:lnTo>
                <a:lnTo>
                  <a:pt x="1571804" y="1428913"/>
                </a:lnTo>
                <a:lnTo>
                  <a:pt x="0" y="142891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2954090" y="5216556"/>
            <a:ext cx="4091608" cy="3718249"/>
          </a:xfrm>
          <a:custGeom>
            <a:avLst/>
            <a:gdLst/>
            <a:ahLst/>
            <a:cxnLst/>
            <a:rect l="l" t="t" r="r" b="b"/>
            <a:pathLst>
              <a:path w="4091608" h="3718249">
                <a:moveTo>
                  <a:pt x="0" y="0"/>
                </a:moveTo>
                <a:lnTo>
                  <a:pt x="4091608" y="0"/>
                </a:lnTo>
                <a:lnTo>
                  <a:pt x="4091608" y="3718249"/>
                </a:lnTo>
                <a:lnTo>
                  <a:pt x="0" y="3718249"/>
                </a:lnTo>
                <a:lnTo>
                  <a:pt x="0" y="0"/>
                </a:lnTo>
                <a:close/>
              </a:path>
            </a:pathLst>
          </a:custGeom>
          <a:blipFill>
            <a:blip r:embed="rId2"/>
            <a:stretch>
              <a:fillRect/>
            </a:stretch>
          </a:blipFill>
        </p:spPr>
      </p:sp>
      <p:grpSp>
        <p:nvGrpSpPr>
          <p:cNvPr id="3" name="Group 3"/>
          <p:cNvGrpSpPr/>
          <p:nvPr/>
        </p:nvGrpSpPr>
        <p:grpSpPr>
          <a:xfrm>
            <a:off x="3660355" y="2795780"/>
            <a:ext cx="10967291" cy="4279901"/>
            <a:chOff x="0" y="0"/>
            <a:chExt cx="14623055" cy="5706534"/>
          </a:xfrm>
        </p:grpSpPr>
        <p:sp>
          <p:nvSpPr>
            <p:cNvPr id="4" name="TextBox 4"/>
            <p:cNvSpPr txBox="1"/>
            <p:nvPr/>
          </p:nvSpPr>
          <p:spPr>
            <a:xfrm>
              <a:off x="0" y="-2431595"/>
              <a:ext cx="14623055" cy="2890309"/>
            </a:xfrm>
            <a:prstGeom prst="rect">
              <a:avLst/>
            </a:prstGeom>
          </p:spPr>
          <p:txBody>
            <a:bodyPr lIns="0" tIns="0" rIns="0" bIns="0" rtlCol="0" anchor="t">
              <a:spAutoFit/>
            </a:bodyPr>
            <a:lstStyle/>
            <a:p>
              <a:pPr algn="ctr">
                <a:lnSpc>
                  <a:spcPts val="18199"/>
                </a:lnSpc>
                <a:spcBef>
                  <a:spcPct val="0"/>
                </a:spcBef>
              </a:pPr>
              <a:endParaRPr/>
            </a:p>
          </p:txBody>
        </p:sp>
        <p:sp>
          <p:nvSpPr>
            <p:cNvPr id="5" name="TextBox 5"/>
            <p:cNvSpPr txBox="1"/>
            <p:nvPr/>
          </p:nvSpPr>
          <p:spPr>
            <a:xfrm>
              <a:off x="0" y="-257175"/>
              <a:ext cx="14623055" cy="5963709"/>
            </a:xfrm>
            <a:prstGeom prst="rect">
              <a:avLst/>
            </a:prstGeom>
          </p:spPr>
          <p:txBody>
            <a:bodyPr lIns="0" tIns="0" rIns="0" bIns="0" rtlCol="0" anchor="t">
              <a:spAutoFit/>
            </a:bodyPr>
            <a:lstStyle/>
            <a:p>
              <a:pPr algn="ctr">
                <a:lnSpc>
                  <a:spcPts val="18199"/>
                </a:lnSpc>
                <a:spcBef>
                  <a:spcPct val="0"/>
                </a:spcBef>
              </a:pPr>
              <a:r>
                <a:rPr lang="en-US" sz="12999">
                  <a:solidFill>
                    <a:srgbClr val="59B379"/>
                  </a:solidFill>
                  <a:latin typeface="Lazydog"/>
                </a:rPr>
                <a:t>zorba olma kanka ol</a:t>
              </a:r>
            </a:p>
          </p:txBody>
        </p:sp>
      </p:grpSp>
      <p:sp>
        <p:nvSpPr>
          <p:cNvPr id="6" name="Freeform 6"/>
          <p:cNvSpPr/>
          <p:nvPr/>
        </p:nvSpPr>
        <p:spPr>
          <a:xfrm>
            <a:off x="1239807" y="5721131"/>
            <a:ext cx="3621041" cy="3213674"/>
          </a:xfrm>
          <a:custGeom>
            <a:avLst/>
            <a:gdLst/>
            <a:ahLst/>
            <a:cxnLst/>
            <a:rect l="l" t="t" r="r" b="b"/>
            <a:pathLst>
              <a:path w="3621041" h="3213674">
                <a:moveTo>
                  <a:pt x="0" y="0"/>
                </a:moveTo>
                <a:lnTo>
                  <a:pt x="3621041" y="0"/>
                </a:lnTo>
                <a:lnTo>
                  <a:pt x="3621041" y="3213674"/>
                </a:lnTo>
                <a:lnTo>
                  <a:pt x="0" y="321367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318824" y="353808"/>
            <a:ext cx="11354480" cy="9579384"/>
          </a:xfrm>
          <a:custGeom>
            <a:avLst/>
            <a:gdLst/>
            <a:ahLst/>
            <a:cxnLst/>
            <a:rect l="l" t="t" r="r" b="b"/>
            <a:pathLst>
              <a:path w="11354480" h="9579384">
                <a:moveTo>
                  <a:pt x="0" y="0"/>
                </a:moveTo>
                <a:lnTo>
                  <a:pt x="11354480" y="0"/>
                </a:lnTo>
                <a:lnTo>
                  <a:pt x="11354480" y="9579384"/>
                </a:lnTo>
                <a:lnTo>
                  <a:pt x="0" y="9579384"/>
                </a:lnTo>
                <a:lnTo>
                  <a:pt x="0" y="0"/>
                </a:lnTo>
                <a:close/>
              </a:path>
            </a:pathLst>
          </a:custGeom>
          <a:blipFill>
            <a:blip r:embed="rId2"/>
            <a:stretch>
              <a:fillRect l="-974" t="-17" r="-730" b="-8331"/>
            </a:stretch>
          </a:blipFill>
        </p:spPr>
      </p:sp>
      <p:sp>
        <p:nvSpPr>
          <p:cNvPr id="3" name="TextBox 3"/>
          <p:cNvSpPr txBox="1"/>
          <p:nvPr/>
        </p:nvSpPr>
        <p:spPr>
          <a:xfrm>
            <a:off x="11673304" y="2119630"/>
            <a:ext cx="5871604" cy="5981065"/>
          </a:xfrm>
          <a:prstGeom prst="rect">
            <a:avLst/>
          </a:prstGeom>
        </p:spPr>
        <p:txBody>
          <a:bodyPr lIns="0" tIns="0" rIns="0" bIns="0" rtlCol="0" anchor="t">
            <a:spAutoFit/>
          </a:bodyPr>
          <a:lstStyle/>
          <a:p>
            <a:pPr algn="ctr">
              <a:lnSpc>
                <a:spcPts val="4759"/>
              </a:lnSpc>
            </a:pPr>
            <a:r>
              <a:rPr lang="en-US" sz="3399" dirty="0">
                <a:solidFill>
                  <a:srgbClr val="000000"/>
                </a:solidFill>
                <a:latin typeface="OpenDyslexic"/>
              </a:rPr>
              <a:t>“</a:t>
            </a:r>
            <a:r>
              <a:rPr lang="en-US" sz="3399" dirty="0" err="1">
                <a:solidFill>
                  <a:srgbClr val="000000"/>
                </a:solidFill>
                <a:latin typeface="OpenDyslexic"/>
              </a:rPr>
              <a:t>İkinci</a:t>
            </a:r>
            <a:r>
              <a:rPr lang="en-US" sz="3399" dirty="0">
                <a:solidFill>
                  <a:srgbClr val="000000"/>
                </a:solidFill>
                <a:latin typeface="OpenDyslexic"/>
              </a:rPr>
              <a:t> </a:t>
            </a:r>
            <a:r>
              <a:rPr lang="en-US" sz="3399" dirty="0" err="1">
                <a:solidFill>
                  <a:srgbClr val="000000"/>
                </a:solidFill>
                <a:latin typeface="OpenDyslexic"/>
              </a:rPr>
              <a:t>teneffüste</a:t>
            </a:r>
            <a:r>
              <a:rPr lang="en-US" sz="3399" dirty="0">
                <a:solidFill>
                  <a:srgbClr val="000000"/>
                </a:solidFill>
                <a:latin typeface="OpenDyslexic"/>
              </a:rPr>
              <a:t> Ali </a:t>
            </a:r>
            <a:r>
              <a:rPr lang="en-US" sz="3399" dirty="0" err="1">
                <a:solidFill>
                  <a:srgbClr val="000000"/>
                </a:solidFill>
                <a:latin typeface="OpenDyslexic"/>
              </a:rPr>
              <a:t>bahçede</a:t>
            </a:r>
            <a:r>
              <a:rPr lang="en-US" sz="3399" dirty="0">
                <a:solidFill>
                  <a:srgbClr val="000000"/>
                </a:solidFill>
                <a:latin typeface="OpenDyslexic"/>
              </a:rPr>
              <a:t> </a:t>
            </a:r>
            <a:r>
              <a:rPr lang="en-US" sz="3399" dirty="0" err="1">
                <a:solidFill>
                  <a:srgbClr val="000000"/>
                </a:solidFill>
                <a:latin typeface="OpenDyslexic"/>
              </a:rPr>
              <a:t>oyun</a:t>
            </a:r>
            <a:r>
              <a:rPr lang="en-US" sz="3399" dirty="0">
                <a:solidFill>
                  <a:srgbClr val="000000"/>
                </a:solidFill>
                <a:latin typeface="OpenDyslexic"/>
              </a:rPr>
              <a:t> </a:t>
            </a:r>
            <a:r>
              <a:rPr lang="en-US" sz="3399" dirty="0" err="1">
                <a:solidFill>
                  <a:srgbClr val="000000"/>
                </a:solidFill>
                <a:latin typeface="OpenDyslexic"/>
              </a:rPr>
              <a:t>oynanırken</a:t>
            </a:r>
            <a:r>
              <a:rPr lang="en-US" sz="3399" dirty="0">
                <a:solidFill>
                  <a:srgbClr val="000000"/>
                </a:solidFill>
                <a:latin typeface="OpenDyslexic"/>
              </a:rPr>
              <a:t> </a:t>
            </a:r>
            <a:r>
              <a:rPr lang="en-US" sz="3399" dirty="0" err="1">
                <a:solidFill>
                  <a:srgbClr val="000000"/>
                </a:solidFill>
                <a:latin typeface="OpenDyslexic"/>
              </a:rPr>
              <a:t>istediği</a:t>
            </a:r>
            <a:r>
              <a:rPr lang="en-US" sz="3399" dirty="0">
                <a:solidFill>
                  <a:srgbClr val="000000"/>
                </a:solidFill>
                <a:latin typeface="OpenDyslexic"/>
              </a:rPr>
              <a:t> </a:t>
            </a:r>
            <a:r>
              <a:rPr lang="en-US" sz="3399" dirty="0" err="1">
                <a:solidFill>
                  <a:srgbClr val="000000"/>
                </a:solidFill>
                <a:latin typeface="OpenDyslexic"/>
              </a:rPr>
              <a:t>oyun</a:t>
            </a:r>
            <a:r>
              <a:rPr lang="en-US" sz="3399" dirty="0">
                <a:solidFill>
                  <a:srgbClr val="000000"/>
                </a:solidFill>
                <a:latin typeface="OpenDyslexic"/>
              </a:rPr>
              <a:t> </a:t>
            </a:r>
            <a:r>
              <a:rPr lang="en-US" sz="3399" dirty="0" err="1">
                <a:solidFill>
                  <a:srgbClr val="000000"/>
                </a:solidFill>
                <a:latin typeface="OpenDyslexic"/>
              </a:rPr>
              <a:t>oynanmayınca</a:t>
            </a:r>
            <a:r>
              <a:rPr lang="en-US" sz="3399" dirty="0">
                <a:solidFill>
                  <a:srgbClr val="000000"/>
                </a:solidFill>
                <a:latin typeface="OpenDyslexic"/>
              </a:rPr>
              <a:t> </a:t>
            </a:r>
            <a:r>
              <a:rPr lang="en-US" sz="3399" dirty="0" err="1">
                <a:solidFill>
                  <a:srgbClr val="000000"/>
                </a:solidFill>
                <a:latin typeface="OpenDyslexic"/>
              </a:rPr>
              <a:t>Emre’nin</a:t>
            </a:r>
            <a:r>
              <a:rPr lang="en-US" sz="3399" dirty="0">
                <a:solidFill>
                  <a:srgbClr val="000000"/>
                </a:solidFill>
                <a:latin typeface="OpenDyslexic"/>
              </a:rPr>
              <a:t> </a:t>
            </a:r>
            <a:r>
              <a:rPr lang="en-US" sz="3399" dirty="0" err="1">
                <a:solidFill>
                  <a:srgbClr val="000000"/>
                </a:solidFill>
                <a:latin typeface="OpenDyslexic"/>
              </a:rPr>
              <a:t>topunu</a:t>
            </a:r>
            <a:r>
              <a:rPr lang="en-US" sz="3399" dirty="0">
                <a:solidFill>
                  <a:srgbClr val="000000"/>
                </a:solidFill>
                <a:latin typeface="OpenDyslexic"/>
              </a:rPr>
              <a:t> </a:t>
            </a:r>
            <a:r>
              <a:rPr lang="en-US" sz="3399" dirty="0" err="1">
                <a:solidFill>
                  <a:srgbClr val="000000"/>
                </a:solidFill>
                <a:latin typeface="OpenDyslexic"/>
              </a:rPr>
              <a:t>zorla</a:t>
            </a:r>
            <a:r>
              <a:rPr lang="en-US" sz="3399" dirty="0">
                <a:solidFill>
                  <a:srgbClr val="000000"/>
                </a:solidFill>
                <a:latin typeface="OpenDyslexic"/>
              </a:rPr>
              <a:t> </a:t>
            </a:r>
            <a:r>
              <a:rPr lang="en-US" sz="3399" dirty="0" err="1">
                <a:solidFill>
                  <a:srgbClr val="000000"/>
                </a:solidFill>
                <a:latin typeface="OpenDyslexic"/>
              </a:rPr>
              <a:t>elinden</a:t>
            </a:r>
            <a:r>
              <a:rPr lang="en-US" sz="3399" dirty="0">
                <a:solidFill>
                  <a:srgbClr val="000000"/>
                </a:solidFill>
                <a:latin typeface="OpenDyslexic"/>
              </a:rPr>
              <a:t> </a:t>
            </a:r>
            <a:r>
              <a:rPr lang="en-US" sz="3399" dirty="0" err="1">
                <a:solidFill>
                  <a:srgbClr val="000000"/>
                </a:solidFill>
                <a:latin typeface="OpenDyslexic"/>
              </a:rPr>
              <a:t>aldı</a:t>
            </a:r>
            <a:r>
              <a:rPr lang="en-US" sz="3399" dirty="0">
                <a:solidFill>
                  <a:srgbClr val="000000"/>
                </a:solidFill>
                <a:latin typeface="OpenDyslexic"/>
              </a:rPr>
              <a:t> </a:t>
            </a:r>
            <a:r>
              <a:rPr lang="en-US" sz="3399" dirty="0" err="1">
                <a:solidFill>
                  <a:srgbClr val="000000"/>
                </a:solidFill>
                <a:latin typeface="OpenDyslexic"/>
              </a:rPr>
              <a:t>ve</a:t>
            </a:r>
            <a:r>
              <a:rPr lang="en-US" sz="3399" dirty="0">
                <a:solidFill>
                  <a:srgbClr val="000000"/>
                </a:solidFill>
                <a:latin typeface="OpenDyslexic"/>
              </a:rPr>
              <a:t> </a:t>
            </a:r>
            <a:r>
              <a:rPr lang="en-US" sz="3399" dirty="0" err="1">
                <a:solidFill>
                  <a:srgbClr val="000000"/>
                </a:solidFill>
                <a:latin typeface="OpenDyslexic"/>
              </a:rPr>
              <a:t>okul</a:t>
            </a:r>
            <a:r>
              <a:rPr lang="en-US" sz="3399" dirty="0">
                <a:solidFill>
                  <a:srgbClr val="000000"/>
                </a:solidFill>
                <a:latin typeface="OpenDyslexic"/>
              </a:rPr>
              <a:t> </a:t>
            </a:r>
            <a:r>
              <a:rPr lang="en-US" sz="3399" dirty="0" err="1">
                <a:solidFill>
                  <a:srgbClr val="000000"/>
                </a:solidFill>
                <a:latin typeface="OpenDyslexic"/>
              </a:rPr>
              <a:t>bahçesinde</a:t>
            </a:r>
            <a:r>
              <a:rPr lang="en-US" sz="3399" dirty="0">
                <a:solidFill>
                  <a:srgbClr val="000000"/>
                </a:solidFill>
                <a:latin typeface="OpenDyslexic"/>
              </a:rPr>
              <a:t> </a:t>
            </a:r>
            <a:r>
              <a:rPr lang="en-US" sz="3399" dirty="0" err="1">
                <a:solidFill>
                  <a:srgbClr val="000000"/>
                </a:solidFill>
                <a:latin typeface="OpenDyslexic"/>
              </a:rPr>
              <a:t>rastgele</a:t>
            </a:r>
            <a:r>
              <a:rPr lang="en-US" sz="3399" dirty="0">
                <a:solidFill>
                  <a:srgbClr val="000000"/>
                </a:solidFill>
                <a:latin typeface="OpenDyslexic"/>
              </a:rPr>
              <a:t> </a:t>
            </a:r>
            <a:r>
              <a:rPr lang="en-US" sz="3399" dirty="0" err="1">
                <a:solidFill>
                  <a:srgbClr val="000000"/>
                </a:solidFill>
                <a:latin typeface="OpenDyslexic"/>
              </a:rPr>
              <a:t>topa</a:t>
            </a:r>
            <a:r>
              <a:rPr lang="en-US" sz="3399" dirty="0">
                <a:solidFill>
                  <a:srgbClr val="000000"/>
                </a:solidFill>
                <a:latin typeface="OpenDyslexic"/>
              </a:rPr>
              <a:t> </a:t>
            </a:r>
            <a:r>
              <a:rPr lang="en-US" sz="3399" dirty="0" err="1">
                <a:solidFill>
                  <a:srgbClr val="000000"/>
                </a:solidFill>
                <a:latin typeface="OpenDyslexic"/>
              </a:rPr>
              <a:t>vurarak</a:t>
            </a:r>
            <a:r>
              <a:rPr lang="en-US" sz="3399" dirty="0">
                <a:solidFill>
                  <a:srgbClr val="000000"/>
                </a:solidFill>
                <a:latin typeface="OpenDyslexic"/>
              </a:rPr>
              <a:t> </a:t>
            </a:r>
            <a:r>
              <a:rPr lang="en-US" sz="3399" dirty="0" err="1">
                <a:solidFill>
                  <a:srgbClr val="000000"/>
                </a:solidFill>
                <a:latin typeface="OpenDyslexic"/>
              </a:rPr>
              <a:t>sınıf</a:t>
            </a:r>
            <a:r>
              <a:rPr lang="en-US" sz="3399" dirty="0">
                <a:solidFill>
                  <a:srgbClr val="000000"/>
                </a:solidFill>
                <a:latin typeface="OpenDyslexic"/>
              </a:rPr>
              <a:t> </a:t>
            </a:r>
            <a:r>
              <a:rPr lang="en-US" sz="3399" dirty="0" err="1">
                <a:solidFill>
                  <a:srgbClr val="000000"/>
                </a:solidFill>
                <a:latin typeface="OpenDyslexic"/>
              </a:rPr>
              <a:t>arkadaşlarının</a:t>
            </a:r>
            <a:r>
              <a:rPr lang="en-US" sz="3399" dirty="0">
                <a:solidFill>
                  <a:srgbClr val="000000"/>
                </a:solidFill>
                <a:latin typeface="OpenDyslexic"/>
              </a:rPr>
              <a:t> </a:t>
            </a:r>
            <a:r>
              <a:rPr lang="en-US" sz="3399" dirty="0" err="1">
                <a:solidFill>
                  <a:srgbClr val="000000"/>
                </a:solidFill>
                <a:latin typeface="OpenDyslexic"/>
              </a:rPr>
              <a:t>oyun</a:t>
            </a:r>
            <a:r>
              <a:rPr lang="en-US" sz="3399" dirty="0">
                <a:solidFill>
                  <a:srgbClr val="000000"/>
                </a:solidFill>
                <a:latin typeface="OpenDyslexic"/>
              </a:rPr>
              <a:t> </a:t>
            </a:r>
            <a:r>
              <a:rPr lang="en-US" sz="3399" dirty="0" err="1">
                <a:solidFill>
                  <a:srgbClr val="000000"/>
                </a:solidFill>
                <a:latin typeface="OpenDyslexic"/>
              </a:rPr>
              <a:t>oynamalarını</a:t>
            </a:r>
            <a:r>
              <a:rPr lang="en-US" sz="3399" dirty="0">
                <a:solidFill>
                  <a:srgbClr val="000000"/>
                </a:solidFill>
                <a:latin typeface="OpenDyslexic"/>
              </a:rPr>
              <a:t> </a:t>
            </a:r>
            <a:r>
              <a:rPr lang="en-US" sz="3399" dirty="0" err="1">
                <a:solidFill>
                  <a:srgbClr val="000000"/>
                </a:solidFill>
                <a:latin typeface="OpenDyslexic"/>
              </a:rPr>
              <a:t>engelledi</a:t>
            </a:r>
            <a:r>
              <a:rPr lang="en-US" sz="3399" dirty="0">
                <a:solidFill>
                  <a:srgbClr val="000000"/>
                </a:solidFill>
                <a:latin typeface="OpenDyslexic"/>
              </a:rPr>
              <a:t>.”</a:t>
            </a:r>
          </a:p>
          <a:p>
            <a:pPr algn="ctr">
              <a:lnSpc>
                <a:spcPts val="4759"/>
              </a:lnSpc>
            </a:pPr>
            <a:endParaRPr lang="en-US" sz="3399" dirty="0">
              <a:solidFill>
                <a:srgbClr val="000000"/>
              </a:solidFill>
              <a:latin typeface="OpenDyslexic"/>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309710" y="165921"/>
            <a:ext cx="10628759" cy="9263659"/>
          </a:xfrm>
          <a:custGeom>
            <a:avLst/>
            <a:gdLst/>
            <a:ahLst/>
            <a:cxnLst/>
            <a:rect l="l" t="t" r="r" b="b"/>
            <a:pathLst>
              <a:path w="10628759" h="9263659">
                <a:moveTo>
                  <a:pt x="0" y="0"/>
                </a:moveTo>
                <a:lnTo>
                  <a:pt x="10628759" y="0"/>
                </a:lnTo>
                <a:lnTo>
                  <a:pt x="10628759" y="9263659"/>
                </a:lnTo>
                <a:lnTo>
                  <a:pt x="0" y="9263659"/>
                </a:lnTo>
                <a:lnTo>
                  <a:pt x="0" y="0"/>
                </a:lnTo>
                <a:close/>
              </a:path>
            </a:pathLst>
          </a:custGeom>
          <a:blipFill>
            <a:blip r:embed="rId2"/>
            <a:stretch>
              <a:fillRect t="-4540" b="-4540"/>
            </a:stretch>
          </a:blipFill>
        </p:spPr>
      </p:sp>
      <p:sp>
        <p:nvSpPr>
          <p:cNvPr id="3" name="TextBox 3"/>
          <p:cNvSpPr txBox="1"/>
          <p:nvPr/>
        </p:nvSpPr>
        <p:spPr>
          <a:xfrm>
            <a:off x="12322210" y="2524732"/>
            <a:ext cx="4262503" cy="4780915"/>
          </a:xfrm>
          <a:prstGeom prst="rect">
            <a:avLst/>
          </a:prstGeom>
        </p:spPr>
        <p:txBody>
          <a:bodyPr lIns="0" tIns="0" rIns="0" bIns="0" rtlCol="0" anchor="t">
            <a:spAutoFit/>
          </a:bodyPr>
          <a:lstStyle/>
          <a:p>
            <a:pPr algn="ctr">
              <a:lnSpc>
                <a:spcPts val="4759"/>
              </a:lnSpc>
            </a:pPr>
            <a:r>
              <a:rPr lang="en-US" sz="3399">
                <a:solidFill>
                  <a:srgbClr val="000000"/>
                </a:solidFill>
                <a:latin typeface="OpenDyslexic"/>
              </a:rPr>
              <a:t>“Bir sonraki teneffüste ise çocuklar teneffüse çıkarken Ali, Emre’yi iterek düşürdü.”</a:t>
            </a:r>
          </a:p>
          <a:p>
            <a:pPr algn="ctr">
              <a:lnSpc>
                <a:spcPts val="4759"/>
              </a:lnSpc>
            </a:pPr>
            <a:endParaRPr lang="en-US" sz="3399">
              <a:solidFill>
                <a:srgbClr val="000000"/>
              </a:solidFill>
              <a:latin typeface="OpenDyslex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7770686" y="5143500"/>
            <a:ext cx="2746629" cy="4114800"/>
          </a:xfrm>
          <a:custGeom>
            <a:avLst/>
            <a:gdLst/>
            <a:ahLst/>
            <a:cxnLst/>
            <a:rect l="l" t="t" r="r" b="b"/>
            <a:pathLst>
              <a:path w="2746629" h="4114800">
                <a:moveTo>
                  <a:pt x="0" y="0"/>
                </a:moveTo>
                <a:lnTo>
                  <a:pt x="2746628" y="0"/>
                </a:lnTo>
                <a:lnTo>
                  <a:pt x="2746628"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13478825" y="4726314"/>
            <a:ext cx="2391728" cy="4114800"/>
          </a:xfrm>
          <a:custGeom>
            <a:avLst/>
            <a:gdLst/>
            <a:ahLst/>
            <a:cxnLst/>
            <a:rect l="l" t="t" r="r" b="b"/>
            <a:pathLst>
              <a:path w="2391728" h="4114800">
                <a:moveTo>
                  <a:pt x="0" y="0"/>
                </a:moveTo>
                <a:lnTo>
                  <a:pt x="2391727" y="0"/>
                </a:lnTo>
                <a:lnTo>
                  <a:pt x="2391727"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pic>
        <p:nvPicPr>
          <p:cNvPr id="4" name="Picture 4"/>
          <p:cNvPicPr>
            <a:picLocks noChangeAspect="1"/>
          </p:cNvPicPr>
          <p:nvPr/>
        </p:nvPicPr>
        <p:blipFill>
          <a:blip r:embed="rId6"/>
          <a:srcRect/>
          <a:stretch>
            <a:fillRect/>
          </a:stretch>
        </p:blipFill>
        <p:spPr>
          <a:xfrm>
            <a:off x="2113589" y="4309129"/>
            <a:ext cx="3810862" cy="4949171"/>
          </a:xfrm>
          <a:prstGeom prst="rect">
            <a:avLst/>
          </a:prstGeom>
        </p:spPr>
      </p:pic>
      <p:sp>
        <p:nvSpPr>
          <p:cNvPr id="5" name="TextBox 5"/>
          <p:cNvSpPr txBox="1"/>
          <p:nvPr/>
        </p:nvSpPr>
        <p:spPr>
          <a:xfrm>
            <a:off x="1249928" y="1892016"/>
            <a:ext cx="15327576" cy="2417112"/>
          </a:xfrm>
          <a:prstGeom prst="rect">
            <a:avLst/>
          </a:prstGeom>
        </p:spPr>
        <p:txBody>
          <a:bodyPr lIns="0" tIns="0" rIns="0" bIns="0" rtlCol="0" anchor="t">
            <a:spAutoFit/>
          </a:bodyPr>
          <a:lstStyle/>
          <a:p>
            <a:pPr algn="ctr">
              <a:lnSpc>
                <a:spcPts val="4848"/>
              </a:lnSpc>
            </a:pPr>
            <a:r>
              <a:rPr lang="en-US" sz="3463">
                <a:solidFill>
                  <a:srgbClr val="000000"/>
                </a:solidFill>
                <a:latin typeface="OpenDyslexic"/>
              </a:rPr>
              <a:t>Emre ile Ali arasında bir sorun olduğunu anlıyoruz. Sizce bu öğrenciler arasında nasıl bir sorun var? Bu öğrenciler birbirlerine nasıl davranıyorlar?</a:t>
            </a:r>
          </a:p>
          <a:p>
            <a:pPr marL="0" lvl="0" indent="0" algn="ctr">
              <a:lnSpc>
                <a:spcPts val="4848"/>
              </a:lnSpc>
              <a:spcBef>
                <a:spcPct val="0"/>
              </a:spcBef>
            </a:pPr>
            <a:endParaRPr lang="en-US" sz="3463">
              <a:solidFill>
                <a:srgbClr val="000000"/>
              </a:solidFill>
              <a:latin typeface="OpenDyslex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TextBox 2"/>
          <p:cNvSpPr txBox="1"/>
          <p:nvPr/>
        </p:nvSpPr>
        <p:spPr>
          <a:xfrm>
            <a:off x="2743200" y="1181100"/>
            <a:ext cx="11808470" cy="1654299"/>
          </a:xfrm>
          <a:prstGeom prst="rect">
            <a:avLst/>
          </a:prstGeom>
        </p:spPr>
        <p:txBody>
          <a:bodyPr lIns="0" tIns="0" rIns="0" bIns="0" rtlCol="0" anchor="t">
            <a:spAutoFit/>
          </a:bodyPr>
          <a:lstStyle/>
          <a:p>
            <a:pPr algn="ctr">
              <a:lnSpc>
                <a:spcPts val="12880"/>
              </a:lnSpc>
            </a:pPr>
            <a:r>
              <a:rPr lang="en-US" sz="7200" dirty="0">
                <a:solidFill>
                  <a:srgbClr val="000000"/>
                </a:solidFill>
                <a:latin typeface="OpenDyslexic Bold"/>
              </a:rPr>
              <a:t>AKRAN</a:t>
            </a:r>
            <a:r>
              <a:rPr lang="en-US" sz="9200" dirty="0">
                <a:solidFill>
                  <a:srgbClr val="000000"/>
                </a:solidFill>
                <a:latin typeface="OpenDyslexic Bold"/>
              </a:rPr>
              <a:t> </a:t>
            </a:r>
            <a:r>
              <a:rPr lang="en-US" sz="7200" dirty="0">
                <a:solidFill>
                  <a:srgbClr val="000000"/>
                </a:solidFill>
                <a:latin typeface="OpenDyslexic Bold"/>
              </a:rPr>
              <a:t>ZORBALIĞI</a:t>
            </a:r>
            <a:endParaRPr lang="en-US" sz="9200" dirty="0">
              <a:solidFill>
                <a:srgbClr val="000000"/>
              </a:solidFill>
              <a:latin typeface="OpenDyslexic Bold"/>
            </a:endParaRPr>
          </a:p>
        </p:txBody>
      </p:sp>
      <p:sp>
        <p:nvSpPr>
          <p:cNvPr id="3" name="TextBox 3"/>
          <p:cNvSpPr txBox="1"/>
          <p:nvPr/>
        </p:nvSpPr>
        <p:spPr>
          <a:xfrm>
            <a:off x="1724398" y="3603216"/>
            <a:ext cx="14507362" cy="4780915"/>
          </a:xfrm>
          <a:prstGeom prst="rect">
            <a:avLst/>
          </a:prstGeom>
        </p:spPr>
        <p:txBody>
          <a:bodyPr lIns="0" tIns="0" rIns="0" bIns="0" rtlCol="0" anchor="t">
            <a:spAutoFit/>
          </a:bodyPr>
          <a:lstStyle/>
          <a:p>
            <a:pPr>
              <a:lnSpc>
                <a:spcPts val="4759"/>
              </a:lnSpc>
            </a:pPr>
            <a:r>
              <a:rPr lang="en-US" sz="3399" dirty="0">
                <a:solidFill>
                  <a:srgbClr val="000000"/>
                </a:solidFill>
                <a:latin typeface="Open Dyslexic"/>
              </a:rPr>
              <a:t>“</a:t>
            </a:r>
            <a:r>
              <a:rPr lang="en-US" sz="3399" dirty="0" err="1">
                <a:solidFill>
                  <a:srgbClr val="000000"/>
                </a:solidFill>
                <a:latin typeface="Open Dyslexic"/>
              </a:rPr>
              <a:t>Evet</a:t>
            </a:r>
            <a:r>
              <a:rPr lang="en-US" sz="3399" dirty="0">
                <a:solidFill>
                  <a:srgbClr val="000000"/>
                </a:solidFill>
                <a:latin typeface="Open Dyslexic"/>
              </a:rPr>
              <a:t>, </a:t>
            </a:r>
            <a:r>
              <a:rPr lang="en-US" sz="3399" dirty="0" err="1">
                <a:solidFill>
                  <a:srgbClr val="000000"/>
                </a:solidFill>
                <a:latin typeface="Open Dyslexic"/>
              </a:rPr>
              <a:t>bazı</a:t>
            </a:r>
            <a:r>
              <a:rPr lang="en-US" sz="3399" dirty="0">
                <a:solidFill>
                  <a:srgbClr val="000000"/>
                </a:solidFill>
                <a:latin typeface="Open Dyslexic"/>
              </a:rPr>
              <a:t> olumsuz davranışlar </a:t>
            </a:r>
            <a:r>
              <a:rPr lang="en-US" sz="3399" dirty="0" err="1">
                <a:solidFill>
                  <a:srgbClr val="000000"/>
                </a:solidFill>
                <a:latin typeface="Open Dyslexic"/>
              </a:rPr>
              <a:t>gördük</a:t>
            </a:r>
            <a:r>
              <a:rPr lang="en-US" sz="3399" dirty="0">
                <a:solidFill>
                  <a:srgbClr val="000000"/>
                </a:solidFill>
                <a:latin typeface="Open Dyslexic"/>
              </a:rPr>
              <a:t> </a:t>
            </a:r>
            <a:r>
              <a:rPr lang="en-US" sz="3399" dirty="0" err="1">
                <a:solidFill>
                  <a:srgbClr val="000000"/>
                </a:solidFill>
                <a:latin typeface="Open Dyslexic"/>
              </a:rPr>
              <a:t>fakat</a:t>
            </a:r>
            <a:r>
              <a:rPr lang="en-US" sz="3399" dirty="0">
                <a:solidFill>
                  <a:srgbClr val="000000"/>
                </a:solidFill>
                <a:latin typeface="Open Dyslexic"/>
              </a:rPr>
              <a:t> </a:t>
            </a:r>
            <a:r>
              <a:rPr lang="en-US" sz="3399" dirty="0" err="1">
                <a:solidFill>
                  <a:srgbClr val="000000"/>
                </a:solidFill>
                <a:latin typeface="Open Dyslexic"/>
              </a:rPr>
              <a:t>bu</a:t>
            </a:r>
            <a:r>
              <a:rPr lang="en-US" sz="3399" dirty="0">
                <a:solidFill>
                  <a:srgbClr val="000000"/>
                </a:solidFill>
                <a:latin typeface="Open Dyslexic"/>
              </a:rPr>
              <a:t> </a:t>
            </a:r>
            <a:r>
              <a:rPr lang="en-US" sz="3399" dirty="0" err="1">
                <a:solidFill>
                  <a:srgbClr val="000000"/>
                </a:solidFill>
                <a:latin typeface="Open Dyslexic"/>
              </a:rPr>
              <a:t>davranışları</a:t>
            </a:r>
            <a:r>
              <a:rPr lang="en-US" sz="3399" dirty="0">
                <a:solidFill>
                  <a:srgbClr val="000000"/>
                </a:solidFill>
                <a:latin typeface="Open Dyslexic"/>
              </a:rPr>
              <a:t> </a:t>
            </a:r>
            <a:r>
              <a:rPr lang="en-US" sz="3399" dirty="0" err="1">
                <a:solidFill>
                  <a:srgbClr val="000000"/>
                </a:solidFill>
                <a:latin typeface="Open Dyslexic"/>
              </a:rPr>
              <a:t>akran</a:t>
            </a:r>
            <a:r>
              <a:rPr lang="en-US" sz="3399" dirty="0">
                <a:solidFill>
                  <a:srgbClr val="000000"/>
                </a:solidFill>
                <a:latin typeface="Open Dyslexic"/>
              </a:rPr>
              <a:t> zorbalığı olarak </a:t>
            </a:r>
            <a:r>
              <a:rPr lang="en-US" sz="3399" dirty="0" err="1">
                <a:solidFill>
                  <a:srgbClr val="000000"/>
                </a:solidFill>
                <a:latin typeface="Open Dyslexic"/>
              </a:rPr>
              <a:t>değerlendirmemiz</a:t>
            </a:r>
            <a:r>
              <a:rPr lang="en-US" sz="3399" dirty="0">
                <a:solidFill>
                  <a:srgbClr val="000000"/>
                </a:solidFill>
                <a:latin typeface="Open Dyslexic"/>
              </a:rPr>
              <a:t> </a:t>
            </a:r>
            <a:r>
              <a:rPr lang="en-US" sz="3399" dirty="0" err="1">
                <a:solidFill>
                  <a:srgbClr val="000000"/>
                </a:solidFill>
                <a:latin typeface="Open Dyslexic"/>
              </a:rPr>
              <a:t>için</a:t>
            </a:r>
            <a:r>
              <a:rPr lang="en-US" sz="3399" dirty="0">
                <a:solidFill>
                  <a:srgbClr val="000000"/>
                </a:solidFill>
                <a:latin typeface="Open Dyslexic"/>
              </a:rPr>
              <a:t> </a:t>
            </a:r>
            <a:r>
              <a:rPr lang="en-US" sz="3399" dirty="0" err="1">
                <a:solidFill>
                  <a:srgbClr val="000000"/>
                </a:solidFill>
                <a:latin typeface="Open Dyslexic"/>
              </a:rPr>
              <a:t>birkaç</a:t>
            </a:r>
            <a:r>
              <a:rPr lang="en-US" sz="3399" dirty="0">
                <a:solidFill>
                  <a:srgbClr val="000000"/>
                </a:solidFill>
                <a:latin typeface="Open Dyslexic"/>
              </a:rPr>
              <a:t> </a:t>
            </a:r>
            <a:r>
              <a:rPr lang="en-US" sz="3399" dirty="0" err="1">
                <a:solidFill>
                  <a:srgbClr val="000000"/>
                </a:solidFill>
                <a:latin typeface="Open Dyslexic"/>
              </a:rPr>
              <a:t>konuyu</a:t>
            </a:r>
            <a:r>
              <a:rPr lang="en-US" sz="3399" dirty="0">
                <a:solidFill>
                  <a:srgbClr val="000000"/>
                </a:solidFill>
                <a:latin typeface="Open Dyslexic"/>
              </a:rPr>
              <a:t> </a:t>
            </a:r>
            <a:r>
              <a:rPr lang="en-US" sz="3399" dirty="0" err="1">
                <a:solidFill>
                  <a:srgbClr val="000000"/>
                </a:solidFill>
                <a:latin typeface="Open Dyslexic"/>
              </a:rPr>
              <a:t>açıklamamız</a:t>
            </a:r>
            <a:r>
              <a:rPr lang="en-US" sz="3399" dirty="0">
                <a:solidFill>
                  <a:srgbClr val="000000"/>
                </a:solidFill>
                <a:latin typeface="Open Dyslexic"/>
              </a:rPr>
              <a:t> </a:t>
            </a:r>
            <a:r>
              <a:rPr lang="en-US" sz="3399" dirty="0" err="1">
                <a:solidFill>
                  <a:srgbClr val="000000"/>
                </a:solidFill>
                <a:latin typeface="Open Dyslexic"/>
              </a:rPr>
              <a:t>gerekiyor</a:t>
            </a:r>
            <a:r>
              <a:rPr lang="en-US" sz="3399" dirty="0">
                <a:solidFill>
                  <a:srgbClr val="000000"/>
                </a:solidFill>
                <a:latin typeface="Open Dyslexic"/>
              </a:rPr>
              <a:t>. </a:t>
            </a:r>
            <a:r>
              <a:rPr lang="en-US" sz="3399" dirty="0" err="1">
                <a:solidFill>
                  <a:srgbClr val="000000"/>
                </a:solidFill>
                <a:latin typeface="Open Dyslexic"/>
              </a:rPr>
              <a:t>Kaba</a:t>
            </a:r>
            <a:r>
              <a:rPr lang="en-US" sz="3399" dirty="0">
                <a:solidFill>
                  <a:srgbClr val="000000"/>
                </a:solidFill>
                <a:latin typeface="Open Dyslexic"/>
              </a:rPr>
              <a:t> </a:t>
            </a:r>
            <a:r>
              <a:rPr lang="en-US" sz="3399" dirty="0" err="1">
                <a:solidFill>
                  <a:srgbClr val="000000"/>
                </a:solidFill>
                <a:latin typeface="Open Dyslexic"/>
              </a:rPr>
              <a:t>bir</a:t>
            </a:r>
            <a:r>
              <a:rPr lang="en-US" sz="3399" dirty="0">
                <a:solidFill>
                  <a:srgbClr val="000000"/>
                </a:solidFill>
                <a:latin typeface="Open Dyslexic"/>
              </a:rPr>
              <a:t> </a:t>
            </a:r>
            <a:r>
              <a:rPr lang="en-US" sz="3399" dirty="0" err="1">
                <a:solidFill>
                  <a:srgbClr val="000000"/>
                </a:solidFill>
                <a:latin typeface="Open Dyslexic"/>
              </a:rPr>
              <a:t>davranışın</a:t>
            </a:r>
            <a:r>
              <a:rPr lang="en-US" sz="3399" dirty="0">
                <a:solidFill>
                  <a:srgbClr val="000000"/>
                </a:solidFill>
                <a:latin typeface="Open Dyslexic"/>
              </a:rPr>
              <a:t> </a:t>
            </a:r>
            <a:r>
              <a:rPr lang="en-US" sz="3399" dirty="0" err="1">
                <a:solidFill>
                  <a:srgbClr val="000000"/>
                </a:solidFill>
                <a:latin typeface="Open Dyslexic"/>
              </a:rPr>
              <a:t>akran</a:t>
            </a:r>
            <a:r>
              <a:rPr lang="en-US" sz="3399" dirty="0">
                <a:solidFill>
                  <a:srgbClr val="000000"/>
                </a:solidFill>
                <a:latin typeface="Open Dyslexic"/>
              </a:rPr>
              <a:t> zorbalığı </a:t>
            </a:r>
            <a:r>
              <a:rPr lang="en-US" sz="3399" dirty="0" err="1">
                <a:solidFill>
                  <a:srgbClr val="000000"/>
                </a:solidFill>
                <a:latin typeface="Open Dyslexic"/>
              </a:rPr>
              <a:t>olması</a:t>
            </a:r>
            <a:r>
              <a:rPr lang="en-US" sz="3399" dirty="0">
                <a:solidFill>
                  <a:srgbClr val="000000"/>
                </a:solidFill>
                <a:latin typeface="Open Dyslexic"/>
              </a:rPr>
              <a:t> </a:t>
            </a:r>
            <a:r>
              <a:rPr lang="en-US" sz="3399" dirty="0" err="1">
                <a:solidFill>
                  <a:srgbClr val="000000"/>
                </a:solidFill>
                <a:latin typeface="Open Dyslexic"/>
              </a:rPr>
              <a:t>için</a:t>
            </a:r>
            <a:r>
              <a:rPr lang="en-US" sz="3399" dirty="0">
                <a:solidFill>
                  <a:srgbClr val="EC5736"/>
                </a:solidFill>
                <a:latin typeface="Open Dyslexic"/>
              </a:rPr>
              <a:t> </a:t>
            </a:r>
            <a:r>
              <a:rPr lang="en-US" sz="3399" dirty="0" err="1">
                <a:solidFill>
                  <a:srgbClr val="EC5736"/>
                </a:solidFill>
                <a:latin typeface="Open Dyslexic"/>
              </a:rPr>
              <a:t>güç</a:t>
            </a:r>
            <a:r>
              <a:rPr lang="en-US" sz="3399" dirty="0">
                <a:solidFill>
                  <a:srgbClr val="EC5736"/>
                </a:solidFill>
                <a:latin typeface="Open Dyslexic"/>
              </a:rPr>
              <a:t> </a:t>
            </a:r>
            <a:r>
              <a:rPr lang="en-US" sz="3399" dirty="0" err="1">
                <a:solidFill>
                  <a:srgbClr val="EC5736"/>
                </a:solidFill>
                <a:latin typeface="Open Dyslexic"/>
              </a:rPr>
              <a:t>dengesizliği</a:t>
            </a:r>
            <a:r>
              <a:rPr lang="en-US" sz="3399" dirty="0">
                <a:solidFill>
                  <a:srgbClr val="EC5736"/>
                </a:solidFill>
                <a:latin typeface="Open Dyslexic"/>
              </a:rPr>
              <a:t> </a:t>
            </a:r>
            <a:r>
              <a:rPr lang="en-US" sz="3399" dirty="0" err="1">
                <a:solidFill>
                  <a:srgbClr val="000000"/>
                </a:solidFill>
                <a:latin typeface="Open Dyslexic"/>
              </a:rPr>
              <a:t>olması</a:t>
            </a:r>
            <a:r>
              <a:rPr lang="en-US" sz="3399" dirty="0">
                <a:solidFill>
                  <a:srgbClr val="000000"/>
                </a:solidFill>
                <a:latin typeface="Open Dyslexic"/>
              </a:rPr>
              <a:t>, </a:t>
            </a:r>
            <a:r>
              <a:rPr lang="en-US" sz="3399" dirty="0" err="1">
                <a:solidFill>
                  <a:srgbClr val="000000"/>
                </a:solidFill>
                <a:latin typeface="Open Dyslexic"/>
              </a:rPr>
              <a:t>sürekli</a:t>
            </a:r>
            <a:r>
              <a:rPr lang="en-US" sz="3399" dirty="0">
                <a:solidFill>
                  <a:srgbClr val="000000"/>
                </a:solidFill>
                <a:latin typeface="Open Dyslexic"/>
              </a:rPr>
              <a:t> olarak </a:t>
            </a:r>
            <a:r>
              <a:rPr lang="en-US" sz="3399" dirty="0" err="1">
                <a:solidFill>
                  <a:srgbClr val="EC5736"/>
                </a:solidFill>
                <a:latin typeface="Open Dyslexic"/>
              </a:rPr>
              <a:t>aynı</a:t>
            </a:r>
            <a:r>
              <a:rPr lang="en-US" sz="3399" dirty="0">
                <a:solidFill>
                  <a:srgbClr val="EC5736"/>
                </a:solidFill>
                <a:latin typeface="Open Dyslexic"/>
              </a:rPr>
              <a:t> </a:t>
            </a:r>
            <a:r>
              <a:rPr lang="en-US" sz="3399" dirty="0" err="1">
                <a:solidFill>
                  <a:srgbClr val="EC5736"/>
                </a:solidFill>
                <a:latin typeface="Open Dyslexic"/>
              </a:rPr>
              <a:t>öğrenciye</a:t>
            </a:r>
            <a:r>
              <a:rPr lang="en-US" sz="3399" dirty="0">
                <a:solidFill>
                  <a:srgbClr val="000000"/>
                </a:solidFill>
                <a:latin typeface="Open Dyslexic"/>
              </a:rPr>
              <a:t> </a:t>
            </a:r>
            <a:r>
              <a:rPr lang="en-US" sz="3399" dirty="0" err="1">
                <a:solidFill>
                  <a:srgbClr val="000000"/>
                </a:solidFill>
                <a:latin typeface="Open Dyslexic"/>
              </a:rPr>
              <a:t>ve</a:t>
            </a:r>
            <a:r>
              <a:rPr lang="en-US" sz="3399" dirty="0">
                <a:solidFill>
                  <a:srgbClr val="000000"/>
                </a:solidFill>
                <a:latin typeface="Open Dyslexic"/>
              </a:rPr>
              <a:t> </a:t>
            </a:r>
            <a:r>
              <a:rPr lang="en-US" sz="3399" dirty="0" err="1">
                <a:solidFill>
                  <a:srgbClr val="EC5736"/>
                </a:solidFill>
                <a:latin typeface="Open Dyslexic"/>
              </a:rPr>
              <a:t>bilerek</a:t>
            </a:r>
            <a:r>
              <a:rPr lang="en-US" sz="3399" dirty="0">
                <a:solidFill>
                  <a:srgbClr val="EC5736"/>
                </a:solidFill>
                <a:latin typeface="Open Dyslexic"/>
              </a:rPr>
              <a:t> (</a:t>
            </a:r>
            <a:r>
              <a:rPr lang="en-US" sz="3399" dirty="0" err="1">
                <a:solidFill>
                  <a:srgbClr val="EC5736"/>
                </a:solidFill>
                <a:latin typeface="Open Dyslexic"/>
              </a:rPr>
              <a:t>kasıtlı</a:t>
            </a:r>
            <a:r>
              <a:rPr lang="en-US" sz="3399" dirty="0">
                <a:solidFill>
                  <a:srgbClr val="EC5736"/>
                </a:solidFill>
                <a:latin typeface="Open Dyslexic"/>
              </a:rPr>
              <a:t>)</a:t>
            </a:r>
            <a:r>
              <a:rPr lang="en-US" sz="3399" dirty="0">
                <a:solidFill>
                  <a:srgbClr val="000000"/>
                </a:solidFill>
                <a:latin typeface="Open Dyslexic"/>
              </a:rPr>
              <a:t> </a:t>
            </a:r>
            <a:r>
              <a:rPr lang="en-US" sz="3399" dirty="0" err="1">
                <a:solidFill>
                  <a:srgbClr val="000000"/>
                </a:solidFill>
                <a:latin typeface="Open Dyslexic"/>
              </a:rPr>
              <a:t>yapılması</a:t>
            </a:r>
            <a:r>
              <a:rPr lang="en-US" sz="3399" dirty="0">
                <a:solidFill>
                  <a:srgbClr val="000000"/>
                </a:solidFill>
                <a:latin typeface="Open Dyslexic"/>
              </a:rPr>
              <a:t> </a:t>
            </a:r>
            <a:r>
              <a:rPr lang="en-US" sz="3399" dirty="0" err="1">
                <a:solidFill>
                  <a:srgbClr val="000000"/>
                </a:solidFill>
                <a:latin typeface="Open Dyslexic"/>
              </a:rPr>
              <a:t>gereklidir</a:t>
            </a:r>
            <a:r>
              <a:rPr lang="en-US" sz="3399" dirty="0">
                <a:solidFill>
                  <a:srgbClr val="000000"/>
                </a:solidFill>
                <a:latin typeface="Open Dyslexic"/>
              </a:rPr>
              <a:t>. </a:t>
            </a:r>
          </a:p>
          <a:p>
            <a:pPr>
              <a:lnSpc>
                <a:spcPts val="4759"/>
              </a:lnSpc>
            </a:pPr>
            <a:endParaRPr lang="en-US" sz="3399" dirty="0">
              <a:solidFill>
                <a:srgbClr val="000000"/>
              </a:solidFill>
              <a:latin typeface="Open Dyslexic"/>
            </a:endParaRPr>
          </a:p>
          <a:p>
            <a:pPr>
              <a:lnSpc>
                <a:spcPts val="4759"/>
              </a:lnSpc>
            </a:pPr>
            <a:r>
              <a:rPr lang="en-US" sz="3399" dirty="0">
                <a:solidFill>
                  <a:srgbClr val="000000"/>
                </a:solidFill>
                <a:latin typeface="Open Dyslexic"/>
              </a:rPr>
              <a:t>Bu </a:t>
            </a:r>
            <a:r>
              <a:rPr lang="en-US" sz="3399" dirty="0" err="1">
                <a:solidFill>
                  <a:srgbClr val="000000"/>
                </a:solidFill>
                <a:latin typeface="Open Dyslexic"/>
              </a:rPr>
              <a:t>şekilde</a:t>
            </a:r>
            <a:r>
              <a:rPr lang="en-US" sz="3399" dirty="0">
                <a:solidFill>
                  <a:srgbClr val="000000"/>
                </a:solidFill>
                <a:latin typeface="Open Dyslexic"/>
              </a:rPr>
              <a:t> </a:t>
            </a:r>
            <a:r>
              <a:rPr lang="en-US" sz="3399" dirty="0" err="1">
                <a:solidFill>
                  <a:srgbClr val="000000"/>
                </a:solidFill>
                <a:latin typeface="Open Dyslexic"/>
              </a:rPr>
              <a:t>yapıldığı</a:t>
            </a:r>
            <a:r>
              <a:rPr lang="en-US" sz="3399" dirty="0">
                <a:solidFill>
                  <a:srgbClr val="000000"/>
                </a:solidFill>
                <a:latin typeface="Open Dyslexic"/>
              </a:rPr>
              <a:t> zaman biz </a:t>
            </a:r>
            <a:r>
              <a:rPr lang="en-US" sz="3399" dirty="0" err="1">
                <a:solidFill>
                  <a:srgbClr val="000000"/>
                </a:solidFill>
                <a:latin typeface="Open Dyslexic"/>
              </a:rPr>
              <a:t>bu</a:t>
            </a:r>
            <a:r>
              <a:rPr lang="en-US" sz="3399" dirty="0">
                <a:solidFill>
                  <a:srgbClr val="000000"/>
                </a:solidFill>
                <a:latin typeface="Open Dyslexic"/>
              </a:rPr>
              <a:t> </a:t>
            </a:r>
            <a:r>
              <a:rPr lang="en-US" sz="3399" dirty="0" err="1">
                <a:solidFill>
                  <a:srgbClr val="000000"/>
                </a:solidFill>
                <a:latin typeface="Open Dyslexic"/>
              </a:rPr>
              <a:t>duruma</a:t>
            </a:r>
            <a:r>
              <a:rPr lang="en-US" sz="3399" dirty="0">
                <a:solidFill>
                  <a:srgbClr val="000000"/>
                </a:solidFill>
                <a:latin typeface="Open Dyslexic"/>
              </a:rPr>
              <a:t> </a:t>
            </a:r>
            <a:r>
              <a:rPr lang="en-US" sz="3399" dirty="0" err="1">
                <a:solidFill>
                  <a:srgbClr val="000000"/>
                </a:solidFill>
                <a:latin typeface="Open Dyslexic"/>
              </a:rPr>
              <a:t>akran</a:t>
            </a:r>
            <a:r>
              <a:rPr lang="en-US" sz="3399" dirty="0">
                <a:solidFill>
                  <a:srgbClr val="000000"/>
                </a:solidFill>
                <a:latin typeface="Open Dyslexic"/>
              </a:rPr>
              <a:t> zorbalığı </a:t>
            </a:r>
            <a:r>
              <a:rPr lang="en-US" sz="3399" dirty="0" err="1">
                <a:solidFill>
                  <a:srgbClr val="000000"/>
                </a:solidFill>
                <a:latin typeface="Open Dyslexic"/>
              </a:rPr>
              <a:t>diyoruz</a:t>
            </a:r>
            <a:r>
              <a:rPr lang="en-US" sz="3399" dirty="0">
                <a:solidFill>
                  <a:srgbClr val="000000"/>
                </a:solidFill>
                <a:latin typeface="Open Dyslexic"/>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a:off x="12638463" y="3702459"/>
            <a:ext cx="4905872" cy="4114800"/>
          </a:xfrm>
          <a:custGeom>
            <a:avLst/>
            <a:gdLst/>
            <a:ahLst/>
            <a:cxnLst/>
            <a:rect l="l" t="t" r="r" b="b"/>
            <a:pathLst>
              <a:path w="4905872" h="4114800">
                <a:moveTo>
                  <a:pt x="0" y="0"/>
                </a:moveTo>
                <a:lnTo>
                  <a:pt x="4905872" y="0"/>
                </a:lnTo>
                <a:lnTo>
                  <a:pt x="4905872" y="4114800"/>
                </a:lnTo>
                <a:lnTo>
                  <a:pt x="0" y="41148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763098" y="1240403"/>
            <a:ext cx="14770757" cy="1152525"/>
          </a:xfrm>
          <a:prstGeom prst="rect">
            <a:avLst/>
          </a:prstGeom>
        </p:spPr>
        <p:txBody>
          <a:bodyPr lIns="0" tIns="0" rIns="0" bIns="0" rtlCol="0" anchor="t">
            <a:spAutoFit/>
          </a:bodyPr>
          <a:lstStyle/>
          <a:p>
            <a:pPr marL="0" lvl="0" indent="0" algn="ctr">
              <a:lnSpc>
                <a:spcPts val="9000"/>
              </a:lnSpc>
              <a:spcBef>
                <a:spcPct val="0"/>
              </a:spcBef>
            </a:pPr>
            <a:r>
              <a:rPr lang="en-US" sz="7500">
                <a:solidFill>
                  <a:srgbClr val="000000"/>
                </a:solidFill>
                <a:latin typeface="OpenDyslexic Bold"/>
              </a:rPr>
              <a:t>Zorbalığın üç temel özelliği</a:t>
            </a:r>
          </a:p>
        </p:txBody>
      </p:sp>
      <p:sp>
        <p:nvSpPr>
          <p:cNvPr id="4" name="TextBox 4"/>
          <p:cNvSpPr txBox="1"/>
          <p:nvPr/>
        </p:nvSpPr>
        <p:spPr>
          <a:xfrm>
            <a:off x="1386357" y="3841045"/>
            <a:ext cx="10849124" cy="3077766"/>
          </a:xfrm>
          <a:prstGeom prst="rect">
            <a:avLst/>
          </a:prstGeom>
        </p:spPr>
        <p:txBody>
          <a:bodyPr lIns="0" tIns="0" rIns="0" bIns="0" rtlCol="0" anchor="t">
            <a:spAutoFit/>
          </a:bodyPr>
          <a:lstStyle/>
          <a:p>
            <a:pPr>
              <a:lnSpc>
                <a:spcPts val="4759"/>
              </a:lnSpc>
            </a:pPr>
            <a:r>
              <a:rPr lang="en-US" sz="3399" dirty="0">
                <a:solidFill>
                  <a:srgbClr val="000000"/>
                </a:solidFill>
                <a:latin typeface="OpenDyslexic"/>
              </a:rPr>
              <a:t>• </a:t>
            </a:r>
            <a:r>
              <a:rPr lang="en-US" sz="3399" dirty="0" err="1">
                <a:solidFill>
                  <a:srgbClr val="000000"/>
                </a:solidFill>
                <a:latin typeface="OpenDyslexic"/>
              </a:rPr>
              <a:t>Akran</a:t>
            </a:r>
            <a:r>
              <a:rPr lang="en-US" sz="3399" dirty="0">
                <a:solidFill>
                  <a:srgbClr val="000000"/>
                </a:solidFill>
                <a:latin typeface="OpenDyslexic"/>
              </a:rPr>
              <a:t> </a:t>
            </a:r>
            <a:r>
              <a:rPr lang="en-US" sz="3399" dirty="0" err="1">
                <a:solidFill>
                  <a:srgbClr val="000000"/>
                </a:solidFill>
                <a:latin typeface="OpenDyslexic"/>
              </a:rPr>
              <a:t>zorbalığında</a:t>
            </a:r>
            <a:r>
              <a:rPr lang="en-US" sz="3399" dirty="0">
                <a:solidFill>
                  <a:srgbClr val="000000"/>
                </a:solidFill>
                <a:latin typeface="OpenDyslexic"/>
              </a:rPr>
              <a:t> </a:t>
            </a:r>
            <a:r>
              <a:rPr lang="en-US" sz="3399" dirty="0" err="1">
                <a:solidFill>
                  <a:srgbClr val="000000"/>
                </a:solidFill>
                <a:latin typeface="OpenDyslexic"/>
              </a:rPr>
              <a:t>bir</a:t>
            </a:r>
            <a:r>
              <a:rPr lang="en-US" sz="3399" dirty="0">
                <a:solidFill>
                  <a:srgbClr val="000000"/>
                </a:solidFill>
                <a:latin typeface="OpenDyslexic"/>
              </a:rPr>
              <a:t> </a:t>
            </a:r>
            <a:r>
              <a:rPr lang="en-US" sz="3399" dirty="0" err="1">
                <a:solidFill>
                  <a:schemeClr val="tx2">
                    <a:lumMod val="60000"/>
                    <a:lumOff val="40000"/>
                  </a:schemeClr>
                </a:solidFill>
                <a:latin typeface="OpenDyslexic"/>
              </a:rPr>
              <a:t>güç</a:t>
            </a:r>
            <a:r>
              <a:rPr lang="en-US" sz="3399" dirty="0">
                <a:solidFill>
                  <a:schemeClr val="tx2">
                    <a:lumMod val="60000"/>
                    <a:lumOff val="40000"/>
                  </a:schemeClr>
                </a:solidFill>
                <a:latin typeface="OpenDyslexic"/>
              </a:rPr>
              <a:t> </a:t>
            </a:r>
            <a:r>
              <a:rPr lang="en-US" sz="3399" dirty="0" err="1">
                <a:solidFill>
                  <a:schemeClr val="tx2">
                    <a:lumMod val="60000"/>
                    <a:lumOff val="40000"/>
                  </a:schemeClr>
                </a:solidFill>
                <a:latin typeface="OpenDyslexic"/>
              </a:rPr>
              <a:t>dengesizliği</a:t>
            </a:r>
            <a:r>
              <a:rPr lang="en-US" sz="3399" dirty="0">
                <a:solidFill>
                  <a:schemeClr val="tx2">
                    <a:lumMod val="60000"/>
                    <a:lumOff val="40000"/>
                  </a:schemeClr>
                </a:solidFill>
                <a:latin typeface="OpenDyslexic"/>
              </a:rPr>
              <a:t> </a:t>
            </a:r>
            <a:r>
              <a:rPr lang="en-US" sz="3399" dirty="0" err="1">
                <a:solidFill>
                  <a:srgbClr val="000000"/>
                </a:solidFill>
                <a:latin typeface="OpenDyslexic"/>
              </a:rPr>
              <a:t>vardır</a:t>
            </a:r>
            <a:r>
              <a:rPr lang="en-US" sz="3399" dirty="0">
                <a:solidFill>
                  <a:srgbClr val="000000"/>
                </a:solidFill>
                <a:latin typeface="OpenDyslexic"/>
              </a:rPr>
              <a:t>.</a:t>
            </a:r>
          </a:p>
          <a:p>
            <a:pPr>
              <a:lnSpc>
                <a:spcPts val="4759"/>
              </a:lnSpc>
            </a:pPr>
            <a:endParaRPr lang="en-US" sz="3399" dirty="0">
              <a:solidFill>
                <a:srgbClr val="000000"/>
              </a:solidFill>
              <a:latin typeface="OpenDyslexic"/>
            </a:endParaRPr>
          </a:p>
          <a:p>
            <a:pPr>
              <a:lnSpc>
                <a:spcPts val="4759"/>
              </a:lnSpc>
            </a:pPr>
            <a:r>
              <a:rPr lang="en-US" sz="3399" dirty="0">
                <a:solidFill>
                  <a:srgbClr val="000000"/>
                </a:solidFill>
                <a:latin typeface="OpenDyslexic"/>
              </a:rPr>
              <a:t>• </a:t>
            </a:r>
            <a:r>
              <a:rPr lang="en-US" sz="3399" dirty="0" err="1">
                <a:solidFill>
                  <a:srgbClr val="000000"/>
                </a:solidFill>
                <a:latin typeface="OpenDyslexic"/>
              </a:rPr>
              <a:t>Akran</a:t>
            </a:r>
            <a:r>
              <a:rPr lang="en-US" sz="3399" dirty="0">
                <a:solidFill>
                  <a:srgbClr val="000000"/>
                </a:solidFill>
                <a:latin typeface="OpenDyslexic"/>
              </a:rPr>
              <a:t> zorbalığı </a:t>
            </a:r>
            <a:r>
              <a:rPr lang="en-US" sz="3399" dirty="0" err="1">
                <a:solidFill>
                  <a:schemeClr val="tx2">
                    <a:lumMod val="60000"/>
                    <a:lumOff val="40000"/>
                  </a:schemeClr>
                </a:solidFill>
                <a:latin typeface="OpenDyslexic"/>
              </a:rPr>
              <a:t>tekrarlayıcıdır</a:t>
            </a:r>
            <a:r>
              <a:rPr lang="en-US" sz="3399" dirty="0">
                <a:solidFill>
                  <a:srgbClr val="000000"/>
                </a:solidFill>
                <a:latin typeface="OpenDyslexic"/>
              </a:rPr>
              <a:t>/</a:t>
            </a:r>
            <a:r>
              <a:rPr lang="en-US" sz="3399" dirty="0" err="1">
                <a:solidFill>
                  <a:srgbClr val="000000"/>
                </a:solidFill>
                <a:latin typeface="OpenDyslexic"/>
              </a:rPr>
              <a:t>süreklidir</a:t>
            </a:r>
            <a:r>
              <a:rPr lang="en-US" sz="3399" dirty="0">
                <a:solidFill>
                  <a:srgbClr val="000000"/>
                </a:solidFill>
                <a:latin typeface="OpenDyslexic"/>
              </a:rPr>
              <a:t>.</a:t>
            </a:r>
          </a:p>
          <a:p>
            <a:pPr>
              <a:lnSpc>
                <a:spcPts val="4759"/>
              </a:lnSpc>
            </a:pPr>
            <a:endParaRPr lang="en-US" sz="3399" dirty="0">
              <a:solidFill>
                <a:srgbClr val="000000"/>
              </a:solidFill>
              <a:latin typeface="OpenDyslexic"/>
            </a:endParaRPr>
          </a:p>
          <a:p>
            <a:pPr>
              <a:lnSpc>
                <a:spcPts val="4759"/>
              </a:lnSpc>
            </a:pPr>
            <a:r>
              <a:rPr lang="en-US" sz="3399" dirty="0">
                <a:solidFill>
                  <a:srgbClr val="000000"/>
                </a:solidFill>
                <a:latin typeface="OpenDyslexic"/>
              </a:rPr>
              <a:t>• </a:t>
            </a:r>
            <a:r>
              <a:rPr lang="en-US" sz="3399" dirty="0" err="1">
                <a:solidFill>
                  <a:srgbClr val="000000"/>
                </a:solidFill>
                <a:latin typeface="OpenDyslexic"/>
              </a:rPr>
              <a:t>Akran</a:t>
            </a:r>
            <a:r>
              <a:rPr lang="en-US" sz="3399" dirty="0">
                <a:solidFill>
                  <a:srgbClr val="000000"/>
                </a:solidFill>
                <a:latin typeface="OpenDyslexic"/>
              </a:rPr>
              <a:t> zorbalığı </a:t>
            </a:r>
            <a:r>
              <a:rPr lang="en-US" sz="3399" dirty="0" err="1">
                <a:solidFill>
                  <a:schemeClr val="tx2">
                    <a:lumMod val="60000"/>
                    <a:lumOff val="40000"/>
                  </a:schemeClr>
                </a:solidFill>
                <a:latin typeface="OpenDyslexic"/>
              </a:rPr>
              <a:t>bilerek</a:t>
            </a:r>
            <a:r>
              <a:rPr lang="en-US" sz="3399" dirty="0">
                <a:solidFill>
                  <a:srgbClr val="000000"/>
                </a:solidFill>
                <a:latin typeface="OpenDyslexic"/>
              </a:rPr>
              <a:t> </a:t>
            </a:r>
            <a:r>
              <a:rPr lang="en-US" sz="3399" dirty="0" err="1">
                <a:solidFill>
                  <a:srgbClr val="000000"/>
                </a:solidFill>
                <a:latin typeface="OpenDyslexic"/>
              </a:rPr>
              <a:t>yapılır</a:t>
            </a:r>
            <a:r>
              <a:rPr lang="en-US" sz="3399" dirty="0">
                <a:solidFill>
                  <a:srgbClr val="000000"/>
                </a:solidFill>
                <a:latin typeface="OpenDyslexic"/>
              </a:rPr>
              <a:t> (</a:t>
            </a:r>
            <a:r>
              <a:rPr lang="en-US" sz="3399" dirty="0" err="1">
                <a:solidFill>
                  <a:srgbClr val="000000"/>
                </a:solidFill>
                <a:latin typeface="OpenDyslexic"/>
              </a:rPr>
              <a:t>kasıtlıdır</a:t>
            </a:r>
            <a:r>
              <a:rPr lang="en-US" sz="3399" dirty="0">
                <a:solidFill>
                  <a:srgbClr val="000000"/>
                </a:solidFill>
                <a:latin typeface="OpenDyslexic"/>
              </a:rPr>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0DD"/>
        </a:solidFill>
        <a:effectLst/>
      </p:bgPr>
    </p:bg>
    <p:spTree>
      <p:nvGrpSpPr>
        <p:cNvPr id="1" name=""/>
        <p:cNvGrpSpPr/>
        <p:nvPr/>
      </p:nvGrpSpPr>
      <p:grpSpPr>
        <a:xfrm>
          <a:off x="0" y="0"/>
          <a:ext cx="0" cy="0"/>
          <a:chOff x="0" y="0"/>
          <a:chExt cx="0" cy="0"/>
        </a:xfrm>
      </p:grpSpPr>
      <p:sp>
        <p:nvSpPr>
          <p:cNvPr id="2" name="Freeform 2"/>
          <p:cNvSpPr/>
          <p:nvPr/>
        </p:nvSpPr>
        <p:spPr>
          <a:xfrm rot="-1086055">
            <a:off x="-458992" y="2090944"/>
            <a:ext cx="4074903" cy="1504010"/>
          </a:xfrm>
          <a:custGeom>
            <a:avLst/>
            <a:gdLst/>
            <a:ahLst/>
            <a:cxnLst/>
            <a:rect l="l" t="t" r="r" b="b"/>
            <a:pathLst>
              <a:path w="4074903" h="1504010">
                <a:moveTo>
                  <a:pt x="0" y="0"/>
                </a:moveTo>
                <a:lnTo>
                  <a:pt x="4074903" y="0"/>
                </a:lnTo>
                <a:lnTo>
                  <a:pt x="4074903" y="1504009"/>
                </a:lnTo>
                <a:lnTo>
                  <a:pt x="0" y="150400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3"/>
          <p:cNvSpPr txBox="1"/>
          <p:nvPr/>
        </p:nvSpPr>
        <p:spPr>
          <a:xfrm>
            <a:off x="3748721" y="1019144"/>
            <a:ext cx="12836914" cy="1152525"/>
          </a:xfrm>
          <a:prstGeom prst="rect">
            <a:avLst/>
          </a:prstGeom>
        </p:spPr>
        <p:txBody>
          <a:bodyPr lIns="0" tIns="0" rIns="0" bIns="0" rtlCol="0" anchor="t">
            <a:spAutoFit/>
          </a:bodyPr>
          <a:lstStyle/>
          <a:p>
            <a:pPr marL="0" lvl="0" indent="0" algn="ctr">
              <a:lnSpc>
                <a:spcPts val="9000"/>
              </a:lnSpc>
              <a:spcBef>
                <a:spcPct val="0"/>
              </a:spcBef>
            </a:pPr>
            <a:r>
              <a:rPr lang="en-US" sz="7500">
                <a:solidFill>
                  <a:srgbClr val="000000"/>
                </a:solidFill>
                <a:latin typeface="OpenDyslexic Bold"/>
              </a:rPr>
              <a:t>ZORBA DAVRANIŞLARI</a:t>
            </a:r>
          </a:p>
        </p:txBody>
      </p:sp>
      <p:sp>
        <p:nvSpPr>
          <p:cNvPr id="4" name="TextBox 4"/>
          <p:cNvSpPr txBox="1"/>
          <p:nvPr/>
        </p:nvSpPr>
        <p:spPr>
          <a:xfrm>
            <a:off x="3748721" y="3137711"/>
            <a:ext cx="12660981" cy="6346952"/>
          </a:xfrm>
          <a:prstGeom prst="rect">
            <a:avLst/>
          </a:prstGeom>
        </p:spPr>
        <p:txBody>
          <a:bodyPr lIns="0" tIns="0" rIns="0" bIns="0" rtlCol="0" anchor="t">
            <a:spAutoFit/>
          </a:bodyPr>
          <a:lstStyle/>
          <a:p>
            <a:pPr marL="0" lvl="0" indent="0">
              <a:lnSpc>
                <a:spcPts val="5068"/>
              </a:lnSpc>
              <a:spcBef>
                <a:spcPct val="0"/>
              </a:spcBef>
            </a:pPr>
            <a:r>
              <a:rPr lang="en-US" sz="3620" dirty="0">
                <a:solidFill>
                  <a:srgbClr val="000000"/>
                </a:solidFill>
                <a:latin typeface="OpenDyslexic"/>
              </a:rPr>
              <a:t>“</a:t>
            </a:r>
            <a:r>
              <a:rPr lang="en-US" sz="3620" dirty="0" err="1">
                <a:solidFill>
                  <a:srgbClr val="000000"/>
                </a:solidFill>
                <a:latin typeface="OpenDyslexic"/>
              </a:rPr>
              <a:t>Sevgili</a:t>
            </a:r>
            <a:r>
              <a:rPr lang="en-US" sz="3620" dirty="0">
                <a:solidFill>
                  <a:srgbClr val="000000"/>
                </a:solidFill>
                <a:latin typeface="OpenDyslexic"/>
              </a:rPr>
              <a:t> </a:t>
            </a:r>
            <a:r>
              <a:rPr lang="en-US" sz="3620" dirty="0" err="1">
                <a:solidFill>
                  <a:srgbClr val="000000"/>
                </a:solidFill>
                <a:latin typeface="OpenDyslexic"/>
              </a:rPr>
              <a:t>öğrenciler</a:t>
            </a:r>
            <a:r>
              <a:rPr lang="en-US" sz="3620" dirty="0">
                <a:solidFill>
                  <a:srgbClr val="000000"/>
                </a:solidFill>
                <a:latin typeface="OpenDyslexic"/>
              </a:rPr>
              <a:t>, </a:t>
            </a:r>
            <a:r>
              <a:rPr lang="en-US" sz="3620" dirty="0" err="1">
                <a:solidFill>
                  <a:srgbClr val="000000"/>
                </a:solidFill>
                <a:latin typeface="OpenDyslexic"/>
              </a:rPr>
              <a:t>akran</a:t>
            </a:r>
            <a:r>
              <a:rPr lang="en-US" sz="3620" dirty="0">
                <a:solidFill>
                  <a:srgbClr val="000000"/>
                </a:solidFill>
                <a:latin typeface="OpenDyslexic"/>
              </a:rPr>
              <a:t> zorbalığı </a:t>
            </a:r>
            <a:r>
              <a:rPr lang="en-US" sz="3620" dirty="0" err="1">
                <a:solidFill>
                  <a:srgbClr val="000000"/>
                </a:solidFill>
                <a:latin typeface="OpenDyslexic"/>
              </a:rPr>
              <a:t>bir</a:t>
            </a:r>
            <a:r>
              <a:rPr lang="en-US" sz="3620" dirty="0">
                <a:solidFill>
                  <a:srgbClr val="000000"/>
                </a:solidFill>
                <a:latin typeface="OpenDyslexic"/>
              </a:rPr>
              <a:t> </a:t>
            </a:r>
            <a:r>
              <a:rPr lang="en-US" sz="3620" dirty="0" err="1">
                <a:solidFill>
                  <a:srgbClr val="000000"/>
                </a:solidFill>
                <a:latin typeface="OpenDyslexic"/>
              </a:rPr>
              <a:t>öğrencinin</a:t>
            </a:r>
            <a:r>
              <a:rPr lang="en-US" sz="3620" dirty="0">
                <a:solidFill>
                  <a:srgbClr val="000000"/>
                </a:solidFill>
                <a:latin typeface="OpenDyslexic"/>
              </a:rPr>
              <a:t> </a:t>
            </a:r>
            <a:r>
              <a:rPr lang="en-US" sz="3620" dirty="0" err="1">
                <a:solidFill>
                  <a:srgbClr val="000000"/>
                </a:solidFill>
                <a:latin typeface="OpenDyslexic"/>
              </a:rPr>
              <a:t>ya</a:t>
            </a:r>
            <a:r>
              <a:rPr lang="en-US" sz="3620" dirty="0">
                <a:solidFill>
                  <a:srgbClr val="000000"/>
                </a:solidFill>
                <a:latin typeface="OpenDyslexic"/>
              </a:rPr>
              <a:t> da </a:t>
            </a:r>
            <a:r>
              <a:rPr lang="en-US" sz="3620" dirty="0" err="1">
                <a:solidFill>
                  <a:srgbClr val="000000"/>
                </a:solidFill>
                <a:latin typeface="OpenDyslexic"/>
              </a:rPr>
              <a:t>öğrenci</a:t>
            </a:r>
            <a:r>
              <a:rPr lang="en-US" sz="3620" dirty="0">
                <a:solidFill>
                  <a:srgbClr val="000000"/>
                </a:solidFill>
                <a:latin typeface="OpenDyslexic"/>
              </a:rPr>
              <a:t> </a:t>
            </a:r>
            <a:r>
              <a:rPr lang="en-US" sz="3620" dirty="0" err="1">
                <a:solidFill>
                  <a:srgbClr val="000000"/>
                </a:solidFill>
                <a:latin typeface="OpenDyslexic"/>
              </a:rPr>
              <a:t>grubunun</a:t>
            </a:r>
            <a:r>
              <a:rPr lang="en-US" sz="3620" dirty="0">
                <a:solidFill>
                  <a:srgbClr val="000000"/>
                </a:solidFill>
                <a:latin typeface="OpenDyslexic"/>
              </a:rPr>
              <a:t> </a:t>
            </a:r>
            <a:r>
              <a:rPr lang="en-US" sz="3620" dirty="0" err="1">
                <a:solidFill>
                  <a:srgbClr val="000000"/>
                </a:solidFill>
                <a:latin typeface="OpenDyslexic"/>
              </a:rPr>
              <a:t>bilerek</a:t>
            </a:r>
            <a:r>
              <a:rPr lang="en-US" sz="3620" dirty="0">
                <a:solidFill>
                  <a:srgbClr val="000000"/>
                </a:solidFill>
                <a:latin typeface="OpenDyslexic"/>
              </a:rPr>
              <a:t>, </a:t>
            </a:r>
            <a:r>
              <a:rPr lang="en-US" sz="3620" dirty="0" err="1">
                <a:solidFill>
                  <a:srgbClr val="000000"/>
                </a:solidFill>
                <a:latin typeface="OpenDyslexic"/>
              </a:rPr>
              <a:t>isteyerek</a:t>
            </a:r>
            <a:r>
              <a:rPr lang="en-US" sz="3620" dirty="0">
                <a:solidFill>
                  <a:srgbClr val="000000"/>
                </a:solidFill>
                <a:latin typeface="OpenDyslexic"/>
              </a:rPr>
              <a:t> </a:t>
            </a:r>
            <a:r>
              <a:rPr lang="en-US" sz="3620" dirty="0" err="1">
                <a:solidFill>
                  <a:srgbClr val="000000"/>
                </a:solidFill>
                <a:latin typeface="OpenDyslexic"/>
              </a:rPr>
              <a:t>kendinden</a:t>
            </a:r>
            <a:r>
              <a:rPr lang="en-US" sz="3620" dirty="0">
                <a:solidFill>
                  <a:srgbClr val="000000"/>
                </a:solidFill>
                <a:latin typeface="OpenDyslexic"/>
              </a:rPr>
              <a:t> </a:t>
            </a:r>
            <a:r>
              <a:rPr lang="en-US" sz="3620" dirty="0" err="1">
                <a:solidFill>
                  <a:srgbClr val="000000"/>
                </a:solidFill>
                <a:latin typeface="OpenDyslexic"/>
              </a:rPr>
              <a:t>güçsüz</a:t>
            </a:r>
            <a:r>
              <a:rPr lang="en-US" sz="3620" dirty="0">
                <a:solidFill>
                  <a:srgbClr val="000000"/>
                </a:solidFill>
                <a:latin typeface="OpenDyslexic"/>
              </a:rPr>
              <a:t> </a:t>
            </a:r>
            <a:r>
              <a:rPr lang="en-US" sz="3620" dirty="0" err="1">
                <a:solidFill>
                  <a:srgbClr val="000000"/>
                </a:solidFill>
                <a:latin typeface="OpenDyslexic"/>
              </a:rPr>
              <a:t>başka</a:t>
            </a:r>
            <a:r>
              <a:rPr lang="en-US" sz="3620" dirty="0">
                <a:solidFill>
                  <a:srgbClr val="000000"/>
                </a:solidFill>
                <a:latin typeface="OpenDyslexic"/>
              </a:rPr>
              <a:t> </a:t>
            </a:r>
            <a:r>
              <a:rPr lang="en-US" sz="3620" dirty="0" err="1">
                <a:solidFill>
                  <a:srgbClr val="000000"/>
                </a:solidFill>
                <a:latin typeface="OpenDyslexic"/>
              </a:rPr>
              <a:t>öğrenciye</a:t>
            </a:r>
            <a:r>
              <a:rPr lang="en-US" sz="3620" dirty="0">
                <a:solidFill>
                  <a:srgbClr val="000000"/>
                </a:solidFill>
                <a:latin typeface="OpenDyslexic"/>
              </a:rPr>
              <a:t> </a:t>
            </a:r>
            <a:r>
              <a:rPr lang="en-US" sz="3620" dirty="0" err="1">
                <a:solidFill>
                  <a:srgbClr val="000000"/>
                </a:solidFill>
                <a:latin typeface="OpenDyslexic"/>
              </a:rPr>
              <a:t>birden</a:t>
            </a:r>
            <a:r>
              <a:rPr lang="en-US" sz="3620" dirty="0">
                <a:solidFill>
                  <a:srgbClr val="000000"/>
                </a:solidFill>
                <a:latin typeface="OpenDyslexic"/>
              </a:rPr>
              <a:t> </a:t>
            </a:r>
            <a:r>
              <a:rPr lang="en-US" sz="3620" dirty="0" err="1">
                <a:solidFill>
                  <a:srgbClr val="000000"/>
                </a:solidFill>
                <a:latin typeface="OpenDyslexic"/>
              </a:rPr>
              <a:t>fazla</a:t>
            </a:r>
            <a:r>
              <a:rPr lang="en-US" sz="3620" dirty="0">
                <a:solidFill>
                  <a:srgbClr val="000000"/>
                </a:solidFill>
                <a:latin typeface="OpenDyslexic"/>
              </a:rPr>
              <a:t> </a:t>
            </a:r>
            <a:r>
              <a:rPr lang="en-US" sz="3620" dirty="0" err="1">
                <a:solidFill>
                  <a:srgbClr val="000000"/>
                </a:solidFill>
                <a:latin typeface="OpenDyslexic"/>
              </a:rPr>
              <a:t>olmak</a:t>
            </a:r>
            <a:r>
              <a:rPr lang="en-US" sz="3620" dirty="0">
                <a:solidFill>
                  <a:srgbClr val="000000"/>
                </a:solidFill>
                <a:latin typeface="OpenDyslexic"/>
              </a:rPr>
              <a:t> </a:t>
            </a:r>
            <a:r>
              <a:rPr lang="en-US" sz="3620" dirty="0" err="1">
                <a:solidFill>
                  <a:srgbClr val="000000"/>
                </a:solidFill>
                <a:latin typeface="OpenDyslexic"/>
              </a:rPr>
              <a:t>koşuluyla</a:t>
            </a:r>
            <a:r>
              <a:rPr lang="en-US" sz="3620" dirty="0">
                <a:solidFill>
                  <a:srgbClr val="000000"/>
                </a:solidFill>
                <a:latin typeface="OpenDyslexic"/>
              </a:rPr>
              <a:t> (</a:t>
            </a:r>
            <a:r>
              <a:rPr lang="en-US" sz="3620" dirty="0" err="1">
                <a:solidFill>
                  <a:srgbClr val="000000"/>
                </a:solidFill>
                <a:latin typeface="OpenDyslexic"/>
              </a:rPr>
              <a:t>sürekli</a:t>
            </a:r>
            <a:r>
              <a:rPr lang="en-US" sz="3620" dirty="0">
                <a:solidFill>
                  <a:srgbClr val="000000"/>
                </a:solidFill>
                <a:latin typeface="OpenDyslexic"/>
              </a:rPr>
              <a:t> olarak) </a:t>
            </a:r>
            <a:r>
              <a:rPr lang="en-US" sz="3620" dirty="0" err="1">
                <a:solidFill>
                  <a:srgbClr val="000000"/>
                </a:solidFill>
                <a:latin typeface="OpenDyslexic"/>
              </a:rPr>
              <a:t>zarar</a:t>
            </a:r>
            <a:r>
              <a:rPr lang="en-US" sz="3620" dirty="0">
                <a:solidFill>
                  <a:srgbClr val="000000"/>
                </a:solidFill>
                <a:latin typeface="OpenDyslexic"/>
              </a:rPr>
              <a:t> </a:t>
            </a:r>
            <a:r>
              <a:rPr lang="en-US" sz="3620" dirty="0" err="1">
                <a:solidFill>
                  <a:srgbClr val="000000"/>
                </a:solidFill>
                <a:latin typeface="OpenDyslexic"/>
              </a:rPr>
              <a:t>vermesi</a:t>
            </a:r>
            <a:r>
              <a:rPr lang="en-US" sz="3620" dirty="0">
                <a:solidFill>
                  <a:srgbClr val="000000"/>
                </a:solidFill>
                <a:latin typeface="OpenDyslexic"/>
              </a:rPr>
              <a:t> </a:t>
            </a:r>
            <a:r>
              <a:rPr lang="en-US" sz="3620" dirty="0" err="1">
                <a:solidFill>
                  <a:srgbClr val="000000"/>
                </a:solidFill>
                <a:latin typeface="OpenDyslexic"/>
              </a:rPr>
              <a:t>ya</a:t>
            </a:r>
            <a:r>
              <a:rPr lang="en-US" sz="3620" dirty="0">
                <a:solidFill>
                  <a:srgbClr val="000000"/>
                </a:solidFill>
                <a:latin typeface="OpenDyslexic"/>
              </a:rPr>
              <a:t> da </a:t>
            </a:r>
            <a:r>
              <a:rPr lang="en-US" sz="3620" dirty="0" err="1">
                <a:solidFill>
                  <a:srgbClr val="000000"/>
                </a:solidFill>
                <a:latin typeface="OpenDyslexic"/>
              </a:rPr>
              <a:t>onu</a:t>
            </a:r>
            <a:r>
              <a:rPr lang="en-US" sz="3620" dirty="0">
                <a:solidFill>
                  <a:srgbClr val="000000"/>
                </a:solidFill>
                <a:latin typeface="OpenDyslexic"/>
              </a:rPr>
              <a:t> </a:t>
            </a:r>
            <a:r>
              <a:rPr lang="en-US" sz="3620" dirty="0" err="1">
                <a:solidFill>
                  <a:srgbClr val="000000"/>
                </a:solidFill>
                <a:latin typeface="OpenDyslexic"/>
              </a:rPr>
              <a:t>incitmesidir</a:t>
            </a:r>
            <a:r>
              <a:rPr lang="en-US" sz="3620" dirty="0">
                <a:solidFill>
                  <a:srgbClr val="000000"/>
                </a:solidFill>
                <a:latin typeface="OpenDyslexic"/>
              </a:rPr>
              <a:t>. </a:t>
            </a:r>
            <a:r>
              <a:rPr lang="en-US" sz="3620" dirty="0" err="1">
                <a:solidFill>
                  <a:srgbClr val="000000"/>
                </a:solidFill>
                <a:latin typeface="OpenDyslexic"/>
              </a:rPr>
              <a:t>Gördüğünüz</a:t>
            </a:r>
            <a:r>
              <a:rPr lang="en-US" sz="3620" dirty="0">
                <a:solidFill>
                  <a:srgbClr val="000000"/>
                </a:solidFill>
                <a:latin typeface="OpenDyslexic"/>
              </a:rPr>
              <a:t> </a:t>
            </a:r>
            <a:r>
              <a:rPr lang="en-US" sz="3620" dirty="0" err="1">
                <a:solidFill>
                  <a:srgbClr val="000000"/>
                </a:solidFill>
                <a:latin typeface="OpenDyslexic"/>
              </a:rPr>
              <a:t>gibi</a:t>
            </a:r>
            <a:r>
              <a:rPr lang="en-US" sz="3620" dirty="0">
                <a:solidFill>
                  <a:srgbClr val="000000"/>
                </a:solidFill>
                <a:latin typeface="OpenDyslexic"/>
              </a:rPr>
              <a:t> </a:t>
            </a:r>
            <a:r>
              <a:rPr lang="en-US" sz="3620" dirty="0" err="1">
                <a:solidFill>
                  <a:srgbClr val="000000"/>
                </a:solidFill>
                <a:latin typeface="OpenDyslexic"/>
              </a:rPr>
              <a:t>bu</a:t>
            </a:r>
            <a:r>
              <a:rPr lang="en-US" sz="3620" dirty="0">
                <a:solidFill>
                  <a:srgbClr val="000000"/>
                </a:solidFill>
                <a:latin typeface="OpenDyslexic"/>
              </a:rPr>
              <a:t> </a:t>
            </a:r>
            <a:r>
              <a:rPr lang="en-US" sz="3620" dirty="0" err="1">
                <a:solidFill>
                  <a:srgbClr val="000000"/>
                </a:solidFill>
                <a:latin typeface="OpenDyslexic"/>
              </a:rPr>
              <a:t>davranışların</a:t>
            </a:r>
            <a:r>
              <a:rPr lang="en-US" sz="3620" dirty="0">
                <a:solidFill>
                  <a:srgbClr val="000000"/>
                </a:solidFill>
                <a:latin typeface="OpenDyslexic"/>
              </a:rPr>
              <a:t> </a:t>
            </a:r>
            <a:r>
              <a:rPr lang="en-US" sz="3620" dirty="0" err="1">
                <a:solidFill>
                  <a:srgbClr val="000000"/>
                </a:solidFill>
                <a:latin typeface="OpenDyslexic"/>
              </a:rPr>
              <a:t>bazıları</a:t>
            </a:r>
            <a:r>
              <a:rPr lang="en-US" sz="3620" dirty="0">
                <a:solidFill>
                  <a:srgbClr val="000000"/>
                </a:solidFill>
                <a:latin typeface="OpenDyslexic"/>
              </a:rPr>
              <a:t> </a:t>
            </a:r>
            <a:r>
              <a:rPr lang="en-US" sz="3620" dirty="0" err="1">
                <a:solidFill>
                  <a:srgbClr val="7ED957"/>
                </a:solidFill>
                <a:latin typeface="OpenDyslexic Bold"/>
              </a:rPr>
              <a:t>fiziksel</a:t>
            </a:r>
            <a:r>
              <a:rPr lang="en-US" sz="3620" dirty="0">
                <a:solidFill>
                  <a:srgbClr val="000000"/>
                </a:solidFill>
                <a:latin typeface="OpenDyslexic"/>
              </a:rPr>
              <a:t> (</a:t>
            </a:r>
            <a:r>
              <a:rPr lang="en-US" sz="3620" dirty="0" err="1">
                <a:solidFill>
                  <a:srgbClr val="000000"/>
                </a:solidFill>
                <a:latin typeface="OpenDyslexic"/>
              </a:rPr>
              <a:t>vurma</a:t>
            </a:r>
            <a:r>
              <a:rPr lang="en-US" sz="3620" dirty="0">
                <a:solidFill>
                  <a:srgbClr val="000000"/>
                </a:solidFill>
                <a:latin typeface="OpenDyslexic"/>
              </a:rPr>
              <a:t>, </a:t>
            </a:r>
            <a:r>
              <a:rPr lang="en-US" sz="3620" dirty="0" err="1">
                <a:solidFill>
                  <a:srgbClr val="000000"/>
                </a:solidFill>
                <a:latin typeface="OpenDyslexic"/>
              </a:rPr>
              <a:t>itme</a:t>
            </a:r>
            <a:r>
              <a:rPr lang="en-US" sz="3620" dirty="0">
                <a:solidFill>
                  <a:srgbClr val="000000"/>
                </a:solidFill>
                <a:latin typeface="OpenDyslexic"/>
              </a:rPr>
              <a:t>, </a:t>
            </a:r>
            <a:r>
              <a:rPr lang="en-US" sz="3620" dirty="0" err="1">
                <a:solidFill>
                  <a:srgbClr val="000000"/>
                </a:solidFill>
                <a:latin typeface="OpenDyslexic"/>
              </a:rPr>
              <a:t>çelme</a:t>
            </a:r>
            <a:r>
              <a:rPr lang="en-US" sz="3620" dirty="0">
                <a:solidFill>
                  <a:srgbClr val="000000"/>
                </a:solidFill>
                <a:latin typeface="OpenDyslexic"/>
              </a:rPr>
              <a:t> </a:t>
            </a:r>
            <a:r>
              <a:rPr lang="en-US" sz="3620" dirty="0" err="1">
                <a:solidFill>
                  <a:srgbClr val="000000"/>
                </a:solidFill>
                <a:latin typeface="OpenDyslexic"/>
              </a:rPr>
              <a:t>takma</a:t>
            </a:r>
            <a:r>
              <a:rPr lang="en-US" sz="3620" dirty="0">
                <a:solidFill>
                  <a:srgbClr val="000000"/>
                </a:solidFill>
                <a:latin typeface="OpenDyslexic"/>
              </a:rPr>
              <a:t> vb.), </a:t>
            </a:r>
            <a:r>
              <a:rPr lang="en-US" sz="3620" dirty="0" err="1">
                <a:solidFill>
                  <a:srgbClr val="000000"/>
                </a:solidFill>
                <a:latin typeface="OpenDyslexic"/>
              </a:rPr>
              <a:t>bazıları</a:t>
            </a:r>
            <a:r>
              <a:rPr lang="en-US" sz="3620" dirty="0">
                <a:solidFill>
                  <a:srgbClr val="000000"/>
                </a:solidFill>
                <a:latin typeface="OpenDyslexic"/>
              </a:rPr>
              <a:t> </a:t>
            </a:r>
            <a:r>
              <a:rPr lang="en-US" sz="3620" dirty="0" err="1">
                <a:solidFill>
                  <a:srgbClr val="7ED957"/>
                </a:solidFill>
                <a:latin typeface="OpenDyslexic Bold"/>
              </a:rPr>
              <a:t>sözel</a:t>
            </a:r>
            <a:r>
              <a:rPr lang="en-US" sz="3620" dirty="0">
                <a:solidFill>
                  <a:srgbClr val="7ED957"/>
                </a:solidFill>
                <a:latin typeface="OpenDyslexic"/>
              </a:rPr>
              <a:t> </a:t>
            </a:r>
            <a:r>
              <a:rPr lang="en-US" sz="3620" dirty="0">
                <a:solidFill>
                  <a:srgbClr val="000000"/>
                </a:solidFill>
                <a:latin typeface="OpenDyslexic"/>
              </a:rPr>
              <a:t>(</a:t>
            </a:r>
            <a:r>
              <a:rPr lang="en-US" sz="3620" dirty="0" err="1">
                <a:solidFill>
                  <a:srgbClr val="000000"/>
                </a:solidFill>
                <a:latin typeface="OpenDyslexic"/>
              </a:rPr>
              <a:t>beceriksiz</a:t>
            </a:r>
            <a:r>
              <a:rPr lang="en-US" sz="3620" dirty="0">
                <a:solidFill>
                  <a:srgbClr val="000000"/>
                </a:solidFill>
                <a:latin typeface="OpenDyslexic"/>
              </a:rPr>
              <a:t>, </a:t>
            </a:r>
            <a:r>
              <a:rPr lang="en-US" sz="3620" dirty="0" err="1">
                <a:solidFill>
                  <a:srgbClr val="000000"/>
                </a:solidFill>
                <a:latin typeface="OpenDyslexic"/>
              </a:rPr>
              <a:t>şişko</a:t>
            </a:r>
            <a:r>
              <a:rPr lang="en-US" sz="3620" dirty="0">
                <a:solidFill>
                  <a:srgbClr val="000000"/>
                </a:solidFill>
                <a:latin typeface="OpenDyslexic"/>
              </a:rPr>
              <a:t>, </a:t>
            </a:r>
            <a:r>
              <a:rPr lang="en-US" sz="3620" dirty="0" err="1">
                <a:solidFill>
                  <a:srgbClr val="000000"/>
                </a:solidFill>
                <a:latin typeface="OpenDyslexic"/>
              </a:rPr>
              <a:t>dört</a:t>
            </a:r>
            <a:r>
              <a:rPr lang="en-US" sz="3620" dirty="0">
                <a:solidFill>
                  <a:srgbClr val="000000"/>
                </a:solidFill>
                <a:latin typeface="OpenDyslexic"/>
              </a:rPr>
              <a:t> </a:t>
            </a:r>
            <a:r>
              <a:rPr lang="en-US" sz="3620" dirty="0" err="1">
                <a:solidFill>
                  <a:srgbClr val="000000"/>
                </a:solidFill>
                <a:latin typeface="OpenDyslexic"/>
              </a:rPr>
              <a:t>göz</a:t>
            </a:r>
            <a:r>
              <a:rPr lang="en-US" sz="3620" dirty="0">
                <a:solidFill>
                  <a:srgbClr val="000000"/>
                </a:solidFill>
                <a:latin typeface="OpenDyslexic"/>
              </a:rPr>
              <a:t> vb.) </a:t>
            </a:r>
            <a:r>
              <a:rPr lang="en-US" sz="3620" dirty="0" err="1">
                <a:solidFill>
                  <a:srgbClr val="000000"/>
                </a:solidFill>
                <a:latin typeface="OpenDyslexic"/>
              </a:rPr>
              <a:t>ve</a:t>
            </a:r>
            <a:r>
              <a:rPr lang="en-US" sz="3620" dirty="0">
                <a:solidFill>
                  <a:srgbClr val="000000"/>
                </a:solidFill>
                <a:latin typeface="OpenDyslexic"/>
              </a:rPr>
              <a:t> </a:t>
            </a:r>
            <a:r>
              <a:rPr lang="en-US" sz="3620" dirty="0" err="1">
                <a:solidFill>
                  <a:srgbClr val="000000"/>
                </a:solidFill>
                <a:latin typeface="OpenDyslexic"/>
              </a:rPr>
              <a:t>bazıları</a:t>
            </a:r>
            <a:r>
              <a:rPr lang="en-US" sz="3620" dirty="0">
                <a:solidFill>
                  <a:srgbClr val="000000"/>
                </a:solidFill>
                <a:latin typeface="OpenDyslexic"/>
              </a:rPr>
              <a:t> da </a:t>
            </a:r>
            <a:r>
              <a:rPr lang="en-US" sz="3620" dirty="0" err="1">
                <a:solidFill>
                  <a:srgbClr val="000000"/>
                </a:solidFill>
                <a:latin typeface="OpenDyslexic"/>
              </a:rPr>
              <a:t>ilişkisel</a:t>
            </a:r>
            <a:r>
              <a:rPr lang="en-US" sz="3620" dirty="0">
                <a:solidFill>
                  <a:srgbClr val="000000"/>
                </a:solidFill>
                <a:latin typeface="OpenDyslexic"/>
              </a:rPr>
              <a:t>/</a:t>
            </a:r>
            <a:r>
              <a:rPr lang="en-US" sz="3620" dirty="0" err="1">
                <a:solidFill>
                  <a:srgbClr val="000000"/>
                </a:solidFill>
                <a:latin typeface="OpenDyslexic"/>
              </a:rPr>
              <a:t>sosyal</a:t>
            </a:r>
            <a:r>
              <a:rPr lang="en-US" sz="3620" dirty="0">
                <a:solidFill>
                  <a:srgbClr val="000000"/>
                </a:solidFill>
                <a:latin typeface="OpenDyslexic"/>
              </a:rPr>
              <a:t> (</a:t>
            </a:r>
            <a:r>
              <a:rPr lang="en-US" sz="3620" dirty="0" err="1">
                <a:solidFill>
                  <a:srgbClr val="000000"/>
                </a:solidFill>
                <a:latin typeface="OpenDyslexic"/>
              </a:rPr>
              <a:t>oyuna</a:t>
            </a:r>
            <a:r>
              <a:rPr lang="en-US" sz="3620" dirty="0">
                <a:solidFill>
                  <a:srgbClr val="000000"/>
                </a:solidFill>
                <a:latin typeface="OpenDyslexic"/>
              </a:rPr>
              <a:t> </a:t>
            </a:r>
            <a:r>
              <a:rPr lang="en-US" sz="3620" dirty="0" err="1">
                <a:solidFill>
                  <a:srgbClr val="000000"/>
                </a:solidFill>
                <a:latin typeface="OpenDyslexic"/>
              </a:rPr>
              <a:t>almama</a:t>
            </a:r>
            <a:r>
              <a:rPr lang="en-US" sz="3620" dirty="0">
                <a:solidFill>
                  <a:srgbClr val="000000"/>
                </a:solidFill>
                <a:latin typeface="OpenDyslexic"/>
              </a:rPr>
              <a:t>, </a:t>
            </a:r>
            <a:r>
              <a:rPr lang="en-US" sz="3620" dirty="0" err="1">
                <a:solidFill>
                  <a:srgbClr val="000000"/>
                </a:solidFill>
                <a:latin typeface="OpenDyslexic"/>
              </a:rPr>
              <a:t>dışlama</a:t>
            </a:r>
            <a:r>
              <a:rPr lang="en-US" sz="3620" dirty="0">
                <a:solidFill>
                  <a:srgbClr val="000000"/>
                </a:solidFill>
                <a:latin typeface="OpenDyslexic"/>
              </a:rPr>
              <a:t>, </a:t>
            </a:r>
            <a:r>
              <a:rPr lang="en-US" sz="3620" dirty="0" err="1">
                <a:solidFill>
                  <a:srgbClr val="000000"/>
                </a:solidFill>
                <a:latin typeface="OpenDyslexic"/>
              </a:rPr>
              <a:t>görmezden</a:t>
            </a:r>
            <a:r>
              <a:rPr lang="en-US" sz="3620" dirty="0">
                <a:solidFill>
                  <a:srgbClr val="000000"/>
                </a:solidFill>
                <a:latin typeface="OpenDyslexic"/>
              </a:rPr>
              <a:t> </a:t>
            </a:r>
            <a:r>
              <a:rPr lang="en-US" sz="3620" dirty="0" err="1">
                <a:solidFill>
                  <a:srgbClr val="000000"/>
                </a:solidFill>
                <a:latin typeface="OpenDyslexic"/>
              </a:rPr>
              <a:t>gelme</a:t>
            </a:r>
            <a:r>
              <a:rPr lang="en-US" sz="3620" dirty="0">
                <a:solidFill>
                  <a:srgbClr val="000000"/>
                </a:solidFill>
                <a:latin typeface="OpenDyslexic"/>
              </a:rPr>
              <a:t>, </a:t>
            </a:r>
            <a:r>
              <a:rPr lang="en-US" sz="3620" dirty="0" err="1">
                <a:solidFill>
                  <a:srgbClr val="000000"/>
                </a:solidFill>
                <a:latin typeface="OpenDyslexic"/>
              </a:rPr>
              <a:t>umursamama</a:t>
            </a:r>
            <a:r>
              <a:rPr lang="en-US" sz="3620" dirty="0">
                <a:solidFill>
                  <a:srgbClr val="000000"/>
                </a:solidFill>
                <a:latin typeface="OpenDyslexic"/>
              </a:rPr>
              <a:t>) </a:t>
            </a:r>
            <a:r>
              <a:rPr lang="en-US" sz="3620" dirty="0" err="1">
                <a:solidFill>
                  <a:srgbClr val="000000"/>
                </a:solidFill>
                <a:latin typeface="OpenDyslexic"/>
              </a:rPr>
              <a:t>şeklinde</a:t>
            </a:r>
            <a:r>
              <a:rPr lang="en-US" sz="3620" dirty="0">
                <a:solidFill>
                  <a:srgbClr val="000000"/>
                </a:solidFill>
                <a:latin typeface="OpenDyslexic"/>
              </a:rPr>
              <a:t> </a:t>
            </a:r>
            <a:r>
              <a:rPr lang="en-US" sz="3620" dirty="0" err="1">
                <a:solidFill>
                  <a:srgbClr val="000000"/>
                </a:solidFill>
                <a:latin typeface="OpenDyslexic"/>
              </a:rPr>
              <a:t>olabilir</a:t>
            </a:r>
            <a:r>
              <a:rPr lang="en-US" sz="3620" dirty="0">
                <a:solidFill>
                  <a:srgbClr val="000000"/>
                </a:solidFill>
                <a:latin typeface="OpenDyslexic"/>
              </a:rPr>
              <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1168</Words>
  <Application>Microsoft Office PowerPoint</Application>
  <PresentationFormat>Özel</PresentationFormat>
  <Paragraphs>116</Paragraphs>
  <Slides>35</Slides>
  <Notes>0</Notes>
  <HiddenSlides>0</HiddenSlides>
  <MMClips>0</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35</vt:i4>
      </vt:variant>
    </vt:vector>
  </HeadingPairs>
  <TitlesOfParts>
    <vt:vector size="48" baseType="lpstr">
      <vt:lpstr>OpenDyslexic</vt:lpstr>
      <vt:lpstr>Lazydog</vt:lpstr>
      <vt:lpstr>Open Dyslexic</vt:lpstr>
      <vt:lpstr>OpenDyslexic Bold</vt:lpstr>
      <vt:lpstr>Arial</vt:lpstr>
      <vt:lpstr>Calibri</vt:lpstr>
      <vt:lpstr>Open Sauce Bold</vt:lpstr>
      <vt:lpstr>ITC Benguiat</vt:lpstr>
      <vt:lpstr>DejaVu Serif Bold</vt:lpstr>
      <vt:lpstr>CS Gordon Serif</vt:lpstr>
      <vt:lpstr>Noto Serif Display ExtraCondensed Bold</vt:lpstr>
      <vt:lpstr>Barlow Condensed Heavy Italics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KIRIKHAN REHBERLİK VE ARAŞTRMA MERKEZİ</dc:title>
  <cp:lastModifiedBy>HP</cp:lastModifiedBy>
  <cp:revision>3</cp:revision>
  <dcterms:created xsi:type="dcterms:W3CDTF">2006-08-16T00:00:00Z</dcterms:created>
  <dcterms:modified xsi:type="dcterms:W3CDTF">2024-02-02T12:56:45Z</dcterms:modified>
  <dc:identifier>DAF7n8dEUaU</dc:identifier>
</cp:coreProperties>
</file>