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Lst>
  <p:sldSz cx="18288000" cy="10287000"/>
  <p:notesSz cx="6858000" cy="9144000"/>
  <p:embeddedFontLst>
    <p:embeddedFont>
      <p:font typeface="TAN Tangkiwood" panose="020B0604020202020204" charset="-94"/>
      <p:regular r:id="rId58"/>
    </p:embeddedFont>
    <p:embeddedFont>
      <p:font typeface="Arimo" panose="020B0604020202020204" charset="0"/>
      <p:regular r:id="rId59"/>
    </p:embeddedFont>
    <p:embeddedFont>
      <p:font typeface="Calibri" panose="020F0502020204030204" pitchFamily="34" charset="0"/>
      <p:regular r:id="rId60"/>
      <p:bold r:id="rId61"/>
      <p:italic r:id="rId62"/>
      <p:boldItalic r:id="rId63"/>
    </p:embeddedFont>
    <p:embeddedFont>
      <p:font typeface="Arimo Bold" panose="020B0604020202020204" charset="0"/>
      <p:regular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6.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jpeg"/><Relationship Id="rId5" Type="http://schemas.openxmlformats.org/officeDocument/2006/relationships/image" Target="../media/image9.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8.sv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1.sv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4.sv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6.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9.sv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1.sv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sv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9.sv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3.svg"/></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5.svg"/></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7.svg"/></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9.svg"/></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1.svg"/></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3.svg"/></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svg"/></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7.svg"/></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0.svg"/></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2.svg"/></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TextBox 4"/>
          <p:cNvSpPr txBox="1"/>
          <p:nvPr/>
        </p:nvSpPr>
        <p:spPr>
          <a:xfrm>
            <a:off x="2505178" y="2825744"/>
            <a:ext cx="13277644" cy="4130688"/>
          </a:xfrm>
          <a:prstGeom prst="rect">
            <a:avLst/>
          </a:prstGeom>
        </p:spPr>
        <p:txBody>
          <a:bodyPr lIns="0" tIns="0" rIns="0" bIns="0" rtlCol="0" anchor="t">
            <a:spAutoFit/>
          </a:bodyPr>
          <a:lstStyle/>
          <a:p>
            <a:pPr algn="ctr">
              <a:lnSpc>
                <a:spcPts val="15399"/>
              </a:lnSpc>
            </a:pPr>
            <a:r>
              <a:rPr lang="en-US" sz="10999" spc="-219">
                <a:solidFill>
                  <a:srgbClr val="F55D00"/>
                </a:solidFill>
                <a:latin typeface="TAN Tangkiwood"/>
              </a:rPr>
              <a:t>AKRAN ZORBALIĞI ÖĞRETMEN SUNUMU</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Freeform 4"/>
          <p:cNvSpPr/>
          <p:nvPr/>
        </p:nvSpPr>
        <p:spPr>
          <a:xfrm>
            <a:off x="10739259" y="5521578"/>
            <a:ext cx="5347319" cy="3642861"/>
          </a:xfrm>
          <a:custGeom>
            <a:avLst/>
            <a:gdLst/>
            <a:ahLst/>
            <a:cxnLst/>
            <a:rect l="l" t="t" r="r" b="b"/>
            <a:pathLst>
              <a:path w="5347319" h="3642861">
                <a:moveTo>
                  <a:pt x="0" y="0"/>
                </a:moveTo>
                <a:lnTo>
                  <a:pt x="5347319" y="0"/>
                </a:lnTo>
                <a:lnTo>
                  <a:pt x="5347319" y="3642861"/>
                </a:lnTo>
                <a:lnTo>
                  <a:pt x="0" y="3642861"/>
                </a:lnTo>
                <a:lnTo>
                  <a:pt x="0" y="0"/>
                </a:lnTo>
                <a:close/>
              </a:path>
            </a:pathLst>
          </a:custGeom>
          <a:blipFill>
            <a:blip r:embed="rId3"/>
            <a:stretch>
              <a:fillRect/>
            </a:stretch>
          </a:blipFill>
        </p:spPr>
      </p:sp>
      <p:sp>
        <p:nvSpPr>
          <p:cNvPr id="5" name="TextBox 5"/>
          <p:cNvSpPr txBox="1"/>
          <p:nvPr/>
        </p:nvSpPr>
        <p:spPr>
          <a:xfrm>
            <a:off x="1028700" y="4055229"/>
            <a:ext cx="8837492" cy="5109210"/>
          </a:xfrm>
          <a:prstGeom prst="rect">
            <a:avLst/>
          </a:prstGeom>
        </p:spPr>
        <p:txBody>
          <a:bodyPr lIns="0" tIns="0" rIns="0" bIns="0" rtlCol="0" anchor="t">
            <a:spAutoFit/>
          </a:bodyPr>
          <a:lstStyle/>
          <a:p>
            <a:pPr>
              <a:lnSpc>
                <a:spcPts val="5040"/>
              </a:lnSpc>
            </a:pPr>
            <a:r>
              <a:rPr lang="en-US" sz="3600">
                <a:solidFill>
                  <a:srgbClr val="000000"/>
                </a:solidFill>
                <a:latin typeface="Arimo"/>
              </a:rPr>
              <a:t>       </a:t>
            </a:r>
            <a:r>
              <a:rPr lang="en-US" sz="3600">
                <a:solidFill>
                  <a:srgbClr val="000000"/>
                </a:solidFill>
                <a:latin typeface="Arimo Bold"/>
              </a:rPr>
              <a:t>Dolaylı zorbalık:</a:t>
            </a:r>
          </a:p>
          <a:p>
            <a:pPr>
              <a:lnSpc>
                <a:spcPts val="5040"/>
              </a:lnSpc>
            </a:pPr>
            <a:endParaRPr lang="en-US" sz="3600">
              <a:solidFill>
                <a:srgbClr val="000000"/>
              </a:solidFill>
              <a:latin typeface="Arimo Bold"/>
            </a:endParaRPr>
          </a:p>
          <a:p>
            <a:pPr marL="777240" lvl="1" indent="-388620">
              <a:lnSpc>
                <a:spcPts val="5040"/>
              </a:lnSpc>
              <a:buFont typeface="Arial"/>
              <a:buChar char="•"/>
            </a:pPr>
            <a:r>
              <a:rPr lang="en-US" sz="3600">
                <a:solidFill>
                  <a:srgbClr val="000000"/>
                </a:solidFill>
                <a:latin typeface="Arimo"/>
              </a:rPr>
              <a:t>Amaç kişinin içinde bulunduğu sosyal ilişkileri etkilemektir. </a:t>
            </a:r>
          </a:p>
          <a:p>
            <a:pPr marL="777240" lvl="1" indent="-388620">
              <a:lnSpc>
                <a:spcPts val="5040"/>
              </a:lnSpc>
              <a:buFont typeface="Arial"/>
              <a:buChar char="•"/>
            </a:pPr>
            <a:r>
              <a:rPr lang="en-US" sz="3600">
                <a:solidFill>
                  <a:srgbClr val="000000"/>
                </a:solidFill>
                <a:latin typeface="Arimo"/>
              </a:rPr>
              <a:t>Kişiye karşı dolaylı olarak saldırı içerir. Üçüncü kişiler yoluyla da yapılabilir. </a:t>
            </a:r>
          </a:p>
          <a:p>
            <a:pPr marL="777240" lvl="1" indent="-388620">
              <a:lnSpc>
                <a:spcPts val="5040"/>
              </a:lnSpc>
              <a:buFont typeface="Arial"/>
              <a:buChar char="•"/>
            </a:pPr>
            <a:r>
              <a:rPr lang="en-US" sz="3600">
                <a:solidFill>
                  <a:srgbClr val="000000"/>
                </a:solidFill>
                <a:latin typeface="Arimo"/>
              </a:rPr>
              <a:t>Zorbalığa maruz kalan kişi zorbanın kim olduğunu bilmeyebilir. </a:t>
            </a:r>
          </a:p>
        </p:txBody>
      </p:sp>
      <p:sp>
        <p:nvSpPr>
          <p:cNvPr id="6" name="TextBox 6"/>
          <p:cNvSpPr txBox="1"/>
          <p:nvPr/>
        </p:nvSpPr>
        <p:spPr>
          <a:xfrm>
            <a:off x="482547" y="571500"/>
            <a:ext cx="16633735" cy="1974851"/>
          </a:xfrm>
          <a:prstGeom prst="rect">
            <a:avLst/>
          </a:prstGeom>
        </p:spPr>
        <p:txBody>
          <a:bodyPr lIns="0" tIns="0" rIns="0" bIns="0" rtlCol="0" anchor="t">
            <a:spAutoFit/>
          </a:bodyPr>
          <a:lstStyle/>
          <a:p>
            <a:pPr algn="ctr">
              <a:lnSpc>
                <a:spcPts val="13999"/>
              </a:lnSpc>
            </a:pPr>
            <a:r>
              <a:rPr lang="en-US" sz="9999" spc="-199">
                <a:solidFill>
                  <a:srgbClr val="F55D00"/>
                </a:solidFill>
                <a:latin typeface="TAN Tangkiwood"/>
              </a:rPr>
              <a:t>Akran Zorbalığının Türleri</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215" t="-83915" b="-37982"/>
            </a:stretch>
          </a:blipFill>
        </p:spPr>
      </p:sp>
      <p:sp>
        <p:nvSpPr>
          <p:cNvPr id="3" name="Freeform 3"/>
          <p:cNvSpPr/>
          <p:nvPr/>
        </p:nvSpPr>
        <p:spPr>
          <a:xfrm>
            <a:off x="16408363" y="8041878"/>
            <a:ext cx="1879637" cy="2245122"/>
          </a:xfrm>
          <a:custGeom>
            <a:avLst/>
            <a:gdLst/>
            <a:ahLst/>
            <a:cxnLst/>
            <a:rect l="l" t="t" r="r" b="b"/>
            <a:pathLst>
              <a:path w="1879637" h="2245122">
                <a:moveTo>
                  <a:pt x="0" y="0"/>
                </a:moveTo>
                <a:lnTo>
                  <a:pt x="1879637" y="0"/>
                </a:lnTo>
                <a:lnTo>
                  <a:pt x="1879637" y="2245122"/>
                </a:lnTo>
                <a:lnTo>
                  <a:pt x="0" y="2245122"/>
                </a:lnTo>
                <a:lnTo>
                  <a:pt x="0" y="0"/>
                </a:lnTo>
                <a:close/>
              </a:path>
            </a:pathLst>
          </a:custGeom>
          <a:blipFill>
            <a:blip r:embed="rId5"/>
            <a:stretch>
              <a:fillRect/>
            </a:stretch>
          </a:blipFill>
        </p:spPr>
      </p:sp>
      <p:pic>
        <p:nvPicPr>
          <p:cNvPr id="4" name="Picture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l="146" r="146" b="456"/>
          <a:stretch>
            <a:fillRect/>
          </a:stretch>
        </p:blipFill>
        <p:spPr>
          <a:xfrm>
            <a:off x="30079" y="0"/>
            <a:ext cx="18257921" cy="102870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Freeform 4"/>
          <p:cNvSpPr/>
          <p:nvPr/>
        </p:nvSpPr>
        <p:spPr>
          <a:xfrm>
            <a:off x="6747852" y="4977524"/>
            <a:ext cx="9263009" cy="5002025"/>
          </a:xfrm>
          <a:custGeom>
            <a:avLst/>
            <a:gdLst/>
            <a:ahLst/>
            <a:cxnLst/>
            <a:rect l="l" t="t" r="r" b="b"/>
            <a:pathLst>
              <a:path w="9263009" h="5002025">
                <a:moveTo>
                  <a:pt x="0" y="0"/>
                </a:moveTo>
                <a:lnTo>
                  <a:pt x="9263008" y="0"/>
                </a:lnTo>
                <a:lnTo>
                  <a:pt x="9263008" y="5002024"/>
                </a:lnTo>
                <a:lnTo>
                  <a:pt x="0" y="5002024"/>
                </a:lnTo>
                <a:lnTo>
                  <a:pt x="0" y="0"/>
                </a:lnTo>
                <a:close/>
              </a:path>
            </a:pathLst>
          </a:custGeom>
          <a:blipFill>
            <a:blip r:embed="rId3">
              <a:alphaModFix amt="48000"/>
            </a:blip>
            <a:stretch>
              <a:fillRect/>
            </a:stretch>
          </a:blipFill>
        </p:spPr>
      </p:sp>
      <p:sp>
        <p:nvSpPr>
          <p:cNvPr id="5" name="TextBox 5"/>
          <p:cNvSpPr txBox="1"/>
          <p:nvPr/>
        </p:nvSpPr>
        <p:spPr>
          <a:xfrm>
            <a:off x="990600" y="4370353"/>
            <a:ext cx="15239178" cy="599440"/>
          </a:xfrm>
          <a:prstGeom prst="rect">
            <a:avLst/>
          </a:prstGeom>
        </p:spPr>
        <p:txBody>
          <a:bodyPr lIns="0" tIns="0" rIns="0" bIns="0" rtlCol="0" anchor="t">
            <a:spAutoFit/>
          </a:bodyPr>
          <a:lstStyle/>
          <a:p>
            <a:pPr algn="just">
              <a:lnSpc>
                <a:spcPts val="4759"/>
              </a:lnSpc>
            </a:pPr>
            <a:r>
              <a:rPr lang="en-US" sz="3399" dirty="0">
                <a:solidFill>
                  <a:srgbClr val="000000"/>
                </a:solidFill>
                <a:latin typeface="Arimo"/>
              </a:rPr>
              <a:t>• </a:t>
            </a:r>
            <a:r>
              <a:rPr lang="en-US" sz="3399" dirty="0" err="1">
                <a:solidFill>
                  <a:srgbClr val="000000"/>
                </a:solidFill>
                <a:latin typeface="Arimo"/>
              </a:rPr>
              <a:t>Okul</a:t>
            </a:r>
            <a:r>
              <a:rPr lang="en-US" sz="3399" dirty="0">
                <a:solidFill>
                  <a:srgbClr val="000000"/>
                </a:solidFill>
                <a:latin typeface="Arimo"/>
              </a:rPr>
              <a:t> </a:t>
            </a:r>
            <a:r>
              <a:rPr lang="en-US" sz="3399" dirty="0" err="1">
                <a:solidFill>
                  <a:srgbClr val="000000"/>
                </a:solidFill>
                <a:latin typeface="Arimo"/>
              </a:rPr>
              <a:t>servisi</a:t>
            </a:r>
            <a:r>
              <a:rPr lang="en-US" sz="3399" dirty="0">
                <a:solidFill>
                  <a:srgbClr val="000000"/>
                </a:solidFill>
                <a:latin typeface="Arimo"/>
              </a:rPr>
              <a:t> </a:t>
            </a:r>
            <a:r>
              <a:rPr lang="en-US" sz="3399" dirty="0" err="1">
                <a:solidFill>
                  <a:srgbClr val="000000"/>
                </a:solidFill>
                <a:latin typeface="Arimo"/>
              </a:rPr>
              <a:t>veya</a:t>
            </a:r>
            <a:r>
              <a:rPr lang="en-US" sz="3399" dirty="0">
                <a:solidFill>
                  <a:srgbClr val="000000"/>
                </a:solidFill>
                <a:latin typeface="Arimo"/>
              </a:rPr>
              <a:t> </a:t>
            </a:r>
            <a:r>
              <a:rPr lang="en-US" sz="3399" dirty="0" err="1">
                <a:solidFill>
                  <a:srgbClr val="000000"/>
                </a:solidFill>
                <a:latin typeface="Arimo"/>
              </a:rPr>
              <a:t>okul</a:t>
            </a:r>
            <a:r>
              <a:rPr lang="en-US" sz="3399" dirty="0">
                <a:solidFill>
                  <a:srgbClr val="000000"/>
                </a:solidFill>
                <a:latin typeface="Arimo"/>
              </a:rPr>
              <a:t> </a:t>
            </a:r>
            <a:r>
              <a:rPr lang="en-US" sz="3399" dirty="0" err="1">
                <a:solidFill>
                  <a:srgbClr val="000000"/>
                </a:solidFill>
                <a:latin typeface="Arimo"/>
              </a:rPr>
              <a:t>yolu</a:t>
            </a:r>
            <a:endParaRPr lang="en-US" sz="3399" dirty="0">
              <a:solidFill>
                <a:srgbClr val="000000"/>
              </a:solidFill>
              <a:latin typeface="Arimo"/>
            </a:endParaRPr>
          </a:p>
        </p:txBody>
      </p:sp>
      <p:sp>
        <p:nvSpPr>
          <p:cNvPr id="6" name="TextBox 6"/>
          <p:cNvSpPr txBox="1"/>
          <p:nvPr/>
        </p:nvSpPr>
        <p:spPr>
          <a:xfrm>
            <a:off x="532864" y="3615763"/>
            <a:ext cx="1159073" cy="560923"/>
          </a:xfrm>
          <a:prstGeom prst="rect">
            <a:avLst/>
          </a:prstGeom>
        </p:spPr>
        <p:txBody>
          <a:bodyPr lIns="0" tIns="0" rIns="0" bIns="0" rtlCol="0" anchor="t">
            <a:spAutoFit/>
          </a:bodyPr>
          <a:lstStyle/>
          <a:p>
            <a:pPr algn="ctr">
              <a:lnSpc>
                <a:spcPts val="4759"/>
              </a:lnSpc>
            </a:pPr>
            <a:r>
              <a:rPr lang="en-US" sz="3399" dirty="0">
                <a:solidFill>
                  <a:srgbClr val="000000"/>
                </a:solidFill>
                <a:latin typeface="Arimo"/>
              </a:rPr>
              <a:t>• </a:t>
            </a:r>
          </a:p>
        </p:txBody>
      </p:sp>
      <p:sp>
        <p:nvSpPr>
          <p:cNvPr id="7" name="TextBox 7"/>
          <p:cNvSpPr txBox="1"/>
          <p:nvPr/>
        </p:nvSpPr>
        <p:spPr>
          <a:xfrm>
            <a:off x="1124426" y="6112643"/>
            <a:ext cx="1662946" cy="599440"/>
          </a:xfrm>
          <a:prstGeom prst="rect">
            <a:avLst/>
          </a:prstGeom>
        </p:spPr>
        <p:txBody>
          <a:bodyPr lIns="0" tIns="0" rIns="0" bIns="0" rtlCol="0" anchor="t">
            <a:spAutoFit/>
          </a:bodyPr>
          <a:lstStyle/>
          <a:p>
            <a:pPr algn="ctr">
              <a:lnSpc>
                <a:spcPts val="4759"/>
              </a:lnSpc>
            </a:pPr>
            <a:r>
              <a:rPr lang="en-US" sz="3399">
                <a:solidFill>
                  <a:srgbClr val="000000"/>
                </a:solidFill>
                <a:latin typeface="Arimo"/>
              </a:rPr>
              <a:t>• Koridor</a:t>
            </a:r>
          </a:p>
        </p:txBody>
      </p:sp>
      <p:sp>
        <p:nvSpPr>
          <p:cNvPr id="8" name="TextBox 8"/>
          <p:cNvSpPr txBox="1"/>
          <p:nvPr/>
        </p:nvSpPr>
        <p:spPr>
          <a:xfrm>
            <a:off x="1112401" y="6788283"/>
            <a:ext cx="1686997" cy="599440"/>
          </a:xfrm>
          <a:prstGeom prst="rect">
            <a:avLst/>
          </a:prstGeom>
        </p:spPr>
        <p:txBody>
          <a:bodyPr lIns="0" tIns="0" rIns="0" bIns="0" rtlCol="0" anchor="t">
            <a:spAutoFit/>
          </a:bodyPr>
          <a:lstStyle/>
          <a:p>
            <a:pPr algn="ctr">
              <a:lnSpc>
                <a:spcPts val="4759"/>
              </a:lnSpc>
            </a:pPr>
            <a:r>
              <a:rPr lang="en-US" sz="3399">
                <a:solidFill>
                  <a:srgbClr val="000000"/>
                </a:solidFill>
                <a:latin typeface="Arimo"/>
              </a:rPr>
              <a:t>• Tuvalet</a:t>
            </a:r>
          </a:p>
        </p:txBody>
      </p:sp>
      <p:sp>
        <p:nvSpPr>
          <p:cNvPr id="9" name="TextBox 9"/>
          <p:cNvSpPr txBox="1"/>
          <p:nvPr/>
        </p:nvSpPr>
        <p:spPr>
          <a:xfrm>
            <a:off x="1114127" y="7463923"/>
            <a:ext cx="3631168" cy="560923"/>
          </a:xfrm>
          <a:prstGeom prst="rect">
            <a:avLst/>
          </a:prstGeom>
        </p:spPr>
        <p:txBody>
          <a:bodyPr lIns="0" tIns="0" rIns="0" bIns="0" rtlCol="0" anchor="t">
            <a:spAutoFit/>
          </a:bodyPr>
          <a:lstStyle/>
          <a:p>
            <a:pPr>
              <a:lnSpc>
                <a:spcPts val="4759"/>
              </a:lnSpc>
            </a:pPr>
            <a:r>
              <a:rPr lang="en-US" sz="3399" dirty="0">
                <a:solidFill>
                  <a:srgbClr val="000000"/>
                </a:solidFill>
                <a:latin typeface="Arimo"/>
              </a:rPr>
              <a:t>• </a:t>
            </a:r>
            <a:r>
              <a:rPr lang="tr-TR" sz="3399" dirty="0" smtClean="0">
                <a:solidFill>
                  <a:srgbClr val="000000"/>
                </a:solidFill>
                <a:latin typeface="Arimo"/>
              </a:rPr>
              <a:t>Sınıf</a:t>
            </a:r>
            <a:endParaRPr lang="en-US" sz="3399" dirty="0">
              <a:solidFill>
                <a:srgbClr val="000000"/>
              </a:solidFill>
              <a:latin typeface="Arimo"/>
            </a:endParaRPr>
          </a:p>
        </p:txBody>
      </p:sp>
      <p:sp>
        <p:nvSpPr>
          <p:cNvPr id="10" name="TextBox 10"/>
          <p:cNvSpPr txBox="1"/>
          <p:nvPr/>
        </p:nvSpPr>
        <p:spPr>
          <a:xfrm>
            <a:off x="1128534" y="8139563"/>
            <a:ext cx="1495425" cy="599440"/>
          </a:xfrm>
          <a:prstGeom prst="rect">
            <a:avLst/>
          </a:prstGeom>
        </p:spPr>
        <p:txBody>
          <a:bodyPr lIns="0" tIns="0" rIns="0" bIns="0" rtlCol="0" anchor="t">
            <a:spAutoFit/>
          </a:bodyPr>
          <a:lstStyle/>
          <a:p>
            <a:pPr algn="ctr">
              <a:lnSpc>
                <a:spcPts val="4759"/>
              </a:lnSpc>
            </a:pPr>
            <a:r>
              <a:rPr lang="en-US" sz="3399">
                <a:solidFill>
                  <a:srgbClr val="000000"/>
                </a:solidFill>
                <a:latin typeface="Arimo"/>
              </a:rPr>
              <a:t>• Kantin</a:t>
            </a:r>
          </a:p>
        </p:txBody>
      </p:sp>
      <p:sp>
        <p:nvSpPr>
          <p:cNvPr id="11" name="TextBox 11"/>
          <p:cNvSpPr txBox="1"/>
          <p:nvPr/>
        </p:nvSpPr>
        <p:spPr>
          <a:xfrm>
            <a:off x="1124426" y="3549604"/>
            <a:ext cx="6095881" cy="615553"/>
          </a:xfrm>
          <a:prstGeom prst="rect">
            <a:avLst/>
          </a:prstGeom>
        </p:spPr>
        <p:txBody>
          <a:bodyPr lIns="0" tIns="0" rIns="0" bIns="0" rtlCol="0" anchor="t">
            <a:spAutoFit/>
          </a:bodyPr>
          <a:lstStyle/>
          <a:p>
            <a:pPr algn="ctr">
              <a:lnSpc>
                <a:spcPts val="4759"/>
              </a:lnSpc>
            </a:pPr>
            <a:r>
              <a:rPr lang="en-US" sz="3399" dirty="0">
                <a:solidFill>
                  <a:srgbClr val="000000"/>
                </a:solidFill>
                <a:latin typeface="Arimo"/>
              </a:rPr>
              <a:t> </a:t>
            </a:r>
            <a:r>
              <a:rPr lang="en-US" sz="3399" dirty="0" err="1">
                <a:solidFill>
                  <a:srgbClr val="000000"/>
                </a:solidFill>
                <a:latin typeface="Arimo"/>
              </a:rPr>
              <a:t>Oyun</a:t>
            </a:r>
            <a:r>
              <a:rPr lang="en-US" sz="3399" dirty="0">
                <a:solidFill>
                  <a:srgbClr val="000000"/>
                </a:solidFill>
                <a:latin typeface="Arimo"/>
              </a:rPr>
              <a:t> </a:t>
            </a:r>
            <a:r>
              <a:rPr lang="en-US" sz="3399" dirty="0" err="1">
                <a:solidFill>
                  <a:srgbClr val="000000"/>
                </a:solidFill>
                <a:latin typeface="Arimo"/>
              </a:rPr>
              <a:t>sahası</a:t>
            </a:r>
            <a:r>
              <a:rPr lang="en-US" sz="3399" dirty="0">
                <a:solidFill>
                  <a:srgbClr val="000000"/>
                </a:solidFill>
                <a:latin typeface="Arimo"/>
              </a:rPr>
              <a:t> (</a:t>
            </a:r>
            <a:r>
              <a:rPr lang="en-US" sz="3399" dirty="0" err="1" smtClean="0">
                <a:solidFill>
                  <a:srgbClr val="000000"/>
                </a:solidFill>
                <a:latin typeface="Arimo"/>
              </a:rPr>
              <a:t>basketbol,futbol</a:t>
            </a:r>
            <a:r>
              <a:rPr lang="en-US" sz="3399" dirty="0">
                <a:solidFill>
                  <a:srgbClr val="000000"/>
                </a:solidFill>
                <a:latin typeface="Arimo"/>
              </a:rPr>
              <a:t>)</a:t>
            </a:r>
          </a:p>
        </p:txBody>
      </p:sp>
      <p:sp>
        <p:nvSpPr>
          <p:cNvPr id="12" name="TextBox 12"/>
          <p:cNvSpPr txBox="1"/>
          <p:nvPr/>
        </p:nvSpPr>
        <p:spPr>
          <a:xfrm>
            <a:off x="195209" y="152924"/>
            <a:ext cx="17862038" cy="1597024"/>
          </a:xfrm>
          <a:prstGeom prst="rect">
            <a:avLst/>
          </a:prstGeom>
        </p:spPr>
        <p:txBody>
          <a:bodyPr lIns="0" tIns="0" rIns="0" bIns="0" rtlCol="0" anchor="t">
            <a:spAutoFit/>
          </a:bodyPr>
          <a:lstStyle/>
          <a:p>
            <a:pPr algn="ctr">
              <a:lnSpc>
                <a:spcPts val="9999"/>
              </a:lnSpc>
            </a:pPr>
            <a:r>
              <a:rPr lang="en-US" sz="9999" spc="-199">
                <a:solidFill>
                  <a:srgbClr val="F55D00"/>
                </a:solidFill>
                <a:latin typeface="TAN Tangkiwood"/>
              </a:rPr>
              <a:t>Akran Zorbalığının Görüldüğü Yerler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Freeform 4"/>
          <p:cNvSpPr/>
          <p:nvPr/>
        </p:nvSpPr>
        <p:spPr>
          <a:xfrm>
            <a:off x="10896600" y="1866900"/>
            <a:ext cx="6861429" cy="8229600"/>
          </a:xfrm>
          <a:custGeom>
            <a:avLst/>
            <a:gdLst/>
            <a:ahLst/>
            <a:cxnLst/>
            <a:rect l="l" t="t" r="r" b="b"/>
            <a:pathLst>
              <a:path w="6861429" h="8229600">
                <a:moveTo>
                  <a:pt x="0" y="0"/>
                </a:moveTo>
                <a:lnTo>
                  <a:pt x="6861429" y="0"/>
                </a:lnTo>
                <a:lnTo>
                  <a:pt x="6861429" y="8229600"/>
                </a:lnTo>
                <a:lnTo>
                  <a:pt x="0" y="8229600"/>
                </a:lnTo>
                <a:lnTo>
                  <a:pt x="0" y="0"/>
                </a:lnTo>
                <a:close/>
              </a:path>
            </a:pathLst>
          </a:custGeom>
          <a:blipFill>
            <a:blip r:embed="rId3">
              <a:alphaModFix amt="30000"/>
            </a:blip>
            <a:stretch>
              <a:fillRect/>
            </a:stretch>
          </a:blipFill>
        </p:spPr>
      </p:sp>
      <p:sp>
        <p:nvSpPr>
          <p:cNvPr id="5" name="TextBox 5"/>
          <p:cNvSpPr txBox="1"/>
          <p:nvPr/>
        </p:nvSpPr>
        <p:spPr>
          <a:xfrm>
            <a:off x="674536" y="3929263"/>
            <a:ext cx="14243184" cy="5484568"/>
          </a:xfrm>
          <a:prstGeom prst="rect">
            <a:avLst/>
          </a:prstGeom>
        </p:spPr>
        <p:txBody>
          <a:bodyPr lIns="0" tIns="0" rIns="0" bIns="0" rtlCol="0" anchor="t">
            <a:spAutoFit/>
          </a:bodyPr>
          <a:lstStyle/>
          <a:p>
            <a:pPr>
              <a:lnSpc>
                <a:spcPts val="4825"/>
              </a:lnSpc>
            </a:pPr>
            <a:endParaRPr/>
          </a:p>
          <a:p>
            <a:pPr>
              <a:lnSpc>
                <a:spcPts val="4825"/>
              </a:lnSpc>
            </a:pPr>
            <a:r>
              <a:rPr lang="en-US" sz="3447">
                <a:solidFill>
                  <a:srgbClr val="000000"/>
                </a:solidFill>
                <a:latin typeface="Arimo"/>
              </a:rPr>
              <a:t> • Düşük ya da zayıf benlik saygısı </a:t>
            </a:r>
          </a:p>
          <a:p>
            <a:pPr>
              <a:lnSpc>
                <a:spcPts val="4825"/>
              </a:lnSpc>
            </a:pPr>
            <a:r>
              <a:rPr lang="en-US" sz="3447">
                <a:solidFill>
                  <a:srgbClr val="000000"/>
                </a:solidFill>
                <a:latin typeface="Arimo"/>
              </a:rPr>
              <a:t>• Kendine güvensizlik </a:t>
            </a:r>
          </a:p>
          <a:p>
            <a:pPr>
              <a:lnSpc>
                <a:spcPts val="4825"/>
              </a:lnSpc>
            </a:pPr>
            <a:r>
              <a:rPr lang="en-US" sz="3447">
                <a:solidFill>
                  <a:srgbClr val="000000"/>
                </a:solidFill>
                <a:latin typeface="Arimo"/>
              </a:rPr>
              <a:t>• Diğerlerine güvenme ve sevme becerisinden yoksun olma </a:t>
            </a:r>
          </a:p>
          <a:p>
            <a:pPr>
              <a:lnSpc>
                <a:spcPts val="4825"/>
              </a:lnSpc>
            </a:pPr>
            <a:r>
              <a:rPr lang="en-US" sz="3447">
                <a:solidFill>
                  <a:srgbClr val="000000"/>
                </a:solidFill>
                <a:latin typeface="Arimo"/>
              </a:rPr>
              <a:t>• Şiddet davranışlarının öğrenilmesi </a:t>
            </a:r>
          </a:p>
          <a:p>
            <a:pPr>
              <a:lnSpc>
                <a:spcPts val="4825"/>
              </a:lnSpc>
            </a:pPr>
            <a:r>
              <a:rPr lang="en-US" sz="3447">
                <a:solidFill>
                  <a:srgbClr val="000000"/>
                </a:solidFill>
                <a:latin typeface="Arimo"/>
              </a:rPr>
              <a:t>• Öfke ve intikam duyguları </a:t>
            </a:r>
          </a:p>
          <a:p>
            <a:pPr>
              <a:lnSpc>
                <a:spcPts val="4825"/>
              </a:lnSpc>
            </a:pPr>
            <a:r>
              <a:rPr lang="en-US" sz="3447">
                <a:solidFill>
                  <a:srgbClr val="000000"/>
                </a:solidFill>
                <a:latin typeface="Arimo"/>
              </a:rPr>
              <a:t>• Pasif ya da içe kapanma davranışları, </a:t>
            </a:r>
          </a:p>
          <a:p>
            <a:pPr>
              <a:lnSpc>
                <a:spcPts val="4825"/>
              </a:lnSpc>
            </a:pPr>
            <a:r>
              <a:rPr lang="en-US" sz="3447">
                <a:solidFill>
                  <a:srgbClr val="000000"/>
                </a:solidFill>
                <a:latin typeface="Arimo"/>
              </a:rPr>
              <a:t>• Kaygı, korku </a:t>
            </a:r>
          </a:p>
          <a:p>
            <a:pPr>
              <a:lnSpc>
                <a:spcPts val="4825"/>
              </a:lnSpc>
            </a:pPr>
            <a:r>
              <a:rPr lang="en-US" sz="3447">
                <a:solidFill>
                  <a:srgbClr val="000000"/>
                </a:solidFill>
                <a:latin typeface="Arimo"/>
              </a:rPr>
              <a:t>• Depresyon </a:t>
            </a:r>
          </a:p>
        </p:txBody>
      </p:sp>
      <p:sp>
        <p:nvSpPr>
          <p:cNvPr id="6" name="TextBox 6"/>
          <p:cNvSpPr txBox="1"/>
          <p:nvPr/>
        </p:nvSpPr>
        <p:spPr>
          <a:xfrm>
            <a:off x="-225372" y="157314"/>
            <a:ext cx="16633735" cy="2863849"/>
          </a:xfrm>
          <a:prstGeom prst="rect">
            <a:avLst/>
          </a:prstGeom>
        </p:spPr>
        <p:txBody>
          <a:bodyPr lIns="0" tIns="0" rIns="0" bIns="0" rtlCol="0" anchor="t">
            <a:spAutoFit/>
          </a:bodyPr>
          <a:lstStyle/>
          <a:p>
            <a:pPr algn="ctr">
              <a:lnSpc>
                <a:spcPts val="9999"/>
              </a:lnSpc>
            </a:pPr>
            <a:r>
              <a:rPr lang="en-US" sz="9999" spc="-199">
                <a:solidFill>
                  <a:srgbClr val="F55D00"/>
                </a:solidFill>
                <a:latin typeface="TAN Tangkiwood"/>
              </a:rPr>
              <a:t>Akran Zorbalığının Öğrenciler Üzerindeki Olumsuz Etkileri</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Freeform 4"/>
          <p:cNvSpPr/>
          <p:nvPr/>
        </p:nvSpPr>
        <p:spPr>
          <a:xfrm>
            <a:off x="12330854" y="4295141"/>
            <a:ext cx="4264041" cy="4114800"/>
          </a:xfrm>
          <a:custGeom>
            <a:avLst/>
            <a:gdLst/>
            <a:ahLst/>
            <a:cxnLst/>
            <a:rect l="l" t="t" r="r" b="b"/>
            <a:pathLst>
              <a:path w="4264041" h="4114800">
                <a:moveTo>
                  <a:pt x="0" y="0"/>
                </a:moveTo>
                <a:lnTo>
                  <a:pt x="4264042" y="0"/>
                </a:lnTo>
                <a:lnTo>
                  <a:pt x="4264042"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5" name="TextBox 5"/>
          <p:cNvSpPr txBox="1"/>
          <p:nvPr/>
        </p:nvSpPr>
        <p:spPr>
          <a:xfrm>
            <a:off x="1671084" y="4149090"/>
            <a:ext cx="10659771" cy="5109210"/>
          </a:xfrm>
          <a:prstGeom prst="rect">
            <a:avLst/>
          </a:prstGeom>
        </p:spPr>
        <p:txBody>
          <a:bodyPr lIns="0" tIns="0" rIns="0" bIns="0" rtlCol="0" anchor="t">
            <a:spAutoFit/>
          </a:bodyPr>
          <a:lstStyle/>
          <a:p>
            <a:pPr algn="just">
              <a:lnSpc>
                <a:spcPts val="5039"/>
              </a:lnSpc>
            </a:pPr>
            <a:r>
              <a:rPr lang="en-US" sz="3599">
                <a:solidFill>
                  <a:srgbClr val="000000"/>
                </a:solidFill>
                <a:latin typeface="Arimo"/>
              </a:rPr>
              <a:t>Okullarımızda potansiyel olarak zorbalık yapma riski taşıyan çocukların fark edilmesi ve gerekli çalışmaların yapılması şiddet sorununu azaltabilir. Kuşkusuz potansiyel olarak zorbalık sergileyebilecek nitelikler taşıyan çocukların mutlaka şiddete başvuracakları anlamı çıkarılmamalıdır. Ancak bu çocukların ilgi ve desteğe gereksinim duydukları açıktır.</a:t>
            </a:r>
          </a:p>
        </p:txBody>
      </p:sp>
      <p:sp>
        <p:nvSpPr>
          <p:cNvPr id="6" name="TextBox 6"/>
          <p:cNvSpPr txBox="1"/>
          <p:nvPr/>
        </p:nvSpPr>
        <p:spPr>
          <a:xfrm>
            <a:off x="344911" y="691489"/>
            <a:ext cx="16633735" cy="2863849"/>
          </a:xfrm>
          <a:prstGeom prst="rect">
            <a:avLst/>
          </a:prstGeom>
        </p:spPr>
        <p:txBody>
          <a:bodyPr lIns="0" tIns="0" rIns="0" bIns="0" rtlCol="0" anchor="t">
            <a:spAutoFit/>
          </a:bodyPr>
          <a:lstStyle/>
          <a:p>
            <a:pPr algn="ctr">
              <a:lnSpc>
                <a:spcPts val="9999"/>
              </a:lnSpc>
            </a:pPr>
            <a:r>
              <a:rPr lang="en-US" sz="9999" spc="-199">
                <a:solidFill>
                  <a:srgbClr val="F55D00"/>
                </a:solidFill>
                <a:latin typeface="TAN Tangkiwood"/>
              </a:rPr>
              <a:t>Zorbalık Yapma Konusunda Tehlike Sinyali Veren Öğrenci</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Freeform 4"/>
          <p:cNvSpPr/>
          <p:nvPr/>
        </p:nvSpPr>
        <p:spPr>
          <a:xfrm>
            <a:off x="9144000" y="1749828"/>
            <a:ext cx="9156718" cy="8229600"/>
          </a:xfrm>
          <a:custGeom>
            <a:avLst/>
            <a:gdLst/>
            <a:ahLst/>
            <a:cxnLst/>
            <a:rect l="l" t="t" r="r" b="b"/>
            <a:pathLst>
              <a:path w="9156718" h="8229600">
                <a:moveTo>
                  <a:pt x="0" y="0"/>
                </a:moveTo>
                <a:lnTo>
                  <a:pt x="9156718" y="0"/>
                </a:lnTo>
                <a:lnTo>
                  <a:pt x="9156718" y="8229600"/>
                </a:lnTo>
                <a:lnTo>
                  <a:pt x="0" y="8229600"/>
                </a:lnTo>
                <a:lnTo>
                  <a:pt x="0" y="0"/>
                </a:lnTo>
                <a:close/>
              </a:path>
            </a:pathLst>
          </a:custGeom>
          <a:blipFill>
            <a:blip r:embed="rId3">
              <a:alphaModFix amt="23000"/>
            </a:blip>
            <a:stretch>
              <a:fillRect/>
            </a:stretch>
          </a:blipFill>
        </p:spPr>
      </p:sp>
      <p:sp>
        <p:nvSpPr>
          <p:cNvPr id="5" name="TextBox 5"/>
          <p:cNvSpPr txBox="1"/>
          <p:nvPr/>
        </p:nvSpPr>
        <p:spPr>
          <a:xfrm>
            <a:off x="344911" y="4051171"/>
            <a:ext cx="14910168" cy="1199515"/>
          </a:xfrm>
          <a:prstGeom prst="rect">
            <a:avLst/>
          </a:prstGeom>
        </p:spPr>
        <p:txBody>
          <a:bodyPr lIns="0" tIns="0" rIns="0" bIns="0" rtlCol="0" anchor="t">
            <a:spAutoFit/>
          </a:bodyPr>
          <a:lstStyle/>
          <a:p>
            <a:pPr>
              <a:lnSpc>
                <a:spcPts val="4759"/>
              </a:lnSpc>
            </a:pPr>
            <a:r>
              <a:rPr lang="en-US" sz="3399">
                <a:solidFill>
                  <a:srgbClr val="000000"/>
                </a:solidFill>
                <a:latin typeface="Arimo"/>
              </a:rPr>
              <a:t>Perry (2001) aşağıdaki özelliklere sahip çocukların şiddete başvurma bakımından risk altında olduklarını belirtmektedir: </a:t>
            </a:r>
          </a:p>
        </p:txBody>
      </p:sp>
      <p:sp>
        <p:nvSpPr>
          <p:cNvPr id="6" name="TextBox 6"/>
          <p:cNvSpPr txBox="1"/>
          <p:nvPr/>
        </p:nvSpPr>
        <p:spPr>
          <a:xfrm>
            <a:off x="344911" y="5746518"/>
            <a:ext cx="12659003" cy="4199890"/>
          </a:xfrm>
          <a:prstGeom prst="rect">
            <a:avLst/>
          </a:prstGeom>
        </p:spPr>
        <p:txBody>
          <a:bodyPr lIns="0" tIns="0" rIns="0" bIns="0" rtlCol="0" anchor="t">
            <a:spAutoFit/>
          </a:bodyPr>
          <a:lstStyle/>
          <a:p>
            <a:pPr marL="734059" lvl="1" indent="-367030">
              <a:lnSpc>
                <a:spcPts val="4759"/>
              </a:lnSpc>
              <a:buFont typeface="Arial"/>
              <a:buChar char="•"/>
            </a:pPr>
            <a:r>
              <a:rPr lang="en-US" sz="3399">
                <a:solidFill>
                  <a:srgbClr val="000000"/>
                </a:solidFill>
                <a:latin typeface="Arimo"/>
              </a:rPr>
              <a:t> Saldırgan ve tepkisel olanlar, dürtülerini kontrol edemeyenler </a:t>
            </a:r>
          </a:p>
          <a:p>
            <a:pPr marL="734059" lvl="1" indent="-367030">
              <a:lnSpc>
                <a:spcPts val="4759"/>
              </a:lnSpc>
              <a:buFont typeface="Arial"/>
              <a:buChar char="•"/>
            </a:pPr>
            <a:r>
              <a:rPr lang="en-US" sz="3399">
                <a:solidFill>
                  <a:srgbClr val="000000"/>
                </a:solidFill>
                <a:latin typeface="Arimo"/>
              </a:rPr>
              <a:t> Okulda sosyal etkinliklere katılmayıp, dışarıda kalanlar </a:t>
            </a:r>
          </a:p>
          <a:p>
            <a:pPr marL="734059" lvl="1" indent="-367030">
              <a:lnSpc>
                <a:spcPts val="4759"/>
              </a:lnSpc>
              <a:buFont typeface="Arial"/>
              <a:buChar char="•"/>
            </a:pPr>
            <a:r>
              <a:rPr lang="en-US" sz="3399">
                <a:solidFill>
                  <a:srgbClr val="000000"/>
                </a:solidFill>
                <a:latin typeface="Arimo"/>
              </a:rPr>
              <a:t> Derslerinde sorun yaşayan başarısız öğrenciler </a:t>
            </a:r>
          </a:p>
          <a:p>
            <a:pPr marL="734059" lvl="1" indent="-367030">
              <a:lnSpc>
                <a:spcPts val="4759"/>
              </a:lnSpc>
              <a:buFont typeface="Arial"/>
              <a:buChar char="•"/>
            </a:pPr>
            <a:r>
              <a:rPr lang="en-US" sz="3399">
                <a:solidFill>
                  <a:srgbClr val="000000"/>
                </a:solidFill>
                <a:latin typeface="Arimo"/>
              </a:rPr>
              <a:t>Parçalanmış ailelerden gelenler ve çocuğa nasıl davranması gerektiğini yeterince bilmeyen anne ya da babası olanlar </a:t>
            </a:r>
          </a:p>
          <a:p>
            <a:pPr marL="734059" lvl="1" indent="-367030">
              <a:lnSpc>
                <a:spcPts val="4759"/>
              </a:lnSpc>
              <a:buFont typeface="Arial"/>
              <a:buChar char="•"/>
            </a:pPr>
            <a:r>
              <a:rPr lang="en-US" sz="3399">
                <a:solidFill>
                  <a:srgbClr val="000000"/>
                </a:solidFill>
                <a:latin typeface="Arimo"/>
              </a:rPr>
              <a:t> Evde şiddete uğrayan ya da şiddete şahit olanlar </a:t>
            </a:r>
          </a:p>
          <a:p>
            <a:pPr marL="734059" lvl="1" indent="-367030">
              <a:lnSpc>
                <a:spcPts val="4759"/>
              </a:lnSpc>
              <a:buFont typeface="Arial"/>
              <a:buChar char="•"/>
            </a:pPr>
            <a:r>
              <a:rPr lang="en-US" sz="3399">
                <a:solidFill>
                  <a:srgbClr val="000000"/>
                </a:solidFill>
                <a:latin typeface="Arimo"/>
              </a:rPr>
              <a:t> Geçmişinde çocukluk istismarına uğrayanlar </a:t>
            </a:r>
          </a:p>
        </p:txBody>
      </p:sp>
      <p:sp>
        <p:nvSpPr>
          <p:cNvPr id="7" name="TextBox 7"/>
          <p:cNvSpPr txBox="1"/>
          <p:nvPr/>
        </p:nvSpPr>
        <p:spPr>
          <a:xfrm>
            <a:off x="344911" y="691489"/>
            <a:ext cx="16633735" cy="2863849"/>
          </a:xfrm>
          <a:prstGeom prst="rect">
            <a:avLst/>
          </a:prstGeom>
        </p:spPr>
        <p:txBody>
          <a:bodyPr lIns="0" tIns="0" rIns="0" bIns="0" rtlCol="0" anchor="t">
            <a:spAutoFit/>
          </a:bodyPr>
          <a:lstStyle/>
          <a:p>
            <a:pPr algn="ctr">
              <a:lnSpc>
                <a:spcPts val="9999"/>
              </a:lnSpc>
            </a:pPr>
            <a:r>
              <a:rPr lang="en-US" sz="9999" spc="-199">
                <a:solidFill>
                  <a:srgbClr val="F55D00"/>
                </a:solidFill>
                <a:latin typeface="TAN Tangkiwood"/>
              </a:rPr>
              <a:t>Zorbalık Yapma Konusunda Tehlike Sinyali Veren Öğrenci</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Freeform 4"/>
          <p:cNvSpPr/>
          <p:nvPr/>
        </p:nvSpPr>
        <p:spPr>
          <a:xfrm>
            <a:off x="11832839" y="5378359"/>
            <a:ext cx="4188092" cy="4114800"/>
          </a:xfrm>
          <a:custGeom>
            <a:avLst/>
            <a:gdLst/>
            <a:ahLst/>
            <a:cxnLst/>
            <a:rect l="l" t="t" r="r" b="b"/>
            <a:pathLst>
              <a:path w="4188092" h="4114800">
                <a:moveTo>
                  <a:pt x="0" y="0"/>
                </a:moveTo>
                <a:lnTo>
                  <a:pt x="4188092" y="0"/>
                </a:lnTo>
                <a:lnTo>
                  <a:pt x="4188092"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5" name="TextBox 5"/>
          <p:cNvSpPr txBox="1"/>
          <p:nvPr/>
        </p:nvSpPr>
        <p:spPr>
          <a:xfrm>
            <a:off x="592217" y="4693484"/>
            <a:ext cx="10853190" cy="4799676"/>
          </a:xfrm>
          <a:prstGeom prst="rect">
            <a:avLst/>
          </a:prstGeom>
        </p:spPr>
        <p:txBody>
          <a:bodyPr lIns="0" tIns="0" rIns="0" bIns="0" rtlCol="0" anchor="t">
            <a:spAutoFit/>
          </a:bodyPr>
          <a:lstStyle/>
          <a:p>
            <a:pPr>
              <a:lnSpc>
                <a:spcPts val="4775"/>
              </a:lnSpc>
            </a:pPr>
            <a:r>
              <a:rPr lang="en-US" sz="3411">
                <a:solidFill>
                  <a:srgbClr val="000000"/>
                </a:solidFill>
                <a:latin typeface="Arimo"/>
              </a:rPr>
              <a:t>Şiddete yol açabilecek her davranışı önceden yüzde yüz tahmin etmek olası değildir. Ancak risk altındaki çocuklar aslında sinyal verirler. Bu nedenle öğretmenler çocuklardan gelen bu uyarı sinyallerine dikkat etmelidirler. Alarm veren çocukların özelliklerini tanımak, gerekli önlemlerin alınmasını kolaylaştırdığı gibi, ileride ortaya çıkabilecek olası daha büyük sorunların önünün alınmasını da sağlar. Bu sinyaller şöyle özetlenebilir: </a:t>
            </a:r>
          </a:p>
        </p:txBody>
      </p:sp>
      <p:sp>
        <p:nvSpPr>
          <p:cNvPr id="6" name="TextBox 6"/>
          <p:cNvSpPr txBox="1"/>
          <p:nvPr/>
        </p:nvSpPr>
        <p:spPr>
          <a:xfrm>
            <a:off x="193951" y="-76200"/>
            <a:ext cx="17940654" cy="4130674"/>
          </a:xfrm>
          <a:prstGeom prst="rect">
            <a:avLst/>
          </a:prstGeom>
        </p:spPr>
        <p:txBody>
          <a:bodyPr lIns="0" tIns="0" rIns="0" bIns="0" rtlCol="0" anchor="t">
            <a:spAutoFit/>
          </a:bodyPr>
          <a:lstStyle/>
          <a:p>
            <a:pPr algn="ctr">
              <a:lnSpc>
                <a:spcPts val="9999"/>
              </a:lnSpc>
            </a:pPr>
            <a:r>
              <a:rPr lang="en-US" sz="9999" spc="-199">
                <a:solidFill>
                  <a:srgbClr val="F55D00"/>
                </a:solidFill>
                <a:latin typeface="TAN Tangkiwood"/>
              </a:rPr>
              <a:t>Zorbalık Yapma Konusunda Tehlike Sinyali Veren Öğrencileri Farketme</a:t>
            </a:r>
          </a:p>
          <a:p>
            <a:pPr algn="ctr">
              <a:lnSpc>
                <a:spcPts val="9999"/>
              </a:lnSpc>
            </a:pPr>
            <a:endParaRPr lang="en-US" sz="9999" spc="-199">
              <a:solidFill>
                <a:srgbClr val="F55D00"/>
              </a:solidFill>
              <a:latin typeface="TAN Tangkiwoo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Freeform 4"/>
          <p:cNvSpPr/>
          <p:nvPr/>
        </p:nvSpPr>
        <p:spPr>
          <a:xfrm>
            <a:off x="10317789" y="3907857"/>
            <a:ext cx="6299404" cy="6379143"/>
          </a:xfrm>
          <a:custGeom>
            <a:avLst/>
            <a:gdLst/>
            <a:ahLst/>
            <a:cxnLst/>
            <a:rect l="l" t="t" r="r" b="b"/>
            <a:pathLst>
              <a:path w="6299404" h="6379143">
                <a:moveTo>
                  <a:pt x="0" y="0"/>
                </a:moveTo>
                <a:lnTo>
                  <a:pt x="6299404" y="0"/>
                </a:lnTo>
                <a:lnTo>
                  <a:pt x="6299404" y="6379143"/>
                </a:lnTo>
                <a:lnTo>
                  <a:pt x="0" y="6379143"/>
                </a:lnTo>
                <a:lnTo>
                  <a:pt x="0" y="0"/>
                </a:lnTo>
                <a:close/>
              </a:path>
            </a:pathLst>
          </a:custGeom>
          <a:blipFill>
            <a:blip r:embed="rId3"/>
            <a:stretch>
              <a:fillRect/>
            </a:stretch>
          </a:blipFill>
        </p:spPr>
      </p:sp>
      <p:sp>
        <p:nvSpPr>
          <p:cNvPr id="5" name="TextBox 5"/>
          <p:cNvSpPr txBox="1"/>
          <p:nvPr/>
        </p:nvSpPr>
        <p:spPr>
          <a:xfrm>
            <a:off x="503613" y="3503836"/>
            <a:ext cx="10653830" cy="5399751"/>
          </a:xfrm>
          <a:prstGeom prst="rect">
            <a:avLst/>
          </a:prstGeom>
        </p:spPr>
        <p:txBody>
          <a:bodyPr lIns="0" tIns="0" rIns="0" bIns="0" rtlCol="0" anchor="t">
            <a:spAutoFit/>
          </a:bodyPr>
          <a:lstStyle/>
          <a:p>
            <a:pPr>
              <a:lnSpc>
                <a:spcPts val="4775"/>
              </a:lnSpc>
            </a:pPr>
            <a:r>
              <a:rPr lang="en-US" sz="3411">
                <a:solidFill>
                  <a:srgbClr val="000000"/>
                </a:solidFill>
                <a:latin typeface="Arimo Bold"/>
              </a:rPr>
              <a:t>Sosyal Çekilme ve Dışlanmışlık Duygusu: </a:t>
            </a:r>
          </a:p>
          <a:p>
            <a:pPr>
              <a:lnSpc>
                <a:spcPts val="4775"/>
              </a:lnSpc>
            </a:pPr>
            <a:r>
              <a:rPr lang="en-US" sz="3411">
                <a:solidFill>
                  <a:srgbClr val="000000"/>
                </a:solidFill>
                <a:latin typeface="Arimo"/>
              </a:rPr>
              <a:t>Büyüme ve özellikle de ergenlik dönemlerinde pek çok gencin dışlanma ve reddedilme nedeniyle acı çektiği bilinmektedir. Sorunlu çocuklar sıkça ruhsal bakımdan sağlıklı olan akranları tarafından dışlanırlar. Saldırgan olmayan arkadaşları tarafından dışlanan bu çocuklar kendileri gibi saldırgan eğilimli çocukları ararlar. Bu durum onların saldırganlık eğilimlerini pekiştirme riskini de beraberinde getirir. </a:t>
            </a:r>
          </a:p>
        </p:txBody>
      </p:sp>
      <p:sp>
        <p:nvSpPr>
          <p:cNvPr id="6" name="TextBox 6"/>
          <p:cNvSpPr txBox="1"/>
          <p:nvPr/>
        </p:nvSpPr>
        <p:spPr>
          <a:xfrm>
            <a:off x="0" y="-76200"/>
            <a:ext cx="17695783" cy="4130674"/>
          </a:xfrm>
          <a:prstGeom prst="rect">
            <a:avLst/>
          </a:prstGeom>
        </p:spPr>
        <p:txBody>
          <a:bodyPr lIns="0" tIns="0" rIns="0" bIns="0" rtlCol="0" anchor="t">
            <a:spAutoFit/>
          </a:bodyPr>
          <a:lstStyle/>
          <a:p>
            <a:pPr algn="ctr">
              <a:lnSpc>
                <a:spcPts val="9999"/>
              </a:lnSpc>
            </a:pPr>
            <a:r>
              <a:rPr lang="en-US" sz="9999" spc="-199">
                <a:solidFill>
                  <a:srgbClr val="F55D00"/>
                </a:solidFill>
                <a:latin typeface="TAN Tangkiwood"/>
              </a:rPr>
              <a:t>Zorbalık Yapma Konusunda Tehlike Sinyali Veren Öğrencileri Farketme</a:t>
            </a:r>
          </a:p>
          <a:p>
            <a:pPr algn="ctr">
              <a:lnSpc>
                <a:spcPts val="9999"/>
              </a:lnSpc>
            </a:pPr>
            <a:endParaRPr lang="en-US" sz="9999" spc="-199">
              <a:solidFill>
                <a:srgbClr val="F55D00"/>
              </a:solidFill>
              <a:latin typeface="TAN Tangkiwoo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Freeform 4"/>
          <p:cNvSpPr/>
          <p:nvPr/>
        </p:nvSpPr>
        <p:spPr>
          <a:xfrm>
            <a:off x="12225593" y="5984478"/>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5" name="TextBox 5"/>
          <p:cNvSpPr txBox="1"/>
          <p:nvPr/>
        </p:nvSpPr>
        <p:spPr>
          <a:xfrm>
            <a:off x="597112" y="3348778"/>
            <a:ext cx="11628481" cy="6599901"/>
          </a:xfrm>
          <a:prstGeom prst="rect">
            <a:avLst/>
          </a:prstGeom>
        </p:spPr>
        <p:txBody>
          <a:bodyPr lIns="0" tIns="0" rIns="0" bIns="0" rtlCol="0" anchor="t">
            <a:spAutoFit/>
          </a:bodyPr>
          <a:lstStyle/>
          <a:p>
            <a:pPr algn="ctr">
              <a:lnSpc>
                <a:spcPts val="4775"/>
              </a:lnSpc>
            </a:pPr>
            <a:r>
              <a:rPr lang="en-US" sz="3411">
                <a:solidFill>
                  <a:srgbClr val="000000"/>
                </a:solidFill>
                <a:latin typeface="Arimo Bold"/>
              </a:rPr>
              <a:t>Şiddete Uğramış Olmak: </a:t>
            </a:r>
          </a:p>
          <a:p>
            <a:pPr>
              <a:lnSpc>
                <a:spcPts val="4775"/>
              </a:lnSpc>
            </a:pPr>
            <a:r>
              <a:rPr lang="en-US" sz="3411">
                <a:solidFill>
                  <a:srgbClr val="000000"/>
                </a:solidFill>
                <a:latin typeface="Arimo"/>
              </a:rPr>
              <a:t>Evde, çevrede ya da okulda fiziksel şiddete ya da cinsel tacize uğrayan çocukların kendilerine ya da diğer çocuklara şiddet uygulama riski vardır. </a:t>
            </a:r>
          </a:p>
          <a:p>
            <a:pPr algn="ctr">
              <a:lnSpc>
                <a:spcPts val="4775"/>
              </a:lnSpc>
            </a:pPr>
            <a:r>
              <a:rPr lang="en-US" sz="3411">
                <a:solidFill>
                  <a:srgbClr val="000000"/>
                </a:solidFill>
                <a:latin typeface="Arimo Bold"/>
              </a:rPr>
              <a:t>Duygusal Taciz:</a:t>
            </a:r>
          </a:p>
          <a:p>
            <a:pPr algn="ctr">
              <a:lnSpc>
                <a:spcPts val="4775"/>
              </a:lnSpc>
            </a:pPr>
            <a:r>
              <a:rPr lang="en-US" sz="3411">
                <a:solidFill>
                  <a:srgbClr val="000000"/>
                </a:solidFill>
                <a:latin typeface="Arimo"/>
              </a:rPr>
              <a:t> Arkadaşları ve aileleri tarafından sürekli olarak alaya alınan, kızdırılan, küçük düşürülen çocuklar sonunda sosyal çekilme içine girebilmektedirler. Bu durumdaki çocuklar desteklenmeyip, bu sorunları yaşamaya devam ettiklerinde uygun olmayan davranışlar sergileyebilmekte ve şiddete başvurabilmektedirler. </a:t>
            </a:r>
          </a:p>
        </p:txBody>
      </p:sp>
      <p:sp>
        <p:nvSpPr>
          <p:cNvPr id="6" name="TextBox 6"/>
          <p:cNvSpPr txBox="1"/>
          <p:nvPr/>
        </p:nvSpPr>
        <p:spPr>
          <a:xfrm>
            <a:off x="193951" y="77338"/>
            <a:ext cx="17719142" cy="4130674"/>
          </a:xfrm>
          <a:prstGeom prst="rect">
            <a:avLst/>
          </a:prstGeom>
        </p:spPr>
        <p:txBody>
          <a:bodyPr lIns="0" tIns="0" rIns="0" bIns="0" rtlCol="0" anchor="t">
            <a:spAutoFit/>
          </a:bodyPr>
          <a:lstStyle/>
          <a:p>
            <a:pPr algn="ctr">
              <a:lnSpc>
                <a:spcPts val="9999"/>
              </a:lnSpc>
            </a:pPr>
            <a:r>
              <a:rPr lang="en-US" sz="9999" spc="-199">
                <a:solidFill>
                  <a:srgbClr val="F55D00"/>
                </a:solidFill>
                <a:latin typeface="TAN Tangkiwood"/>
              </a:rPr>
              <a:t>Zorbalık Yapma Konusunda Tehlike Sinyali Veren Öğrencileri Farketme</a:t>
            </a:r>
          </a:p>
          <a:p>
            <a:pPr algn="ctr">
              <a:lnSpc>
                <a:spcPts val="9999"/>
              </a:lnSpc>
            </a:pPr>
            <a:endParaRPr lang="en-US" sz="9999" spc="-199">
              <a:solidFill>
                <a:srgbClr val="F55D00"/>
              </a:solidFill>
              <a:latin typeface="TAN Tangkiwoo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Freeform 4"/>
          <p:cNvSpPr/>
          <p:nvPr/>
        </p:nvSpPr>
        <p:spPr>
          <a:xfrm>
            <a:off x="11177722" y="4205812"/>
            <a:ext cx="5430002" cy="5656252"/>
          </a:xfrm>
          <a:custGeom>
            <a:avLst/>
            <a:gdLst/>
            <a:ahLst/>
            <a:cxnLst/>
            <a:rect l="l" t="t" r="r" b="b"/>
            <a:pathLst>
              <a:path w="5430002" h="5656252">
                <a:moveTo>
                  <a:pt x="0" y="0"/>
                </a:moveTo>
                <a:lnTo>
                  <a:pt x="5430002" y="0"/>
                </a:lnTo>
                <a:lnTo>
                  <a:pt x="5430002" y="5656251"/>
                </a:lnTo>
                <a:lnTo>
                  <a:pt x="0" y="5656251"/>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5" name="TextBox 5"/>
          <p:cNvSpPr txBox="1"/>
          <p:nvPr/>
        </p:nvSpPr>
        <p:spPr>
          <a:xfrm>
            <a:off x="1028700" y="3991162"/>
            <a:ext cx="9679179" cy="5999826"/>
          </a:xfrm>
          <a:prstGeom prst="rect">
            <a:avLst/>
          </a:prstGeom>
        </p:spPr>
        <p:txBody>
          <a:bodyPr lIns="0" tIns="0" rIns="0" bIns="0" rtlCol="0" anchor="t">
            <a:spAutoFit/>
          </a:bodyPr>
          <a:lstStyle/>
          <a:p>
            <a:pPr algn="ctr">
              <a:lnSpc>
                <a:spcPts val="4775"/>
              </a:lnSpc>
            </a:pPr>
            <a:r>
              <a:rPr lang="en-US" sz="3411">
                <a:solidFill>
                  <a:srgbClr val="000000"/>
                </a:solidFill>
                <a:latin typeface="Arimo Bold"/>
              </a:rPr>
              <a:t>Şiddetin Yazı ve Resimlerde Dışa Vurulması:</a:t>
            </a:r>
            <a:r>
              <a:rPr lang="en-US" sz="3411">
                <a:solidFill>
                  <a:srgbClr val="000000"/>
                </a:solidFill>
                <a:latin typeface="Arimo"/>
              </a:rPr>
              <a:t> Çocukların yazdıkları yazı ve çizdikleri resimlerde şiddete yer vermeleri çoğu zaman zararsızdır. Ancak, bu yazı ve resimlerin belirli bir kişiye doğrudan yönelik olması ve bu durumun tekrarlanması çocuğun yaşadığı duygusal bir soruna işaret eder ve potansiyel şiddetin işareti sayılabilir. Bu nedenle bu işaretlerin ciddiye alınması, ancak yanlış yorumlama riskine karşı, değerlendirmeyi uzman kişilere bırakmak gerekir. </a:t>
            </a:r>
          </a:p>
        </p:txBody>
      </p:sp>
      <p:sp>
        <p:nvSpPr>
          <p:cNvPr id="6" name="TextBox 6"/>
          <p:cNvSpPr txBox="1"/>
          <p:nvPr/>
        </p:nvSpPr>
        <p:spPr>
          <a:xfrm>
            <a:off x="193951" y="387389"/>
            <a:ext cx="17807747" cy="4130674"/>
          </a:xfrm>
          <a:prstGeom prst="rect">
            <a:avLst/>
          </a:prstGeom>
        </p:spPr>
        <p:txBody>
          <a:bodyPr lIns="0" tIns="0" rIns="0" bIns="0" rtlCol="0" anchor="t">
            <a:spAutoFit/>
          </a:bodyPr>
          <a:lstStyle/>
          <a:p>
            <a:pPr algn="ctr">
              <a:lnSpc>
                <a:spcPts val="9999"/>
              </a:lnSpc>
            </a:pPr>
            <a:r>
              <a:rPr lang="en-US" sz="9999" spc="-199">
                <a:solidFill>
                  <a:srgbClr val="F55D00"/>
                </a:solidFill>
                <a:latin typeface="TAN Tangkiwood"/>
              </a:rPr>
              <a:t>Zorbalık Yapma Konusunda Tehlike Sinyali Veren Öğrencileri Farketme</a:t>
            </a:r>
          </a:p>
          <a:p>
            <a:pPr algn="ctr">
              <a:lnSpc>
                <a:spcPts val="9999"/>
              </a:lnSpc>
            </a:pPr>
            <a:endParaRPr lang="en-US" sz="9999" spc="-199">
              <a:solidFill>
                <a:srgbClr val="F55D00"/>
              </a:solidFill>
              <a:latin typeface="TAN Tangkiwoo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3" name="TextBox 3"/>
          <p:cNvSpPr txBox="1"/>
          <p:nvPr/>
        </p:nvSpPr>
        <p:spPr>
          <a:xfrm>
            <a:off x="2610143" y="3666573"/>
            <a:ext cx="13067714" cy="2556510"/>
          </a:xfrm>
          <a:prstGeom prst="rect">
            <a:avLst/>
          </a:prstGeom>
        </p:spPr>
        <p:txBody>
          <a:bodyPr lIns="0" tIns="0" rIns="0" bIns="0" rtlCol="0" anchor="t">
            <a:spAutoFit/>
          </a:bodyPr>
          <a:lstStyle/>
          <a:p>
            <a:pPr algn="ctr">
              <a:lnSpc>
                <a:spcPts val="5039"/>
              </a:lnSpc>
            </a:pPr>
            <a:r>
              <a:rPr lang="en-US" sz="3599">
                <a:solidFill>
                  <a:srgbClr val="000000"/>
                </a:solidFill>
                <a:latin typeface="Arimo"/>
              </a:rPr>
              <a:t>Akran zorbalığı, bir ya da birden çok öğrencinin kendilerinden daha güçsüz öğrencileri </a:t>
            </a:r>
            <a:r>
              <a:rPr lang="en-US" sz="3599">
                <a:solidFill>
                  <a:srgbClr val="DA2528"/>
                </a:solidFill>
                <a:latin typeface="Arimo"/>
              </a:rPr>
              <a:t>kasıtlı ve sürekli</a:t>
            </a:r>
            <a:r>
              <a:rPr lang="en-US" sz="3599">
                <a:solidFill>
                  <a:srgbClr val="000000"/>
                </a:solidFill>
                <a:latin typeface="Arimo"/>
              </a:rPr>
              <a:t> olarak rahatsız etmesi ile sonuçlanan ve </a:t>
            </a:r>
            <a:r>
              <a:rPr lang="en-US" sz="3599">
                <a:solidFill>
                  <a:srgbClr val="DA2528"/>
                </a:solidFill>
                <a:latin typeface="Arimo"/>
              </a:rPr>
              <a:t>kurbanın kendisini koruyamayacak</a:t>
            </a:r>
            <a:r>
              <a:rPr lang="en-US" sz="3599">
                <a:solidFill>
                  <a:srgbClr val="000000"/>
                </a:solidFill>
                <a:latin typeface="Arimo"/>
              </a:rPr>
              <a:t> durumda olduğu bir saldırganlık türüdür. </a:t>
            </a:r>
          </a:p>
        </p:txBody>
      </p:sp>
      <p:sp>
        <p:nvSpPr>
          <p:cNvPr id="4" name="Freeform 4"/>
          <p:cNvSpPr/>
          <p:nvPr/>
        </p:nvSpPr>
        <p:spPr>
          <a:xfrm>
            <a:off x="0" y="6075763"/>
            <a:ext cx="4497983" cy="4211237"/>
          </a:xfrm>
          <a:custGeom>
            <a:avLst/>
            <a:gdLst/>
            <a:ahLst/>
            <a:cxnLst/>
            <a:rect l="l" t="t" r="r" b="b"/>
            <a:pathLst>
              <a:path w="4497983" h="4211237">
                <a:moveTo>
                  <a:pt x="0" y="0"/>
                </a:moveTo>
                <a:lnTo>
                  <a:pt x="4497983" y="0"/>
                </a:lnTo>
                <a:lnTo>
                  <a:pt x="4497983" y="4211237"/>
                </a:lnTo>
                <a:lnTo>
                  <a:pt x="0" y="4211237"/>
                </a:lnTo>
                <a:lnTo>
                  <a:pt x="0" y="0"/>
                </a:lnTo>
                <a:close/>
              </a:path>
            </a:pathLst>
          </a:custGeom>
          <a:blipFill>
            <a:blip r:embed="rId3"/>
            <a:stretch>
              <a:fillRect/>
            </a:stretch>
          </a:blipFill>
        </p:spPr>
      </p:sp>
      <p:sp>
        <p:nvSpPr>
          <p:cNvPr id="6" name="TextBox 6"/>
          <p:cNvSpPr txBox="1"/>
          <p:nvPr/>
        </p:nvSpPr>
        <p:spPr>
          <a:xfrm>
            <a:off x="2570883" y="39872"/>
            <a:ext cx="13146233" cy="1974851"/>
          </a:xfrm>
          <a:prstGeom prst="rect">
            <a:avLst/>
          </a:prstGeom>
        </p:spPr>
        <p:txBody>
          <a:bodyPr lIns="0" tIns="0" rIns="0" bIns="0" rtlCol="0" anchor="t">
            <a:spAutoFit/>
          </a:bodyPr>
          <a:lstStyle/>
          <a:p>
            <a:pPr algn="r">
              <a:lnSpc>
                <a:spcPts val="13999"/>
              </a:lnSpc>
            </a:pPr>
            <a:r>
              <a:rPr lang="en-US" sz="9999" spc="-199">
                <a:solidFill>
                  <a:srgbClr val="F55D00"/>
                </a:solidFill>
                <a:latin typeface="TAN Tangkiwood"/>
              </a:rPr>
              <a:t>Akran Zorbalığı nedir?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Freeform 4"/>
          <p:cNvSpPr/>
          <p:nvPr/>
        </p:nvSpPr>
        <p:spPr>
          <a:xfrm>
            <a:off x="11588102" y="3285502"/>
            <a:ext cx="3625507" cy="6602777"/>
          </a:xfrm>
          <a:custGeom>
            <a:avLst/>
            <a:gdLst/>
            <a:ahLst/>
            <a:cxnLst/>
            <a:rect l="l" t="t" r="r" b="b"/>
            <a:pathLst>
              <a:path w="3625507" h="6602777">
                <a:moveTo>
                  <a:pt x="0" y="0"/>
                </a:moveTo>
                <a:lnTo>
                  <a:pt x="3625507" y="0"/>
                </a:lnTo>
                <a:lnTo>
                  <a:pt x="3625507" y="6602777"/>
                </a:lnTo>
                <a:lnTo>
                  <a:pt x="0" y="6602777"/>
                </a:lnTo>
                <a:lnTo>
                  <a:pt x="0" y="0"/>
                </a:lnTo>
                <a:close/>
              </a:path>
            </a:pathLst>
          </a:custGeom>
          <a:blipFill>
            <a:blip r:embed="rId3"/>
            <a:stretch>
              <a:fillRect l="-538" r="-538"/>
            </a:stretch>
          </a:blipFill>
        </p:spPr>
      </p:sp>
      <p:sp>
        <p:nvSpPr>
          <p:cNvPr id="5" name="TextBox 5"/>
          <p:cNvSpPr txBox="1"/>
          <p:nvPr/>
        </p:nvSpPr>
        <p:spPr>
          <a:xfrm>
            <a:off x="1644518" y="4209307"/>
            <a:ext cx="9767783" cy="3832571"/>
          </a:xfrm>
          <a:prstGeom prst="rect">
            <a:avLst/>
          </a:prstGeom>
        </p:spPr>
        <p:txBody>
          <a:bodyPr lIns="0" tIns="0" rIns="0" bIns="0" rtlCol="0" anchor="t">
            <a:spAutoFit/>
          </a:bodyPr>
          <a:lstStyle/>
          <a:p>
            <a:pPr algn="ctr">
              <a:lnSpc>
                <a:spcPts val="5055"/>
              </a:lnSpc>
            </a:pPr>
            <a:r>
              <a:rPr lang="en-US" sz="3611">
                <a:solidFill>
                  <a:srgbClr val="000000"/>
                </a:solidFill>
                <a:latin typeface="Arimo"/>
              </a:rPr>
              <a:t>Zorbalığa ilişkin yanlış algı ve düşünceleri değiştirmeden zorbalık olgusuna ilişkin davranışları değiştirmek hemen hemen olanaksız gibidir. Toplumda gözlenen ve değiştirilmesi gereken yanlış algı, inanç ve düşüncelerden bazıları şunlardır: </a:t>
            </a:r>
          </a:p>
        </p:txBody>
      </p:sp>
      <p:sp>
        <p:nvSpPr>
          <p:cNvPr id="6" name="TextBox 6"/>
          <p:cNvSpPr txBox="1"/>
          <p:nvPr/>
        </p:nvSpPr>
        <p:spPr>
          <a:xfrm>
            <a:off x="625565" y="820379"/>
            <a:ext cx="16633735" cy="2863844"/>
          </a:xfrm>
          <a:prstGeom prst="rect">
            <a:avLst/>
          </a:prstGeom>
        </p:spPr>
        <p:txBody>
          <a:bodyPr lIns="0" tIns="0" rIns="0" bIns="0" rtlCol="0" anchor="t">
            <a:spAutoFit/>
          </a:bodyPr>
          <a:lstStyle/>
          <a:p>
            <a:pPr algn="ctr">
              <a:lnSpc>
                <a:spcPts val="9999"/>
              </a:lnSpc>
            </a:pPr>
            <a:r>
              <a:rPr lang="en-US" sz="9999" spc="-199">
                <a:solidFill>
                  <a:srgbClr val="F55D00"/>
                </a:solidFill>
                <a:latin typeface="TAN Tangkiwood"/>
              </a:rPr>
              <a:t>Zorbalığa İlişkin Yanlış Algı, İnanç ve Düşünceler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TextBox 4"/>
          <p:cNvSpPr txBox="1"/>
          <p:nvPr/>
        </p:nvSpPr>
        <p:spPr>
          <a:xfrm>
            <a:off x="592217" y="5527515"/>
            <a:ext cx="14663190" cy="1918046"/>
          </a:xfrm>
          <a:prstGeom prst="rect">
            <a:avLst/>
          </a:prstGeom>
        </p:spPr>
        <p:txBody>
          <a:bodyPr lIns="0" tIns="0" rIns="0" bIns="0" rtlCol="0" anchor="t">
            <a:spAutoFit/>
          </a:bodyPr>
          <a:lstStyle/>
          <a:p>
            <a:pPr algn="ctr">
              <a:lnSpc>
                <a:spcPts val="5055"/>
              </a:lnSpc>
            </a:pPr>
            <a:r>
              <a:rPr lang="en-US" sz="3611">
                <a:solidFill>
                  <a:srgbClr val="000000"/>
                </a:solidFill>
                <a:latin typeface="Arimo"/>
              </a:rPr>
              <a:t>Zorbalık dünyanın hemen hemen her okulunda yaşanmaktadır.  Zorbalık olgusuyla etkin bir biçimde baş edebilmek için yöneticilerin sorunu ampirik araştırmalarla ortaya koymaktan kaçınmaması gerekir. </a:t>
            </a:r>
          </a:p>
        </p:txBody>
      </p:sp>
      <p:sp>
        <p:nvSpPr>
          <p:cNvPr id="5" name="TextBox 5"/>
          <p:cNvSpPr txBox="1"/>
          <p:nvPr/>
        </p:nvSpPr>
        <p:spPr>
          <a:xfrm>
            <a:off x="3859078" y="3789241"/>
            <a:ext cx="8129468" cy="800100"/>
          </a:xfrm>
          <a:prstGeom prst="rect">
            <a:avLst/>
          </a:prstGeom>
        </p:spPr>
        <p:txBody>
          <a:bodyPr lIns="0" tIns="0" rIns="0" bIns="0" rtlCol="0" anchor="t">
            <a:spAutoFit/>
          </a:bodyPr>
          <a:lstStyle/>
          <a:p>
            <a:pPr algn="ctr">
              <a:lnSpc>
                <a:spcPts val="6300"/>
              </a:lnSpc>
            </a:pPr>
            <a:r>
              <a:rPr lang="en-US" sz="4500">
                <a:solidFill>
                  <a:srgbClr val="000000"/>
                </a:solidFill>
                <a:latin typeface="Arimo Bold"/>
              </a:rPr>
              <a:t>Bizim Okulda Zorbalık Yoktur </a:t>
            </a:r>
          </a:p>
        </p:txBody>
      </p:sp>
      <p:sp>
        <p:nvSpPr>
          <p:cNvPr id="6" name="TextBox 6"/>
          <p:cNvSpPr txBox="1"/>
          <p:nvPr/>
        </p:nvSpPr>
        <p:spPr>
          <a:xfrm>
            <a:off x="625565" y="820379"/>
            <a:ext cx="16633735" cy="2863849"/>
          </a:xfrm>
          <a:prstGeom prst="rect">
            <a:avLst/>
          </a:prstGeom>
        </p:spPr>
        <p:txBody>
          <a:bodyPr lIns="0" tIns="0" rIns="0" bIns="0" rtlCol="0" anchor="t">
            <a:spAutoFit/>
          </a:bodyPr>
          <a:lstStyle/>
          <a:p>
            <a:pPr algn="ctr">
              <a:lnSpc>
                <a:spcPts val="9999"/>
              </a:lnSpc>
            </a:pPr>
            <a:r>
              <a:rPr lang="en-US" sz="9999" spc="-199">
                <a:solidFill>
                  <a:srgbClr val="F55D00"/>
                </a:solidFill>
                <a:latin typeface="TAN Tangkiwood"/>
              </a:rPr>
              <a:t>Zorbalığa İlişkin Yanlış Algı, İnanç ve Düşünceler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TextBox 4"/>
          <p:cNvSpPr txBox="1"/>
          <p:nvPr/>
        </p:nvSpPr>
        <p:spPr>
          <a:xfrm>
            <a:off x="730366" y="5800030"/>
            <a:ext cx="15837202" cy="2999451"/>
          </a:xfrm>
          <a:prstGeom prst="rect">
            <a:avLst/>
          </a:prstGeom>
        </p:spPr>
        <p:txBody>
          <a:bodyPr lIns="0" tIns="0" rIns="0" bIns="0" rtlCol="0" anchor="t">
            <a:spAutoFit/>
          </a:bodyPr>
          <a:lstStyle/>
          <a:p>
            <a:pPr algn="ctr">
              <a:lnSpc>
                <a:spcPts val="4775"/>
              </a:lnSpc>
            </a:pPr>
            <a:r>
              <a:rPr lang="en-US" sz="3411">
                <a:solidFill>
                  <a:srgbClr val="000000"/>
                </a:solidFill>
                <a:latin typeface="Arimo"/>
              </a:rPr>
              <a:t>Ülkemizde ise Pişkin (2003) tarafından ilköğretim öğrencileri arasında yapılan bir araştırmada haftada az bir kez fiziksel zorbalığa uğrayan öğrenci oranının</a:t>
            </a:r>
            <a:r>
              <a:rPr lang="en-US" sz="3411">
                <a:solidFill>
                  <a:srgbClr val="DA2528"/>
                </a:solidFill>
                <a:latin typeface="Arimo"/>
              </a:rPr>
              <a:t> %26</a:t>
            </a:r>
            <a:r>
              <a:rPr lang="en-US" sz="3411">
                <a:solidFill>
                  <a:srgbClr val="000000"/>
                </a:solidFill>
                <a:latin typeface="Arimo"/>
              </a:rPr>
              <a:t>, sözel zorbalığa uğrayan öğrenci oranının </a:t>
            </a:r>
            <a:r>
              <a:rPr lang="en-US" sz="3411">
                <a:solidFill>
                  <a:srgbClr val="DA2528"/>
                </a:solidFill>
                <a:latin typeface="Arimo"/>
              </a:rPr>
              <a:t>%34</a:t>
            </a:r>
            <a:r>
              <a:rPr lang="en-US" sz="3411">
                <a:solidFill>
                  <a:srgbClr val="000000"/>
                </a:solidFill>
                <a:latin typeface="Arimo"/>
              </a:rPr>
              <a:t>, dolaylı zorbalığa uğrayanların oranının </a:t>
            </a:r>
            <a:r>
              <a:rPr lang="en-US" sz="3411">
                <a:solidFill>
                  <a:srgbClr val="DA2528"/>
                </a:solidFill>
                <a:latin typeface="Arimo"/>
              </a:rPr>
              <a:t>%21 </a:t>
            </a:r>
            <a:r>
              <a:rPr lang="en-US" sz="3411">
                <a:solidFill>
                  <a:srgbClr val="000000"/>
                </a:solidFill>
                <a:latin typeface="Arimo"/>
              </a:rPr>
              <a:t>ve eşyalarına zarar verilen öğrenci oranının ise</a:t>
            </a:r>
            <a:r>
              <a:rPr lang="en-US" sz="3411">
                <a:solidFill>
                  <a:srgbClr val="DA2528"/>
                </a:solidFill>
                <a:latin typeface="Arimo"/>
              </a:rPr>
              <a:t> %11</a:t>
            </a:r>
            <a:r>
              <a:rPr lang="en-US" sz="3411">
                <a:solidFill>
                  <a:srgbClr val="000000"/>
                </a:solidFill>
                <a:latin typeface="Arimo"/>
              </a:rPr>
              <a:t> olduğu bulunmuştur</a:t>
            </a:r>
          </a:p>
        </p:txBody>
      </p:sp>
      <p:sp>
        <p:nvSpPr>
          <p:cNvPr id="5" name="TextBox 5"/>
          <p:cNvSpPr txBox="1"/>
          <p:nvPr/>
        </p:nvSpPr>
        <p:spPr>
          <a:xfrm>
            <a:off x="0" y="4055055"/>
            <a:ext cx="17297934" cy="1600200"/>
          </a:xfrm>
          <a:prstGeom prst="rect">
            <a:avLst/>
          </a:prstGeom>
        </p:spPr>
        <p:txBody>
          <a:bodyPr lIns="0" tIns="0" rIns="0" bIns="0" rtlCol="0" anchor="t">
            <a:spAutoFit/>
          </a:bodyPr>
          <a:lstStyle/>
          <a:p>
            <a:pPr algn="ctr">
              <a:lnSpc>
                <a:spcPts val="6300"/>
              </a:lnSpc>
            </a:pPr>
            <a:r>
              <a:rPr lang="en-US" sz="4500">
                <a:solidFill>
                  <a:srgbClr val="000000"/>
                </a:solidFill>
                <a:latin typeface="Arimo Bold"/>
              </a:rPr>
              <a:t>Öğrenciler Arasındaki Zorbalık Olayları Büyütülecek Kadar Ciddi Değildir</a:t>
            </a:r>
          </a:p>
        </p:txBody>
      </p:sp>
      <p:sp>
        <p:nvSpPr>
          <p:cNvPr id="6" name="TextBox 6"/>
          <p:cNvSpPr txBox="1"/>
          <p:nvPr/>
        </p:nvSpPr>
        <p:spPr>
          <a:xfrm>
            <a:off x="625565" y="820379"/>
            <a:ext cx="16633735" cy="2863849"/>
          </a:xfrm>
          <a:prstGeom prst="rect">
            <a:avLst/>
          </a:prstGeom>
        </p:spPr>
        <p:txBody>
          <a:bodyPr lIns="0" tIns="0" rIns="0" bIns="0" rtlCol="0" anchor="t">
            <a:spAutoFit/>
          </a:bodyPr>
          <a:lstStyle/>
          <a:p>
            <a:pPr algn="ctr">
              <a:lnSpc>
                <a:spcPts val="9999"/>
              </a:lnSpc>
            </a:pPr>
            <a:r>
              <a:rPr lang="en-US" sz="9999" spc="-199">
                <a:solidFill>
                  <a:srgbClr val="F55D00"/>
                </a:solidFill>
                <a:latin typeface="TAN Tangkiwood"/>
              </a:rPr>
              <a:t>Zorbalığa İlişkin Yanlış Algı, İnanç ve Düşünceler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Freeform 4"/>
          <p:cNvSpPr/>
          <p:nvPr/>
        </p:nvSpPr>
        <p:spPr>
          <a:xfrm>
            <a:off x="5091358" y="2942259"/>
            <a:ext cx="7115218" cy="7344741"/>
          </a:xfrm>
          <a:custGeom>
            <a:avLst/>
            <a:gdLst/>
            <a:ahLst/>
            <a:cxnLst/>
            <a:rect l="l" t="t" r="r" b="b"/>
            <a:pathLst>
              <a:path w="7115218" h="7344741">
                <a:moveTo>
                  <a:pt x="0" y="0"/>
                </a:moveTo>
                <a:lnTo>
                  <a:pt x="7115218" y="0"/>
                </a:lnTo>
                <a:lnTo>
                  <a:pt x="7115218" y="7344741"/>
                </a:lnTo>
                <a:lnTo>
                  <a:pt x="0" y="7344741"/>
                </a:lnTo>
                <a:lnTo>
                  <a:pt x="0" y="0"/>
                </a:lnTo>
                <a:close/>
              </a:path>
            </a:pathLst>
          </a:custGeom>
          <a:blipFill>
            <a:blip r:embed="rId3">
              <a:alphaModFix amt="21999"/>
              <a:extLst>
                <a:ext uri="{96DAC541-7B7A-43D3-8B79-37D633B846F1}">
                  <asvg:svgBlip xmlns:asvg="http://schemas.microsoft.com/office/drawing/2016/SVG/main" xmlns="" r:embed="rId5"/>
                </a:ext>
              </a:extLst>
            </a:blip>
            <a:stretch>
              <a:fillRect/>
            </a:stretch>
          </a:blipFill>
        </p:spPr>
      </p:sp>
      <p:sp>
        <p:nvSpPr>
          <p:cNvPr id="5" name="TextBox 5"/>
          <p:cNvSpPr txBox="1"/>
          <p:nvPr/>
        </p:nvSpPr>
        <p:spPr>
          <a:xfrm>
            <a:off x="625565" y="5362554"/>
            <a:ext cx="15837202" cy="2556221"/>
          </a:xfrm>
          <a:prstGeom prst="rect">
            <a:avLst/>
          </a:prstGeom>
        </p:spPr>
        <p:txBody>
          <a:bodyPr lIns="0" tIns="0" rIns="0" bIns="0" rtlCol="0" anchor="t">
            <a:spAutoFit/>
          </a:bodyPr>
          <a:lstStyle/>
          <a:p>
            <a:pPr algn="ctr">
              <a:lnSpc>
                <a:spcPts val="5055"/>
              </a:lnSpc>
            </a:pPr>
            <a:r>
              <a:rPr lang="en-US" sz="3611">
                <a:solidFill>
                  <a:srgbClr val="000000"/>
                </a:solidFill>
                <a:latin typeface="Arimo"/>
              </a:rPr>
              <a:t>Zorbalık büyüme ve gelişmenin doğal bir parçasıdır”, “zorbalığa uğrayan öğrencilerin yaşam güçlükleriyle baş etme becerisi gelişir” biçimindeki görüşler doğru değildir. Çünkü insanlar acı çekerek değil, mutlu olarak büyüme ve gelişmeyi hak ederler. </a:t>
            </a:r>
          </a:p>
        </p:txBody>
      </p:sp>
      <p:sp>
        <p:nvSpPr>
          <p:cNvPr id="6" name="TextBox 6"/>
          <p:cNvSpPr txBox="1"/>
          <p:nvPr/>
        </p:nvSpPr>
        <p:spPr>
          <a:xfrm>
            <a:off x="1502836" y="3621557"/>
            <a:ext cx="14292262" cy="790575"/>
          </a:xfrm>
          <a:prstGeom prst="rect">
            <a:avLst/>
          </a:prstGeom>
        </p:spPr>
        <p:txBody>
          <a:bodyPr lIns="0" tIns="0" rIns="0" bIns="0" rtlCol="0" anchor="t">
            <a:spAutoFit/>
          </a:bodyPr>
          <a:lstStyle/>
          <a:p>
            <a:pPr algn="ctr">
              <a:lnSpc>
                <a:spcPts val="6299"/>
              </a:lnSpc>
            </a:pPr>
            <a:r>
              <a:rPr lang="en-US" sz="4500">
                <a:solidFill>
                  <a:srgbClr val="000000"/>
                </a:solidFill>
                <a:latin typeface="Arimo Bold"/>
              </a:rPr>
              <a:t>Zorbalık Büyüme ve Gelişmenin Doğal Bir Parçasıdır</a:t>
            </a:r>
          </a:p>
        </p:txBody>
      </p:sp>
      <p:sp>
        <p:nvSpPr>
          <p:cNvPr id="7" name="TextBox 7"/>
          <p:cNvSpPr txBox="1"/>
          <p:nvPr/>
        </p:nvSpPr>
        <p:spPr>
          <a:xfrm>
            <a:off x="625565" y="820379"/>
            <a:ext cx="16633735" cy="2863849"/>
          </a:xfrm>
          <a:prstGeom prst="rect">
            <a:avLst/>
          </a:prstGeom>
        </p:spPr>
        <p:txBody>
          <a:bodyPr lIns="0" tIns="0" rIns="0" bIns="0" rtlCol="0" anchor="t">
            <a:spAutoFit/>
          </a:bodyPr>
          <a:lstStyle/>
          <a:p>
            <a:pPr algn="ctr">
              <a:lnSpc>
                <a:spcPts val="9999"/>
              </a:lnSpc>
            </a:pPr>
            <a:r>
              <a:rPr lang="en-US" sz="9999" spc="-199">
                <a:solidFill>
                  <a:srgbClr val="F55D00"/>
                </a:solidFill>
                <a:latin typeface="TAN Tangkiwood"/>
              </a:rPr>
              <a:t>Zorbalığa İlişkin Yanlış Algı, İnanç ve Düşünceler</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Freeform 4"/>
          <p:cNvSpPr/>
          <p:nvPr/>
        </p:nvSpPr>
        <p:spPr>
          <a:xfrm>
            <a:off x="13638508" y="3597880"/>
            <a:ext cx="4649492" cy="4114800"/>
          </a:xfrm>
          <a:custGeom>
            <a:avLst/>
            <a:gdLst/>
            <a:ahLst/>
            <a:cxnLst/>
            <a:rect l="l" t="t" r="r" b="b"/>
            <a:pathLst>
              <a:path w="4649492" h="4114800">
                <a:moveTo>
                  <a:pt x="0" y="0"/>
                </a:moveTo>
                <a:lnTo>
                  <a:pt x="4649492" y="0"/>
                </a:lnTo>
                <a:lnTo>
                  <a:pt x="4649492" y="4114800"/>
                </a:lnTo>
                <a:lnTo>
                  <a:pt x="0" y="4114800"/>
                </a:lnTo>
                <a:lnTo>
                  <a:pt x="0" y="0"/>
                </a:lnTo>
                <a:close/>
              </a:path>
            </a:pathLst>
          </a:custGeom>
          <a:blipFill>
            <a:blip r:embed="rId3">
              <a:alphaModFix amt="54000"/>
              <a:extLst>
                <a:ext uri="{96DAC541-7B7A-43D3-8B79-37D633B846F1}">
                  <asvg:svgBlip xmlns:asvg="http://schemas.microsoft.com/office/drawing/2016/SVG/main" xmlns="" r:embed="rId5"/>
                </a:ext>
              </a:extLst>
            </a:blip>
            <a:stretch>
              <a:fillRect/>
            </a:stretch>
          </a:blipFill>
        </p:spPr>
      </p:sp>
      <p:sp>
        <p:nvSpPr>
          <p:cNvPr id="5" name="TextBox 5"/>
          <p:cNvSpPr txBox="1"/>
          <p:nvPr/>
        </p:nvSpPr>
        <p:spPr>
          <a:xfrm>
            <a:off x="625565" y="5748770"/>
            <a:ext cx="12758190" cy="3832571"/>
          </a:xfrm>
          <a:prstGeom prst="rect">
            <a:avLst/>
          </a:prstGeom>
        </p:spPr>
        <p:txBody>
          <a:bodyPr lIns="0" tIns="0" rIns="0" bIns="0" rtlCol="0" anchor="t">
            <a:spAutoFit/>
          </a:bodyPr>
          <a:lstStyle/>
          <a:p>
            <a:pPr algn="ctr">
              <a:lnSpc>
                <a:spcPts val="5055"/>
              </a:lnSpc>
            </a:pPr>
            <a:r>
              <a:rPr lang="en-US" sz="3611">
                <a:solidFill>
                  <a:srgbClr val="000000"/>
                </a:solidFill>
                <a:latin typeface="Arimo"/>
              </a:rPr>
              <a:t>Bu felsefe zorbalık yapmayı alışkanlık haline getiren kimselerin yaydığı görüşlerdir. Zorba öğrenciler yaptıklarının yetişkinlere anlatılmasını istemezler. Böylece kendilerini güvenceye almak isterler. Dolayısıyla zorbalık yapan bir öğrenciyi yetişkinlere şikayet etmek ispiyonculuk değil, tam tersine yapılması gereken bir davranıştır. </a:t>
            </a:r>
          </a:p>
        </p:txBody>
      </p:sp>
      <p:sp>
        <p:nvSpPr>
          <p:cNvPr id="6" name="TextBox 6"/>
          <p:cNvSpPr txBox="1"/>
          <p:nvPr/>
        </p:nvSpPr>
        <p:spPr>
          <a:xfrm>
            <a:off x="-354419" y="3579454"/>
            <a:ext cx="14263225" cy="1590675"/>
          </a:xfrm>
          <a:prstGeom prst="rect">
            <a:avLst/>
          </a:prstGeom>
        </p:spPr>
        <p:txBody>
          <a:bodyPr lIns="0" tIns="0" rIns="0" bIns="0" rtlCol="0" anchor="t">
            <a:spAutoFit/>
          </a:bodyPr>
          <a:lstStyle/>
          <a:p>
            <a:pPr algn="ctr">
              <a:lnSpc>
                <a:spcPts val="6299"/>
              </a:lnSpc>
            </a:pPr>
            <a:r>
              <a:rPr lang="en-US" sz="4500">
                <a:solidFill>
                  <a:srgbClr val="000000"/>
                </a:solidFill>
                <a:latin typeface="Arimo Bold"/>
              </a:rPr>
              <a:t>Zorbalık Yapıldığında Bunu Yetişkinlere Anlatmak İspiyonculuktur </a:t>
            </a:r>
          </a:p>
        </p:txBody>
      </p:sp>
      <p:sp>
        <p:nvSpPr>
          <p:cNvPr id="7" name="TextBox 7"/>
          <p:cNvSpPr txBox="1"/>
          <p:nvPr/>
        </p:nvSpPr>
        <p:spPr>
          <a:xfrm>
            <a:off x="625565" y="820379"/>
            <a:ext cx="16633735" cy="2863849"/>
          </a:xfrm>
          <a:prstGeom prst="rect">
            <a:avLst/>
          </a:prstGeom>
        </p:spPr>
        <p:txBody>
          <a:bodyPr lIns="0" tIns="0" rIns="0" bIns="0" rtlCol="0" anchor="t">
            <a:spAutoFit/>
          </a:bodyPr>
          <a:lstStyle/>
          <a:p>
            <a:pPr algn="ctr">
              <a:lnSpc>
                <a:spcPts val="9999"/>
              </a:lnSpc>
            </a:pPr>
            <a:r>
              <a:rPr lang="en-US" sz="9999" spc="-199">
                <a:solidFill>
                  <a:srgbClr val="F55D00"/>
                </a:solidFill>
                <a:latin typeface="TAN Tangkiwood"/>
              </a:rPr>
              <a:t>Zorbalığa İlişkin Yanlış Algı, İnanç ve Düşünceler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Freeform 4"/>
          <p:cNvSpPr/>
          <p:nvPr/>
        </p:nvSpPr>
        <p:spPr>
          <a:xfrm>
            <a:off x="13064022" y="3196980"/>
            <a:ext cx="2258934" cy="4844898"/>
          </a:xfrm>
          <a:custGeom>
            <a:avLst/>
            <a:gdLst/>
            <a:ahLst/>
            <a:cxnLst/>
            <a:rect l="l" t="t" r="r" b="b"/>
            <a:pathLst>
              <a:path w="2258934" h="4844898">
                <a:moveTo>
                  <a:pt x="0" y="0"/>
                </a:moveTo>
                <a:lnTo>
                  <a:pt x="2258934" y="0"/>
                </a:lnTo>
                <a:lnTo>
                  <a:pt x="2258934" y="4844898"/>
                </a:lnTo>
                <a:lnTo>
                  <a:pt x="0" y="4844898"/>
                </a:lnTo>
                <a:lnTo>
                  <a:pt x="0" y="0"/>
                </a:lnTo>
                <a:close/>
              </a:path>
            </a:pathLst>
          </a:custGeom>
          <a:blipFill>
            <a:blip r:embed="rId3"/>
            <a:stretch>
              <a:fillRect/>
            </a:stretch>
          </a:blipFill>
        </p:spPr>
      </p:sp>
      <p:sp>
        <p:nvSpPr>
          <p:cNvPr id="5" name="Freeform 5"/>
          <p:cNvSpPr/>
          <p:nvPr/>
        </p:nvSpPr>
        <p:spPr>
          <a:xfrm>
            <a:off x="15818178" y="3653855"/>
            <a:ext cx="1980247" cy="4114800"/>
          </a:xfrm>
          <a:custGeom>
            <a:avLst/>
            <a:gdLst/>
            <a:ahLst/>
            <a:cxnLst/>
            <a:rect l="l" t="t" r="r" b="b"/>
            <a:pathLst>
              <a:path w="1980247" h="4114800">
                <a:moveTo>
                  <a:pt x="0" y="0"/>
                </a:moveTo>
                <a:lnTo>
                  <a:pt x="1980248" y="0"/>
                </a:lnTo>
                <a:lnTo>
                  <a:pt x="1980248" y="4114800"/>
                </a:lnTo>
                <a:lnTo>
                  <a:pt x="0" y="4114800"/>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6" name="TextBox 6"/>
          <p:cNvSpPr txBox="1"/>
          <p:nvPr/>
        </p:nvSpPr>
        <p:spPr>
          <a:xfrm>
            <a:off x="625565" y="5048250"/>
            <a:ext cx="11539876" cy="3194396"/>
          </a:xfrm>
          <a:prstGeom prst="rect">
            <a:avLst/>
          </a:prstGeom>
        </p:spPr>
        <p:txBody>
          <a:bodyPr lIns="0" tIns="0" rIns="0" bIns="0" rtlCol="0" anchor="t">
            <a:spAutoFit/>
          </a:bodyPr>
          <a:lstStyle/>
          <a:p>
            <a:pPr algn="ctr">
              <a:lnSpc>
                <a:spcPts val="5055"/>
              </a:lnSpc>
            </a:pPr>
            <a:r>
              <a:rPr lang="en-US" sz="3611">
                <a:solidFill>
                  <a:srgbClr val="000000"/>
                </a:solidFill>
                <a:latin typeface="Arimo"/>
              </a:rPr>
              <a:t> Bir eylemin zorbalık olması için mutlaka fiziksel saldırı içermesi gerekmez. Bir öğrencinin hoşuna gitmeyen, onu inciten her türlü isim ve lakapla anılması onun sosyal ve kişilik gelişimini olumsuz etkileyeceğinden bir tür zorbalıktır. </a:t>
            </a:r>
          </a:p>
        </p:txBody>
      </p:sp>
      <p:sp>
        <p:nvSpPr>
          <p:cNvPr id="7" name="TextBox 7"/>
          <p:cNvSpPr txBox="1"/>
          <p:nvPr/>
        </p:nvSpPr>
        <p:spPr>
          <a:xfrm>
            <a:off x="625565" y="3621557"/>
            <a:ext cx="11943157" cy="790575"/>
          </a:xfrm>
          <a:prstGeom prst="rect">
            <a:avLst/>
          </a:prstGeom>
        </p:spPr>
        <p:txBody>
          <a:bodyPr lIns="0" tIns="0" rIns="0" bIns="0" rtlCol="0" anchor="t">
            <a:spAutoFit/>
          </a:bodyPr>
          <a:lstStyle/>
          <a:p>
            <a:pPr algn="ctr">
              <a:lnSpc>
                <a:spcPts val="6299"/>
              </a:lnSpc>
            </a:pPr>
            <a:r>
              <a:rPr lang="en-US" sz="4500">
                <a:solidFill>
                  <a:srgbClr val="000000"/>
                </a:solidFill>
                <a:latin typeface="Arimo Bold"/>
              </a:rPr>
              <a:t>Birine Lakap Takmak Zorbalık Sayılmaz</a:t>
            </a:r>
          </a:p>
        </p:txBody>
      </p:sp>
      <p:sp>
        <p:nvSpPr>
          <p:cNvPr id="8" name="TextBox 8"/>
          <p:cNvSpPr txBox="1"/>
          <p:nvPr/>
        </p:nvSpPr>
        <p:spPr>
          <a:xfrm>
            <a:off x="625565" y="820379"/>
            <a:ext cx="16633735" cy="2863849"/>
          </a:xfrm>
          <a:prstGeom prst="rect">
            <a:avLst/>
          </a:prstGeom>
        </p:spPr>
        <p:txBody>
          <a:bodyPr lIns="0" tIns="0" rIns="0" bIns="0" rtlCol="0" anchor="t">
            <a:spAutoFit/>
          </a:bodyPr>
          <a:lstStyle/>
          <a:p>
            <a:pPr algn="ctr">
              <a:lnSpc>
                <a:spcPts val="9999"/>
              </a:lnSpc>
            </a:pPr>
            <a:r>
              <a:rPr lang="en-US" sz="9999" spc="-199">
                <a:solidFill>
                  <a:srgbClr val="F55D00"/>
                </a:solidFill>
                <a:latin typeface="TAN Tangkiwood"/>
              </a:rPr>
              <a:t>Zorbalığa İlişkin Yanlış Algı, İnanç ve Düşünceler</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Freeform 4"/>
          <p:cNvSpPr/>
          <p:nvPr/>
        </p:nvSpPr>
        <p:spPr>
          <a:xfrm>
            <a:off x="13922108" y="3359002"/>
            <a:ext cx="3094712" cy="4912242"/>
          </a:xfrm>
          <a:custGeom>
            <a:avLst/>
            <a:gdLst/>
            <a:ahLst/>
            <a:cxnLst/>
            <a:rect l="l" t="t" r="r" b="b"/>
            <a:pathLst>
              <a:path w="3094712" h="4912242">
                <a:moveTo>
                  <a:pt x="0" y="0"/>
                </a:moveTo>
                <a:lnTo>
                  <a:pt x="3094712" y="0"/>
                </a:lnTo>
                <a:lnTo>
                  <a:pt x="3094712" y="4912242"/>
                </a:lnTo>
                <a:lnTo>
                  <a:pt x="0" y="4912242"/>
                </a:lnTo>
                <a:lnTo>
                  <a:pt x="0" y="0"/>
                </a:lnTo>
                <a:close/>
              </a:path>
            </a:pathLst>
          </a:custGeom>
          <a:blipFill>
            <a:blip r:embed="rId3"/>
            <a:stretch>
              <a:fillRect/>
            </a:stretch>
          </a:blipFill>
        </p:spPr>
      </p:sp>
      <p:sp>
        <p:nvSpPr>
          <p:cNvPr id="5" name="TextBox 5"/>
          <p:cNvSpPr txBox="1"/>
          <p:nvPr/>
        </p:nvSpPr>
        <p:spPr>
          <a:xfrm>
            <a:off x="840772" y="5166995"/>
            <a:ext cx="12803747" cy="4536506"/>
          </a:xfrm>
          <a:prstGeom prst="rect">
            <a:avLst/>
          </a:prstGeom>
        </p:spPr>
        <p:txBody>
          <a:bodyPr lIns="0" tIns="0" rIns="0" bIns="0" rtlCol="0" anchor="t">
            <a:spAutoFit/>
          </a:bodyPr>
          <a:lstStyle/>
          <a:p>
            <a:pPr>
              <a:lnSpc>
                <a:spcPts val="5106"/>
              </a:lnSpc>
            </a:pPr>
            <a:r>
              <a:rPr lang="en-US" sz="3647">
                <a:solidFill>
                  <a:srgbClr val="000000"/>
                </a:solidFill>
                <a:latin typeface="Arimo"/>
              </a:rPr>
              <a:t>Zorbalığa uğrayan öğrencilerin bu tür söz ve eylemlerden ne kadar olumsuz etkilendikleri dikkate alındığında bu durum masum görülmemelidir. Ülkemizde Pişkin (2003) tarafından ilköğretim öğrencileri üzerinde yapılan bir araştırmada  kurbanların %79’unun bazı günler okula gelmekten korktukları, %36’sının okul sevgilerinin önemli oranda azaldığı bulunmuştur. </a:t>
            </a:r>
          </a:p>
        </p:txBody>
      </p:sp>
      <p:sp>
        <p:nvSpPr>
          <p:cNvPr id="6" name="TextBox 6"/>
          <p:cNvSpPr txBox="1"/>
          <p:nvPr/>
        </p:nvSpPr>
        <p:spPr>
          <a:xfrm>
            <a:off x="127515" y="3614421"/>
            <a:ext cx="12989794" cy="1600200"/>
          </a:xfrm>
          <a:prstGeom prst="rect">
            <a:avLst/>
          </a:prstGeom>
        </p:spPr>
        <p:txBody>
          <a:bodyPr lIns="0" tIns="0" rIns="0" bIns="0" rtlCol="0" anchor="t">
            <a:spAutoFit/>
          </a:bodyPr>
          <a:lstStyle/>
          <a:p>
            <a:pPr algn="ctr">
              <a:lnSpc>
                <a:spcPts val="6300"/>
              </a:lnSpc>
            </a:pPr>
            <a:r>
              <a:rPr lang="en-US" sz="4500">
                <a:solidFill>
                  <a:srgbClr val="000000"/>
                </a:solidFill>
                <a:latin typeface="Arimo Bold"/>
              </a:rPr>
              <a:t>Zorbaca Davranışlar Aslında Çocuklar Arasında Yapılan Masum Şakalardır </a:t>
            </a:r>
          </a:p>
        </p:txBody>
      </p:sp>
      <p:sp>
        <p:nvSpPr>
          <p:cNvPr id="7" name="TextBox 7"/>
          <p:cNvSpPr txBox="1"/>
          <p:nvPr/>
        </p:nvSpPr>
        <p:spPr>
          <a:xfrm>
            <a:off x="625565" y="820379"/>
            <a:ext cx="16633735" cy="2863849"/>
          </a:xfrm>
          <a:prstGeom prst="rect">
            <a:avLst/>
          </a:prstGeom>
        </p:spPr>
        <p:txBody>
          <a:bodyPr lIns="0" tIns="0" rIns="0" bIns="0" rtlCol="0" anchor="t">
            <a:spAutoFit/>
          </a:bodyPr>
          <a:lstStyle/>
          <a:p>
            <a:pPr algn="ctr">
              <a:lnSpc>
                <a:spcPts val="9999"/>
              </a:lnSpc>
            </a:pPr>
            <a:r>
              <a:rPr lang="en-US" sz="9999" spc="-199">
                <a:solidFill>
                  <a:srgbClr val="F55D00"/>
                </a:solidFill>
                <a:latin typeface="TAN Tangkiwood"/>
              </a:rPr>
              <a:t>Zorbalığa İlişkin Yanlış Algı, İnanç ve Düşünceler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pic>
        <p:nvPicPr>
          <p:cNvPr id="4" name="Picture 4"/>
          <p:cNvPicPr>
            <a:picLocks noChangeAspect="1"/>
          </p:cNvPicPr>
          <p:nvPr/>
        </p:nvPicPr>
        <p:blipFill>
          <a:blip r:embed="rId3">
            <a:alphaModFix amt="37000"/>
          </a:blip>
          <a:srcRect/>
          <a:stretch>
            <a:fillRect/>
          </a:stretch>
        </p:blipFill>
        <p:spPr>
          <a:xfrm>
            <a:off x="11586719" y="2437608"/>
            <a:ext cx="6536753" cy="7028767"/>
          </a:xfrm>
          <a:prstGeom prst="rect">
            <a:avLst/>
          </a:prstGeom>
        </p:spPr>
      </p:pic>
      <p:sp>
        <p:nvSpPr>
          <p:cNvPr id="5" name="TextBox 5"/>
          <p:cNvSpPr txBox="1"/>
          <p:nvPr/>
        </p:nvSpPr>
        <p:spPr>
          <a:xfrm>
            <a:off x="571161" y="5856742"/>
            <a:ext cx="11318365" cy="3194396"/>
          </a:xfrm>
          <a:prstGeom prst="rect">
            <a:avLst/>
          </a:prstGeom>
        </p:spPr>
        <p:txBody>
          <a:bodyPr lIns="0" tIns="0" rIns="0" bIns="0" rtlCol="0" anchor="t">
            <a:spAutoFit/>
          </a:bodyPr>
          <a:lstStyle/>
          <a:p>
            <a:pPr algn="ctr">
              <a:lnSpc>
                <a:spcPts val="5055"/>
              </a:lnSpc>
            </a:pPr>
            <a:r>
              <a:rPr lang="en-US" sz="3611">
                <a:solidFill>
                  <a:srgbClr val="000000"/>
                </a:solidFill>
                <a:latin typeface="Arimo"/>
              </a:rPr>
              <a:t> Zorba öğrenciler kolay hedefler oldukları için genellikle pasif ve çekingen öğrencileri tercih ederler. Bu nedenle mağdur öğrencilere pasif ve edilgen tepkiler vermelerini önermek zorbalığı önlemede başvurulacak etkili bir strateji değildir. </a:t>
            </a:r>
          </a:p>
        </p:txBody>
      </p:sp>
      <p:sp>
        <p:nvSpPr>
          <p:cNvPr id="6" name="TextBox 6"/>
          <p:cNvSpPr txBox="1"/>
          <p:nvPr/>
        </p:nvSpPr>
        <p:spPr>
          <a:xfrm>
            <a:off x="6339" y="3621557"/>
            <a:ext cx="12035430" cy="1590675"/>
          </a:xfrm>
          <a:prstGeom prst="rect">
            <a:avLst/>
          </a:prstGeom>
        </p:spPr>
        <p:txBody>
          <a:bodyPr lIns="0" tIns="0" rIns="0" bIns="0" rtlCol="0" anchor="t">
            <a:spAutoFit/>
          </a:bodyPr>
          <a:lstStyle/>
          <a:p>
            <a:pPr algn="ctr">
              <a:lnSpc>
                <a:spcPts val="6299"/>
              </a:lnSpc>
            </a:pPr>
            <a:r>
              <a:rPr lang="en-US" sz="4500">
                <a:solidFill>
                  <a:srgbClr val="000000"/>
                </a:solidFill>
                <a:latin typeface="Arimo Bold"/>
              </a:rPr>
              <a:t>Zorbalık Yapanları Görmezden Gelirseniz Davranışı Sürdürmezler</a:t>
            </a:r>
          </a:p>
        </p:txBody>
      </p:sp>
      <p:sp>
        <p:nvSpPr>
          <p:cNvPr id="7" name="TextBox 7"/>
          <p:cNvSpPr txBox="1"/>
          <p:nvPr/>
        </p:nvSpPr>
        <p:spPr>
          <a:xfrm>
            <a:off x="625565" y="820379"/>
            <a:ext cx="16633735" cy="2863849"/>
          </a:xfrm>
          <a:prstGeom prst="rect">
            <a:avLst/>
          </a:prstGeom>
        </p:spPr>
        <p:txBody>
          <a:bodyPr lIns="0" tIns="0" rIns="0" bIns="0" rtlCol="0" anchor="t">
            <a:spAutoFit/>
          </a:bodyPr>
          <a:lstStyle/>
          <a:p>
            <a:pPr algn="ctr">
              <a:lnSpc>
                <a:spcPts val="9999"/>
              </a:lnSpc>
            </a:pPr>
            <a:r>
              <a:rPr lang="en-US" sz="9999" spc="-199">
                <a:solidFill>
                  <a:srgbClr val="F55D00"/>
                </a:solidFill>
                <a:latin typeface="TAN Tangkiwood"/>
              </a:rPr>
              <a:t>Zorbalığa İlişkin Yanlış Algı, İnanç ve Düşünceler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Freeform 4"/>
          <p:cNvSpPr/>
          <p:nvPr/>
        </p:nvSpPr>
        <p:spPr>
          <a:xfrm>
            <a:off x="12601888" y="2057400"/>
            <a:ext cx="4855464" cy="8229600"/>
          </a:xfrm>
          <a:custGeom>
            <a:avLst/>
            <a:gdLst/>
            <a:ahLst/>
            <a:cxnLst/>
            <a:rect l="l" t="t" r="r" b="b"/>
            <a:pathLst>
              <a:path w="4855464" h="8229600">
                <a:moveTo>
                  <a:pt x="0" y="0"/>
                </a:moveTo>
                <a:lnTo>
                  <a:pt x="4855464" y="0"/>
                </a:lnTo>
                <a:lnTo>
                  <a:pt x="4855464" y="8229600"/>
                </a:lnTo>
                <a:lnTo>
                  <a:pt x="0" y="8229600"/>
                </a:lnTo>
                <a:lnTo>
                  <a:pt x="0" y="0"/>
                </a:lnTo>
                <a:close/>
              </a:path>
            </a:pathLst>
          </a:custGeom>
          <a:blipFill>
            <a:blip r:embed="rId3"/>
            <a:stretch>
              <a:fillRect/>
            </a:stretch>
          </a:blipFill>
        </p:spPr>
      </p:sp>
      <p:sp>
        <p:nvSpPr>
          <p:cNvPr id="5" name="TextBox 5"/>
          <p:cNvSpPr txBox="1"/>
          <p:nvPr/>
        </p:nvSpPr>
        <p:spPr>
          <a:xfrm>
            <a:off x="644615" y="4804207"/>
            <a:ext cx="12293016" cy="4470746"/>
          </a:xfrm>
          <a:prstGeom prst="rect">
            <a:avLst/>
          </a:prstGeom>
        </p:spPr>
        <p:txBody>
          <a:bodyPr lIns="0" tIns="0" rIns="0" bIns="0" rtlCol="0" anchor="t">
            <a:spAutoFit/>
          </a:bodyPr>
          <a:lstStyle/>
          <a:p>
            <a:pPr algn="ctr">
              <a:lnSpc>
                <a:spcPts val="5055"/>
              </a:lnSpc>
            </a:pPr>
            <a:r>
              <a:rPr lang="en-US" sz="3611">
                <a:solidFill>
                  <a:srgbClr val="000000"/>
                </a:solidFill>
                <a:latin typeface="Arimo"/>
              </a:rPr>
              <a:t>  Araştırma bulguları zorbalığa uğrayan mağdurların sadece küçük bir bölümünün kışkırtıcı olduğunu ortaya koymaktadır (Fitzgerald, 1999). Bu nedenle kurbanların çoğunu kışkırtıcılıkla suçlamak, “zorbalığa uğrayanlar mutlaka bunu hak edecek bir şeyler yapmışlardır” ya da “zorbalık yapıldığında zorba kadar kurban da suçludur” gibi görüşleri savunmak doğru değildir. </a:t>
            </a:r>
          </a:p>
        </p:txBody>
      </p:sp>
      <p:sp>
        <p:nvSpPr>
          <p:cNvPr id="6" name="TextBox 6"/>
          <p:cNvSpPr txBox="1"/>
          <p:nvPr/>
        </p:nvSpPr>
        <p:spPr>
          <a:xfrm>
            <a:off x="0" y="3146857"/>
            <a:ext cx="12601888" cy="1600200"/>
          </a:xfrm>
          <a:prstGeom prst="rect">
            <a:avLst/>
          </a:prstGeom>
        </p:spPr>
        <p:txBody>
          <a:bodyPr lIns="0" tIns="0" rIns="0" bIns="0" rtlCol="0" anchor="t">
            <a:spAutoFit/>
          </a:bodyPr>
          <a:lstStyle/>
          <a:p>
            <a:pPr algn="ctr">
              <a:lnSpc>
                <a:spcPts val="6300"/>
              </a:lnSpc>
            </a:pPr>
            <a:r>
              <a:rPr lang="en-US" sz="4500">
                <a:solidFill>
                  <a:srgbClr val="000000"/>
                </a:solidFill>
                <a:latin typeface="Arimo Bold"/>
              </a:rPr>
              <a:t>Kurbanların Çoğu Zorbaları Kışkırttıklarından Zorbalığa Uğrar</a:t>
            </a:r>
          </a:p>
        </p:txBody>
      </p:sp>
      <p:sp>
        <p:nvSpPr>
          <p:cNvPr id="7" name="TextBox 7"/>
          <p:cNvSpPr txBox="1"/>
          <p:nvPr/>
        </p:nvSpPr>
        <p:spPr>
          <a:xfrm>
            <a:off x="625565" y="243357"/>
            <a:ext cx="16633735" cy="2863849"/>
          </a:xfrm>
          <a:prstGeom prst="rect">
            <a:avLst/>
          </a:prstGeom>
        </p:spPr>
        <p:txBody>
          <a:bodyPr lIns="0" tIns="0" rIns="0" bIns="0" rtlCol="0" anchor="t">
            <a:spAutoFit/>
          </a:bodyPr>
          <a:lstStyle/>
          <a:p>
            <a:pPr algn="ctr">
              <a:lnSpc>
                <a:spcPts val="9999"/>
              </a:lnSpc>
            </a:pPr>
            <a:r>
              <a:rPr lang="en-US" sz="9999" spc="-199">
                <a:solidFill>
                  <a:srgbClr val="F55D00"/>
                </a:solidFill>
                <a:latin typeface="TAN Tangkiwood"/>
              </a:rPr>
              <a:t>Zorbalığa İlişkin Yanlış Algı, İnanç ve Düşünceler</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Freeform 4"/>
          <p:cNvSpPr/>
          <p:nvPr/>
        </p:nvSpPr>
        <p:spPr>
          <a:xfrm>
            <a:off x="11896078" y="3927078"/>
            <a:ext cx="6391922" cy="4114800"/>
          </a:xfrm>
          <a:custGeom>
            <a:avLst/>
            <a:gdLst/>
            <a:ahLst/>
            <a:cxnLst/>
            <a:rect l="l" t="t" r="r" b="b"/>
            <a:pathLst>
              <a:path w="6391922" h="4114800">
                <a:moveTo>
                  <a:pt x="0" y="0"/>
                </a:moveTo>
                <a:lnTo>
                  <a:pt x="6391922" y="0"/>
                </a:lnTo>
                <a:lnTo>
                  <a:pt x="6391922"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5" name="TextBox 5"/>
          <p:cNvSpPr txBox="1"/>
          <p:nvPr/>
        </p:nvSpPr>
        <p:spPr>
          <a:xfrm>
            <a:off x="601742" y="4304438"/>
            <a:ext cx="11303860" cy="4470746"/>
          </a:xfrm>
          <a:prstGeom prst="rect">
            <a:avLst/>
          </a:prstGeom>
        </p:spPr>
        <p:txBody>
          <a:bodyPr lIns="0" tIns="0" rIns="0" bIns="0" rtlCol="0" anchor="t">
            <a:spAutoFit/>
          </a:bodyPr>
          <a:lstStyle/>
          <a:p>
            <a:pPr>
              <a:lnSpc>
                <a:spcPts val="5055"/>
              </a:lnSpc>
            </a:pPr>
            <a:r>
              <a:rPr lang="en-US" sz="3611">
                <a:solidFill>
                  <a:srgbClr val="000000"/>
                </a:solidFill>
                <a:latin typeface="Arimo"/>
              </a:rPr>
              <a:t> Her ne kadar fiziksel zorbalık daha çok erkek öğrenciler arasında yaygınsa da, kız öğrencilerin de zorbalık yaptığı bilinmektedir. Hatta pek çok araştırma bulgusu sözel zorbalık ile dışlama-yalnızlaştırma türü dolaylı zorbalıkların kız öğrenciler arasında oldukça yaygın olduğunu ortaya koymaktadır (Pateraki, 2001; Pişkin, 2003; Stevenson ve Smith, 1989). </a:t>
            </a:r>
          </a:p>
        </p:txBody>
      </p:sp>
      <p:sp>
        <p:nvSpPr>
          <p:cNvPr id="6" name="TextBox 6"/>
          <p:cNvSpPr txBox="1"/>
          <p:nvPr/>
        </p:nvSpPr>
        <p:spPr>
          <a:xfrm>
            <a:off x="1912210" y="3095141"/>
            <a:ext cx="8545473" cy="790575"/>
          </a:xfrm>
          <a:prstGeom prst="rect">
            <a:avLst/>
          </a:prstGeom>
        </p:spPr>
        <p:txBody>
          <a:bodyPr lIns="0" tIns="0" rIns="0" bIns="0" rtlCol="0" anchor="t">
            <a:spAutoFit/>
          </a:bodyPr>
          <a:lstStyle/>
          <a:p>
            <a:pPr algn="ctr">
              <a:lnSpc>
                <a:spcPts val="6299"/>
              </a:lnSpc>
            </a:pPr>
            <a:r>
              <a:rPr lang="en-US" sz="4500">
                <a:solidFill>
                  <a:srgbClr val="000000"/>
                </a:solidFill>
                <a:latin typeface="Arimo Bold"/>
              </a:rPr>
              <a:t>Sadece Erkekler Zorbalık Yapar</a:t>
            </a:r>
          </a:p>
        </p:txBody>
      </p:sp>
      <p:sp>
        <p:nvSpPr>
          <p:cNvPr id="7" name="TextBox 7"/>
          <p:cNvSpPr txBox="1"/>
          <p:nvPr/>
        </p:nvSpPr>
        <p:spPr>
          <a:xfrm>
            <a:off x="827132" y="336067"/>
            <a:ext cx="16633735" cy="2863849"/>
          </a:xfrm>
          <a:prstGeom prst="rect">
            <a:avLst/>
          </a:prstGeom>
        </p:spPr>
        <p:txBody>
          <a:bodyPr lIns="0" tIns="0" rIns="0" bIns="0" rtlCol="0" anchor="t">
            <a:spAutoFit/>
          </a:bodyPr>
          <a:lstStyle/>
          <a:p>
            <a:pPr algn="ctr">
              <a:lnSpc>
                <a:spcPts val="9999"/>
              </a:lnSpc>
            </a:pPr>
            <a:r>
              <a:rPr lang="en-US" sz="9999" spc="-199">
                <a:solidFill>
                  <a:srgbClr val="F55D00"/>
                </a:solidFill>
                <a:latin typeface="TAN Tangkiwood"/>
              </a:rPr>
              <a:t>Zorbalığa İlişkin Yanlış Algı, İnanç ve Düşünceler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E6D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64" b="-16980"/>
            </a:stretch>
          </a:blipFill>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TextBox 4"/>
          <p:cNvSpPr txBox="1"/>
          <p:nvPr/>
        </p:nvSpPr>
        <p:spPr>
          <a:xfrm>
            <a:off x="571161" y="5815939"/>
            <a:ext cx="15837202" cy="1918046"/>
          </a:xfrm>
          <a:prstGeom prst="rect">
            <a:avLst/>
          </a:prstGeom>
        </p:spPr>
        <p:txBody>
          <a:bodyPr lIns="0" tIns="0" rIns="0" bIns="0" rtlCol="0" anchor="t">
            <a:spAutoFit/>
          </a:bodyPr>
          <a:lstStyle/>
          <a:p>
            <a:pPr algn="ctr">
              <a:lnSpc>
                <a:spcPts val="5055"/>
              </a:lnSpc>
            </a:pPr>
            <a:r>
              <a:rPr lang="en-US" sz="3611">
                <a:solidFill>
                  <a:srgbClr val="000000"/>
                </a:solidFill>
                <a:latin typeface="Arimo"/>
              </a:rPr>
              <a:t>Araştırma bulguları bu görüşün doğru olmadığını, okul yıllarında zorbaca eylemlerde bulunan öğrencilerin yetişkinlikte de yasal olarak suç sayılan eylemlere karıştıklarını ortaya koymaktadır</a:t>
            </a:r>
          </a:p>
        </p:txBody>
      </p:sp>
      <p:sp>
        <p:nvSpPr>
          <p:cNvPr id="5" name="TextBox 5"/>
          <p:cNvSpPr txBox="1"/>
          <p:nvPr/>
        </p:nvSpPr>
        <p:spPr>
          <a:xfrm>
            <a:off x="1047385" y="3555755"/>
            <a:ext cx="14926866" cy="790575"/>
          </a:xfrm>
          <a:prstGeom prst="rect">
            <a:avLst/>
          </a:prstGeom>
        </p:spPr>
        <p:txBody>
          <a:bodyPr lIns="0" tIns="0" rIns="0" bIns="0" rtlCol="0" anchor="t">
            <a:spAutoFit/>
          </a:bodyPr>
          <a:lstStyle/>
          <a:p>
            <a:pPr algn="ctr">
              <a:lnSpc>
                <a:spcPts val="6299"/>
              </a:lnSpc>
            </a:pPr>
            <a:r>
              <a:rPr lang="en-US" sz="4500">
                <a:solidFill>
                  <a:srgbClr val="000000"/>
                </a:solidFill>
                <a:latin typeface="Arimo Bold"/>
              </a:rPr>
              <a:t>Küçükken Zorbalık Yapanlar, Büyüyünce Olgunlaşırlar </a:t>
            </a:r>
          </a:p>
        </p:txBody>
      </p:sp>
      <p:sp>
        <p:nvSpPr>
          <p:cNvPr id="6" name="TextBox 6"/>
          <p:cNvSpPr txBox="1"/>
          <p:nvPr/>
        </p:nvSpPr>
        <p:spPr>
          <a:xfrm>
            <a:off x="625565" y="820379"/>
            <a:ext cx="16633735" cy="2863849"/>
          </a:xfrm>
          <a:prstGeom prst="rect">
            <a:avLst/>
          </a:prstGeom>
        </p:spPr>
        <p:txBody>
          <a:bodyPr lIns="0" tIns="0" rIns="0" bIns="0" rtlCol="0" anchor="t">
            <a:spAutoFit/>
          </a:bodyPr>
          <a:lstStyle/>
          <a:p>
            <a:pPr algn="ctr">
              <a:lnSpc>
                <a:spcPts val="9999"/>
              </a:lnSpc>
            </a:pPr>
            <a:r>
              <a:rPr lang="en-US" sz="9999" spc="-199">
                <a:solidFill>
                  <a:srgbClr val="F55D00"/>
                </a:solidFill>
                <a:latin typeface="TAN Tangkiwood"/>
              </a:rPr>
              <a:t>Zorbalığa İlişkin Yanlış Algı, İnanç ve Düşünceler</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TextBox 4"/>
          <p:cNvSpPr txBox="1"/>
          <p:nvPr/>
        </p:nvSpPr>
        <p:spPr>
          <a:xfrm>
            <a:off x="1433827" y="3826130"/>
            <a:ext cx="13831869" cy="3990975"/>
          </a:xfrm>
          <a:prstGeom prst="rect">
            <a:avLst/>
          </a:prstGeom>
        </p:spPr>
        <p:txBody>
          <a:bodyPr lIns="0" tIns="0" rIns="0" bIns="0" rtlCol="0" anchor="t">
            <a:spAutoFit/>
          </a:bodyPr>
          <a:lstStyle/>
          <a:p>
            <a:pPr>
              <a:lnSpc>
                <a:spcPts val="6299"/>
              </a:lnSpc>
            </a:pPr>
            <a:r>
              <a:rPr lang="en-US" sz="4500">
                <a:solidFill>
                  <a:srgbClr val="000000"/>
                </a:solidFill>
                <a:latin typeface="Arimo"/>
              </a:rPr>
              <a:t>Okullarda zorbalığı önlemek için bunu bir sorun olarak görmek, gerekli önlemleri almak ve uygulanabilecek müdahale programları geliştirmek gerekmektedir. Bu programları geliştirirken izlenebilecek stratejiler şöyle sıralanabilir: </a:t>
            </a:r>
          </a:p>
        </p:txBody>
      </p:sp>
      <p:sp>
        <p:nvSpPr>
          <p:cNvPr id="5" name="TextBox 5"/>
          <p:cNvSpPr txBox="1"/>
          <p:nvPr/>
        </p:nvSpPr>
        <p:spPr>
          <a:xfrm>
            <a:off x="387901" y="337832"/>
            <a:ext cx="16633735" cy="2863849"/>
          </a:xfrm>
          <a:prstGeom prst="rect">
            <a:avLst/>
          </a:prstGeom>
        </p:spPr>
        <p:txBody>
          <a:bodyPr lIns="0" tIns="0" rIns="0" bIns="0" rtlCol="0" anchor="t">
            <a:spAutoFit/>
          </a:bodyPr>
          <a:lstStyle/>
          <a:p>
            <a:pPr algn="ctr">
              <a:lnSpc>
                <a:spcPts val="9999"/>
              </a:lnSpc>
            </a:pPr>
            <a:r>
              <a:rPr lang="en-US" sz="9999" spc="-199">
                <a:solidFill>
                  <a:srgbClr val="F55D00"/>
                </a:solidFill>
                <a:latin typeface="TAN Tangkiwood"/>
              </a:rPr>
              <a:t>Şiddet ve Zorbalığı Önlemek İçin Okullarda Neler Yapılabilir?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TextBox 4"/>
          <p:cNvSpPr txBox="1"/>
          <p:nvPr/>
        </p:nvSpPr>
        <p:spPr>
          <a:xfrm>
            <a:off x="786168" y="4824724"/>
            <a:ext cx="15837202" cy="1918334"/>
          </a:xfrm>
          <a:prstGeom prst="rect">
            <a:avLst/>
          </a:prstGeom>
        </p:spPr>
        <p:txBody>
          <a:bodyPr lIns="0" tIns="0" rIns="0" bIns="0" rtlCol="0" anchor="t">
            <a:spAutoFit/>
          </a:bodyPr>
          <a:lstStyle/>
          <a:p>
            <a:pPr algn="ctr">
              <a:lnSpc>
                <a:spcPts val="5040"/>
              </a:lnSpc>
            </a:pPr>
            <a:r>
              <a:rPr lang="en-US" sz="3600">
                <a:solidFill>
                  <a:srgbClr val="000000"/>
                </a:solidFill>
                <a:latin typeface="Arimo"/>
              </a:rPr>
              <a:t>Öğrencilere, öğretmenlere ve velilere okulda yaşanan zorbalık olaylarının yaygınlığı, zorbalığın sebepleri ve sonuçları hakkında doğru ve kapsamlı bilgiler verilmelidir. </a:t>
            </a:r>
          </a:p>
        </p:txBody>
      </p:sp>
      <p:sp>
        <p:nvSpPr>
          <p:cNvPr id="5" name="TextBox 5"/>
          <p:cNvSpPr txBox="1"/>
          <p:nvPr/>
        </p:nvSpPr>
        <p:spPr>
          <a:xfrm>
            <a:off x="387901" y="337832"/>
            <a:ext cx="16633735" cy="2863849"/>
          </a:xfrm>
          <a:prstGeom prst="rect">
            <a:avLst/>
          </a:prstGeom>
        </p:spPr>
        <p:txBody>
          <a:bodyPr lIns="0" tIns="0" rIns="0" bIns="0" rtlCol="0" anchor="t">
            <a:spAutoFit/>
          </a:bodyPr>
          <a:lstStyle/>
          <a:p>
            <a:pPr algn="ctr">
              <a:lnSpc>
                <a:spcPts val="9999"/>
              </a:lnSpc>
            </a:pPr>
            <a:r>
              <a:rPr lang="en-US" sz="9999" spc="-199">
                <a:solidFill>
                  <a:srgbClr val="F55D00"/>
                </a:solidFill>
                <a:latin typeface="TAN Tangkiwood"/>
              </a:rPr>
              <a:t>Şiddet ve Zorbalığı Önlemek İçin Okullarda Neler Yapılabilir?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Freeform 4"/>
          <p:cNvSpPr/>
          <p:nvPr/>
        </p:nvSpPr>
        <p:spPr>
          <a:xfrm>
            <a:off x="177763" y="8643652"/>
            <a:ext cx="16230600" cy="1643348"/>
          </a:xfrm>
          <a:custGeom>
            <a:avLst/>
            <a:gdLst/>
            <a:ahLst/>
            <a:cxnLst/>
            <a:rect l="l" t="t" r="r" b="b"/>
            <a:pathLst>
              <a:path w="16230600" h="1643348">
                <a:moveTo>
                  <a:pt x="0" y="0"/>
                </a:moveTo>
                <a:lnTo>
                  <a:pt x="16230600" y="0"/>
                </a:lnTo>
                <a:lnTo>
                  <a:pt x="16230600" y="1643348"/>
                </a:lnTo>
                <a:lnTo>
                  <a:pt x="0" y="1643348"/>
                </a:lnTo>
                <a:lnTo>
                  <a:pt x="0" y="0"/>
                </a:lnTo>
                <a:close/>
              </a:path>
            </a:pathLst>
          </a:custGeom>
          <a:blipFill>
            <a:blip r:embed="rId3"/>
            <a:stretch>
              <a:fillRect/>
            </a:stretch>
          </a:blipFill>
        </p:spPr>
      </p:sp>
      <p:sp>
        <p:nvSpPr>
          <p:cNvPr id="5" name="TextBox 5"/>
          <p:cNvSpPr txBox="1"/>
          <p:nvPr/>
        </p:nvSpPr>
        <p:spPr>
          <a:xfrm>
            <a:off x="1028700" y="4116236"/>
            <a:ext cx="15837202" cy="3194396"/>
          </a:xfrm>
          <a:prstGeom prst="rect">
            <a:avLst/>
          </a:prstGeom>
        </p:spPr>
        <p:txBody>
          <a:bodyPr lIns="0" tIns="0" rIns="0" bIns="0" rtlCol="0" anchor="t">
            <a:spAutoFit/>
          </a:bodyPr>
          <a:lstStyle/>
          <a:p>
            <a:pPr algn="ctr">
              <a:lnSpc>
                <a:spcPts val="5055"/>
              </a:lnSpc>
            </a:pPr>
            <a:r>
              <a:rPr lang="en-US" sz="3611">
                <a:solidFill>
                  <a:srgbClr val="000000"/>
                </a:solidFill>
                <a:latin typeface="Arimo"/>
              </a:rPr>
              <a:t> Okulda zorbalık sorununun yaygınlığı saptanmalı, zorba ve kurban öğrencilerin zorbalığa ilişkin tutum ve inançlarının ne olduğu belirlenmelidir. Ek olarak öğrencilerin, okulda zorbalıkla ne ölçüde etkili mücadele edildiği konusundaki algıları ile ne tür önlemlerin alınması gerektiğine ilişkin düşünceleri belirlenmelidir. </a:t>
            </a:r>
          </a:p>
        </p:txBody>
      </p:sp>
      <p:sp>
        <p:nvSpPr>
          <p:cNvPr id="6" name="TextBox 6"/>
          <p:cNvSpPr txBox="1"/>
          <p:nvPr/>
        </p:nvSpPr>
        <p:spPr>
          <a:xfrm>
            <a:off x="387901" y="337832"/>
            <a:ext cx="16633735" cy="2863849"/>
          </a:xfrm>
          <a:prstGeom prst="rect">
            <a:avLst/>
          </a:prstGeom>
        </p:spPr>
        <p:txBody>
          <a:bodyPr lIns="0" tIns="0" rIns="0" bIns="0" rtlCol="0" anchor="t">
            <a:spAutoFit/>
          </a:bodyPr>
          <a:lstStyle/>
          <a:p>
            <a:pPr algn="ctr">
              <a:lnSpc>
                <a:spcPts val="9999"/>
              </a:lnSpc>
            </a:pPr>
            <a:r>
              <a:rPr lang="en-US" sz="9999" spc="-199">
                <a:solidFill>
                  <a:srgbClr val="F55D00"/>
                </a:solidFill>
                <a:latin typeface="TAN Tangkiwood"/>
              </a:rPr>
              <a:t>Şiddet ve Zorbalığı Önlemek İçin Okullarda Neler Yapılabilir?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TextBox 4"/>
          <p:cNvSpPr txBox="1"/>
          <p:nvPr/>
        </p:nvSpPr>
        <p:spPr>
          <a:xfrm>
            <a:off x="868515" y="4138038"/>
            <a:ext cx="15837202" cy="1918046"/>
          </a:xfrm>
          <a:prstGeom prst="rect">
            <a:avLst/>
          </a:prstGeom>
        </p:spPr>
        <p:txBody>
          <a:bodyPr lIns="0" tIns="0" rIns="0" bIns="0" rtlCol="0" anchor="t">
            <a:spAutoFit/>
          </a:bodyPr>
          <a:lstStyle/>
          <a:p>
            <a:pPr algn="ctr">
              <a:lnSpc>
                <a:spcPts val="5055"/>
              </a:lnSpc>
            </a:pPr>
            <a:r>
              <a:rPr lang="en-US" sz="3611">
                <a:solidFill>
                  <a:srgbClr val="000000"/>
                </a:solidFill>
                <a:latin typeface="Arimo"/>
              </a:rPr>
              <a:t> Türü ne olursa olsun okulda zorbaca eylemlerin kabul edilemez olduğu vurgulanmalı, bu sorunla etkin bir biçimde baş edebilmek için uygun politikalar geliştirilmelidir. </a:t>
            </a:r>
          </a:p>
        </p:txBody>
      </p:sp>
      <p:sp>
        <p:nvSpPr>
          <p:cNvPr id="5" name="TextBox 5"/>
          <p:cNvSpPr txBox="1"/>
          <p:nvPr/>
        </p:nvSpPr>
        <p:spPr>
          <a:xfrm>
            <a:off x="1721240" y="6360217"/>
            <a:ext cx="14752916" cy="1279906"/>
          </a:xfrm>
          <a:prstGeom prst="rect">
            <a:avLst/>
          </a:prstGeom>
        </p:spPr>
        <p:txBody>
          <a:bodyPr lIns="0" tIns="0" rIns="0" bIns="0" rtlCol="0" anchor="t">
            <a:spAutoFit/>
          </a:bodyPr>
          <a:lstStyle/>
          <a:p>
            <a:pPr algn="ctr">
              <a:lnSpc>
                <a:spcPts val="5053"/>
              </a:lnSpc>
              <a:spcBef>
                <a:spcPct val="0"/>
              </a:spcBef>
            </a:pPr>
            <a:r>
              <a:rPr lang="en-US" sz="3609">
                <a:solidFill>
                  <a:srgbClr val="000000"/>
                </a:solidFill>
                <a:latin typeface="Arimo"/>
              </a:rPr>
              <a:t>Zorbalıkla baş edebilmek için gerekli önlemleri de içeren okul kurallarının</a:t>
            </a:r>
          </a:p>
          <a:p>
            <a:pPr algn="ctr">
              <a:lnSpc>
                <a:spcPts val="5053"/>
              </a:lnSpc>
              <a:spcBef>
                <a:spcPct val="0"/>
              </a:spcBef>
            </a:pPr>
            <a:r>
              <a:rPr lang="en-US" sz="3609">
                <a:solidFill>
                  <a:srgbClr val="000000"/>
                </a:solidFill>
                <a:latin typeface="Arimo"/>
              </a:rPr>
              <a:t>geliştirilmesi ve bu sürece öğrencilerin de katılması sağlanmalıdır. </a:t>
            </a:r>
          </a:p>
        </p:txBody>
      </p:sp>
      <p:sp>
        <p:nvSpPr>
          <p:cNvPr id="6" name="TextBox 6"/>
          <p:cNvSpPr txBox="1"/>
          <p:nvPr/>
        </p:nvSpPr>
        <p:spPr>
          <a:xfrm>
            <a:off x="387901" y="337832"/>
            <a:ext cx="16633735" cy="2863849"/>
          </a:xfrm>
          <a:prstGeom prst="rect">
            <a:avLst/>
          </a:prstGeom>
        </p:spPr>
        <p:txBody>
          <a:bodyPr lIns="0" tIns="0" rIns="0" bIns="0" rtlCol="0" anchor="t">
            <a:spAutoFit/>
          </a:bodyPr>
          <a:lstStyle/>
          <a:p>
            <a:pPr algn="ctr">
              <a:lnSpc>
                <a:spcPts val="9999"/>
              </a:lnSpc>
            </a:pPr>
            <a:r>
              <a:rPr lang="en-US" sz="9999" spc="-199">
                <a:solidFill>
                  <a:srgbClr val="F55D00"/>
                </a:solidFill>
                <a:latin typeface="TAN Tangkiwood"/>
              </a:rPr>
              <a:t>Şiddet ve Zorbalığı Önlemek İçin Okullarda Neler Yapılabilir?</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TextBox 4"/>
          <p:cNvSpPr txBox="1"/>
          <p:nvPr/>
        </p:nvSpPr>
        <p:spPr>
          <a:xfrm>
            <a:off x="1009650" y="5048250"/>
            <a:ext cx="15837202" cy="1918046"/>
          </a:xfrm>
          <a:prstGeom prst="rect">
            <a:avLst/>
          </a:prstGeom>
        </p:spPr>
        <p:txBody>
          <a:bodyPr lIns="0" tIns="0" rIns="0" bIns="0" rtlCol="0" anchor="t">
            <a:spAutoFit/>
          </a:bodyPr>
          <a:lstStyle/>
          <a:p>
            <a:pPr algn="ctr">
              <a:lnSpc>
                <a:spcPts val="5055"/>
              </a:lnSpc>
            </a:pPr>
            <a:r>
              <a:rPr lang="en-US" sz="3611">
                <a:solidFill>
                  <a:srgbClr val="000000"/>
                </a:solidFill>
                <a:latin typeface="Arimo"/>
              </a:rPr>
              <a:t> Okul çevresinde ve okulda zorbalık eylemlerinin en sık yaşandığı yerlerde güvenlik için ek önlemler alınmalıdır. Özellikle nöbetçi öğretmenlerin bu bölgeleri sık sık kontrol etmesi sağlanmalıdır. </a:t>
            </a:r>
          </a:p>
        </p:txBody>
      </p:sp>
      <p:sp>
        <p:nvSpPr>
          <p:cNvPr id="5" name="TextBox 5"/>
          <p:cNvSpPr txBox="1"/>
          <p:nvPr/>
        </p:nvSpPr>
        <p:spPr>
          <a:xfrm>
            <a:off x="387901" y="337832"/>
            <a:ext cx="16633735" cy="2863849"/>
          </a:xfrm>
          <a:prstGeom prst="rect">
            <a:avLst/>
          </a:prstGeom>
        </p:spPr>
        <p:txBody>
          <a:bodyPr lIns="0" tIns="0" rIns="0" bIns="0" rtlCol="0" anchor="t">
            <a:spAutoFit/>
          </a:bodyPr>
          <a:lstStyle/>
          <a:p>
            <a:pPr algn="ctr">
              <a:lnSpc>
                <a:spcPts val="9999"/>
              </a:lnSpc>
            </a:pPr>
            <a:r>
              <a:rPr lang="en-US" sz="9999" spc="-199">
                <a:solidFill>
                  <a:srgbClr val="F55D00"/>
                </a:solidFill>
                <a:latin typeface="TAN Tangkiwood"/>
              </a:rPr>
              <a:t>Şiddet ve Zorbalığı Önlemek İçin Okullarda Neler Yapılabilir?</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TextBox 4"/>
          <p:cNvSpPr txBox="1"/>
          <p:nvPr/>
        </p:nvSpPr>
        <p:spPr>
          <a:xfrm>
            <a:off x="1028700" y="5048250"/>
            <a:ext cx="15837202" cy="1918046"/>
          </a:xfrm>
          <a:prstGeom prst="rect">
            <a:avLst/>
          </a:prstGeom>
        </p:spPr>
        <p:txBody>
          <a:bodyPr lIns="0" tIns="0" rIns="0" bIns="0" rtlCol="0" anchor="t">
            <a:spAutoFit/>
          </a:bodyPr>
          <a:lstStyle/>
          <a:p>
            <a:pPr algn="ctr">
              <a:lnSpc>
                <a:spcPts val="5055"/>
              </a:lnSpc>
            </a:pPr>
            <a:r>
              <a:rPr lang="en-US" sz="3611">
                <a:solidFill>
                  <a:srgbClr val="000000"/>
                </a:solidFill>
                <a:latin typeface="Arimo"/>
              </a:rPr>
              <a:t>Okullarda zorbalık konusu, örneğin Hayat Bilgisi/Sosyal Bilgiler gibi derslerin programlarında yer almalı, hatta zaman zaman gizli müfredatın bir parçası olarak diğer derslerde de gündeme getirilmelidir. </a:t>
            </a:r>
          </a:p>
        </p:txBody>
      </p:sp>
      <p:sp>
        <p:nvSpPr>
          <p:cNvPr id="5" name="TextBox 5"/>
          <p:cNvSpPr txBox="1"/>
          <p:nvPr/>
        </p:nvSpPr>
        <p:spPr>
          <a:xfrm>
            <a:off x="387901" y="337832"/>
            <a:ext cx="16633735" cy="2863849"/>
          </a:xfrm>
          <a:prstGeom prst="rect">
            <a:avLst/>
          </a:prstGeom>
        </p:spPr>
        <p:txBody>
          <a:bodyPr lIns="0" tIns="0" rIns="0" bIns="0" rtlCol="0" anchor="t">
            <a:spAutoFit/>
          </a:bodyPr>
          <a:lstStyle/>
          <a:p>
            <a:pPr algn="ctr">
              <a:lnSpc>
                <a:spcPts val="9999"/>
              </a:lnSpc>
            </a:pPr>
            <a:r>
              <a:rPr lang="en-US" sz="9999" spc="-199">
                <a:solidFill>
                  <a:srgbClr val="F55D00"/>
                </a:solidFill>
                <a:latin typeface="TAN Tangkiwood"/>
              </a:rPr>
              <a:t>Şiddet ve Zorbalığı Önlemek İçin Okullarda Neler Yapılabilir?</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TextBox 4"/>
          <p:cNvSpPr txBox="1"/>
          <p:nvPr/>
        </p:nvSpPr>
        <p:spPr>
          <a:xfrm>
            <a:off x="1028700" y="3829936"/>
            <a:ext cx="15837202" cy="4470746"/>
          </a:xfrm>
          <a:prstGeom prst="rect">
            <a:avLst/>
          </a:prstGeom>
        </p:spPr>
        <p:txBody>
          <a:bodyPr lIns="0" tIns="0" rIns="0" bIns="0" rtlCol="0" anchor="t">
            <a:spAutoFit/>
          </a:bodyPr>
          <a:lstStyle/>
          <a:p>
            <a:pPr algn="ctr">
              <a:lnSpc>
                <a:spcPts val="5055"/>
              </a:lnSpc>
            </a:pPr>
            <a:r>
              <a:rPr lang="en-US" sz="3611">
                <a:solidFill>
                  <a:srgbClr val="000000"/>
                </a:solidFill>
                <a:latin typeface="Arimo"/>
              </a:rPr>
              <a:t> Okul zorbalığı konusunda aileler bilinçlendirilmeli, müdahale sürecine anne ve babaların katılımı sağlanmalıdır. Okulda öğretmenlerin çocukla yaşadıkları sorunun benzerini anne-babaların da evde yaşadıkları ve genellikle evdeki kurbanın okulda zorba olduğu unutulmamalıdır. Dolayısıyla anne-babaların annebaba eğitimine katılmaları, anne-baba olma ve çocuk yetiştirme becerilerini öğrenmeleri son derece önemlidir. Bu sebeple müdahale programları ev ile okul arasında koordineli bir biçimde yürütülmelidir. </a:t>
            </a:r>
          </a:p>
        </p:txBody>
      </p:sp>
      <p:sp>
        <p:nvSpPr>
          <p:cNvPr id="5" name="TextBox 5"/>
          <p:cNvSpPr txBox="1"/>
          <p:nvPr/>
        </p:nvSpPr>
        <p:spPr>
          <a:xfrm>
            <a:off x="387901" y="337832"/>
            <a:ext cx="16633735" cy="2863849"/>
          </a:xfrm>
          <a:prstGeom prst="rect">
            <a:avLst/>
          </a:prstGeom>
        </p:spPr>
        <p:txBody>
          <a:bodyPr lIns="0" tIns="0" rIns="0" bIns="0" rtlCol="0" anchor="t">
            <a:spAutoFit/>
          </a:bodyPr>
          <a:lstStyle/>
          <a:p>
            <a:pPr algn="ctr">
              <a:lnSpc>
                <a:spcPts val="9999"/>
              </a:lnSpc>
            </a:pPr>
            <a:r>
              <a:rPr lang="en-US" sz="9999" spc="-199">
                <a:solidFill>
                  <a:srgbClr val="F55D00"/>
                </a:solidFill>
                <a:latin typeface="TAN Tangkiwood"/>
              </a:rPr>
              <a:t>Şiddet ve Zorbalığı Önlemek İçin Okullarda Neler Yapılabilir?</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TextBox 4"/>
          <p:cNvSpPr txBox="1"/>
          <p:nvPr/>
        </p:nvSpPr>
        <p:spPr>
          <a:xfrm>
            <a:off x="1028700" y="5048250"/>
            <a:ext cx="15837202" cy="1918046"/>
          </a:xfrm>
          <a:prstGeom prst="rect">
            <a:avLst/>
          </a:prstGeom>
        </p:spPr>
        <p:txBody>
          <a:bodyPr lIns="0" tIns="0" rIns="0" bIns="0" rtlCol="0" anchor="t">
            <a:spAutoFit/>
          </a:bodyPr>
          <a:lstStyle/>
          <a:p>
            <a:pPr algn="ctr">
              <a:lnSpc>
                <a:spcPts val="5055"/>
              </a:lnSpc>
            </a:pPr>
            <a:r>
              <a:rPr lang="en-US" sz="3611">
                <a:solidFill>
                  <a:srgbClr val="000000"/>
                </a:solidFill>
                <a:latin typeface="Arimo"/>
              </a:rPr>
              <a:t> Okul çevresinde ve okulda zorbalık eylemlerinin en sık yaşandığı yerlerde güvenlik için ek önlemler alınmalıdır. Özellikle nöbetçi öğretmenlerin bu bölgeleri sık sık kontrol etmesi sağlanmalıdır. </a:t>
            </a:r>
          </a:p>
        </p:txBody>
      </p:sp>
      <p:sp>
        <p:nvSpPr>
          <p:cNvPr id="5" name="TextBox 5"/>
          <p:cNvSpPr txBox="1"/>
          <p:nvPr/>
        </p:nvSpPr>
        <p:spPr>
          <a:xfrm>
            <a:off x="387901" y="337832"/>
            <a:ext cx="16633735" cy="2863849"/>
          </a:xfrm>
          <a:prstGeom prst="rect">
            <a:avLst/>
          </a:prstGeom>
        </p:spPr>
        <p:txBody>
          <a:bodyPr lIns="0" tIns="0" rIns="0" bIns="0" rtlCol="0" anchor="t">
            <a:spAutoFit/>
          </a:bodyPr>
          <a:lstStyle/>
          <a:p>
            <a:pPr algn="ctr">
              <a:lnSpc>
                <a:spcPts val="9999"/>
              </a:lnSpc>
            </a:pPr>
            <a:r>
              <a:rPr lang="en-US" sz="9999" spc="-199">
                <a:solidFill>
                  <a:srgbClr val="F55D00"/>
                </a:solidFill>
                <a:latin typeface="TAN Tangkiwood"/>
              </a:rPr>
              <a:t>Şiddet ve Zorbalığı Önlemek İçin Okullarda Neler Yapılabilir?</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TextBox 4"/>
          <p:cNvSpPr txBox="1"/>
          <p:nvPr/>
        </p:nvSpPr>
        <p:spPr>
          <a:xfrm>
            <a:off x="1028700" y="4209307"/>
            <a:ext cx="15837202" cy="3832571"/>
          </a:xfrm>
          <a:prstGeom prst="rect">
            <a:avLst/>
          </a:prstGeom>
        </p:spPr>
        <p:txBody>
          <a:bodyPr lIns="0" tIns="0" rIns="0" bIns="0" rtlCol="0" anchor="t">
            <a:spAutoFit/>
          </a:bodyPr>
          <a:lstStyle/>
          <a:p>
            <a:pPr algn="ctr">
              <a:lnSpc>
                <a:spcPts val="5055"/>
              </a:lnSpc>
            </a:pPr>
            <a:r>
              <a:rPr lang="en-US" sz="3611">
                <a:solidFill>
                  <a:srgbClr val="000000"/>
                </a:solidFill>
                <a:latin typeface="Arimo"/>
              </a:rPr>
              <a:t> Zorbalar ve kurbanları için gerektiğinde bireysel ya da grupla psikolojik danışma hizmeti sunulmalıdır. Bu hizmetlerin, saldırgan davranışların yerine daha uygun davranışları yerleştirecek becerilerin geliştirilmesi ya da kaçınma ve geri çekilme davranışlarının yerine daha medeni ölçüler içerisindeki atılgan davranışların yerleştirilmesi üzerinde durulduğu zaman daha etkili sonuçlar verdiği unutulmamalıdır. </a:t>
            </a:r>
          </a:p>
        </p:txBody>
      </p:sp>
      <p:sp>
        <p:nvSpPr>
          <p:cNvPr id="5" name="TextBox 5"/>
          <p:cNvSpPr txBox="1"/>
          <p:nvPr/>
        </p:nvSpPr>
        <p:spPr>
          <a:xfrm>
            <a:off x="387901" y="337832"/>
            <a:ext cx="16633735" cy="2863849"/>
          </a:xfrm>
          <a:prstGeom prst="rect">
            <a:avLst/>
          </a:prstGeom>
        </p:spPr>
        <p:txBody>
          <a:bodyPr lIns="0" tIns="0" rIns="0" bIns="0" rtlCol="0" anchor="t">
            <a:spAutoFit/>
          </a:bodyPr>
          <a:lstStyle/>
          <a:p>
            <a:pPr algn="ctr">
              <a:lnSpc>
                <a:spcPts val="9999"/>
              </a:lnSpc>
            </a:pPr>
            <a:r>
              <a:rPr lang="en-US" sz="9999" spc="-199">
                <a:solidFill>
                  <a:srgbClr val="F55D00"/>
                </a:solidFill>
                <a:latin typeface="TAN Tangkiwood"/>
              </a:rPr>
              <a:t>Şiddet ve Zorbalığı Önlemek İçin Okullarda Neler Yapılabilir?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Freeform 4"/>
          <p:cNvSpPr/>
          <p:nvPr/>
        </p:nvSpPr>
        <p:spPr>
          <a:xfrm>
            <a:off x="6626015" y="1781840"/>
            <a:ext cx="5390388" cy="8229600"/>
          </a:xfrm>
          <a:custGeom>
            <a:avLst/>
            <a:gdLst/>
            <a:ahLst/>
            <a:cxnLst/>
            <a:rect l="l" t="t" r="r" b="b"/>
            <a:pathLst>
              <a:path w="5390388" h="8229600">
                <a:moveTo>
                  <a:pt x="0" y="0"/>
                </a:moveTo>
                <a:lnTo>
                  <a:pt x="5390388" y="0"/>
                </a:lnTo>
                <a:lnTo>
                  <a:pt x="5390388" y="8229600"/>
                </a:lnTo>
                <a:lnTo>
                  <a:pt x="0" y="8229600"/>
                </a:lnTo>
                <a:lnTo>
                  <a:pt x="0" y="0"/>
                </a:lnTo>
                <a:close/>
              </a:path>
            </a:pathLst>
          </a:custGeom>
          <a:blipFill>
            <a:blip r:embed="rId3">
              <a:alphaModFix amt="41000"/>
            </a:blip>
            <a:stretch>
              <a:fillRect/>
            </a:stretch>
          </a:blipFill>
        </p:spPr>
      </p:sp>
      <p:sp>
        <p:nvSpPr>
          <p:cNvPr id="5" name="TextBox 5"/>
          <p:cNvSpPr txBox="1"/>
          <p:nvPr/>
        </p:nvSpPr>
        <p:spPr>
          <a:xfrm>
            <a:off x="849701" y="3213404"/>
            <a:ext cx="15568187" cy="5747385"/>
          </a:xfrm>
          <a:prstGeom prst="rect">
            <a:avLst/>
          </a:prstGeom>
        </p:spPr>
        <p:txBody>
          <a:bodyPr lIns="0" tIns="0" rIns="0" bIns="0" rtlCol="0" anchor="t">
            <a:spAutoFit/>
          </a:bodyPr>
          <a:lstStyle/>
          <a:p>
            <a:pPr>
              <a:lnSpc>
                <a:spcPts val="5039"/>
              </a:lnSpc>
            </a:pPr>
            <a:r>
              <a:rPr lang="en-US" sz="3599">
                <a:solidFill>
                  <a:srgbClr val="000000"/>
                </a:solidFill>
                <a:latin typeface="Arimo"/>
              </a:rPr>
              <a:t>Akran zorbalığı, tekme atma, tokat vurma, itme, çekme gibi</a:t>
            </a:r>
            <a:r>
              <a:rPr lang="en-US" sz="3599">
                <a:solidFill>
                  <a:srgbClr val="DA2528"/>
                </a:solidFill>
                <a:latin typeface="Arimo"/>
              </a:rPr>
              <a:t> fiziksel</a:t>
            </a:r>
            <a:r>
              <a:rPr lang="en-US" sz="3599">
                <a:solidFill>
                  <a:srgbClr val="000000"/>
                </a:solidFill>
                <a:latin typeface="Arimo"/>
              </a:rPr>
              <a:t>; </a:t>
            </a:r>
          </a:p>
          <a:p>
            <a:pPr>
              <a:lnSpc>
                <a:spcPts val="5039"/>
              </a:lnSpc>
            </a:pPr>
            <a:endParaRPr lang="en-US" sz="3599">
              <a:solidFill>
                <a:srgbClr val="000000"/>
              </a:solidFill>
              <a:latin typeface="Arimo"/>
            </a:endParaRPr>
          </a:p>
          <a:p>
            <a:pPr>
              <a:lnSpc>
                <a:spcPts val="5039"/>
              </a:lnSpc>
            </a:pPr>
            <a:r>
              <a:rPr lang="en-US" sz="3599">
                <a:solidFill>
                  <a:srgbClr val="000000"/>
                </a:solidFill>
                <a:latin typeface="Arimo"/>
              </a:rPr>
              <a:t>sataşma, alay etme, dalga geçme, kızdırma, hoşa gitmeyen isim takma, küçük düşürücü sözler söyleme gibi</a:t>
            </a:r>
            <a:r>
              <a:rPr lang="en-US" sz="3599">
                <a:solidFill>
                  <a:srgbClr val="DA2528"/>
                </a:solidFill>
                <a:latin typeface="Arimo"/>
              </a:rPr>
              <a:t> sözel</a:t>
            </a:r>
            <a:r>
              <a:rPr lang="en-US" sz="3599">
                <a:solidFill>
                  <a:srgbClr val="000000"/>
                </a:solidFill>
                <a:latin typeface="Arimo"/>
              </a:rPr>
              <a:t>;</a:t>
            </a:r>
          </a:p>
          <a:p>
            <a:pPr>
              <a:lnSpc>
                <a:spcPts val="5039"/>
              </a:lnSpc>
            </a:pPr>
            <a:endParaRPr lang="en-US" sz="3599">
              <a:solidFill>
                <a:srgbClr val="000000"/>
              </a:solidFill>
              <a:latin typeface="Arimo"/>
            </a:endParaRPr>
          </a:p>
          <a:p>
            <a:pPr>
              <a:lnSpc>
                <a:spcPts val="5039"/>
              </a:lnSpc>
            </a:pPr>
            <a:r>
              <a:rPr lang="en-US" sz="3599">
                <a:solidFill>
                  <a:srgbClr val="000000"/>
                </a:solidFill>
                <a:latin typeface="Arimo"/>
              </a:rPr>
              <a:t> dedikodu ve söylenti çıkarıp yayma, arkadaş grubundan dışlayarak yalnızlığa terk etme gibi </a:t>
            </a:r>
            <a:r>
              <a:rPr lang="en-US" sz="3599">
                <a:solidFill>
                  <a:srgbClr val="DA2528"/>
                </a:solidFill>
                <a:latin typeface="Arimo"/>
              </a:rPr>
              <a:t>dolaylı</a:t>
            </a:r>
            <a:r>
              <a:rPr lang="en-US" sz="3599">
                <a:solidFill>
                  <a:srgbClr val="000000"/>
                </a:solidFill>
                <a:latin typeface="Arimo"/>
              </a:rPr>
              <a:t> para veya diğer eşyalarını zorla alma, almakla tehdit etme, eşyalarına zarar verme biçiminde de ortaya çıkabilmektedir. </a:t>
            </a:r>
          </a:p>
        </p:txBody>
      </p:sp>
      <p:sp>
        <p:nvSpPr>
          <p:cNvPr id="6" name="TextBox 6"/>
          <p:cNvSpPr txBox="1"/>
          <p:nvPr/>
        </p:nvSpPr>
        <p:spPr>
          <a:xfrm>
            <a:off x="2570883" y="74428"/>
            <a:ext cx="13146233" cy="1974851"/>
          </a:xfrm>
          <a:prstGeom prst="rect">
            <a:avLst/>
          </a:prstGeom>
        </p:spPr>
        <p:txBody>
          <a:bodyPr lIns="0" tIns="0" rIns="0" bIns="0" rtlCol="0" anchor="t">
            <a:spAutoFit/>
          </a:bodyPr>
          <a:lstStyle/>
          <a:p>
            <a:pPr algn="ctr">
              <a:lnSpc>
                <a:spcPts val="13999"/>
              </a:lnSpc>
            </a:pPr>
            <a:r>
              <a:rPr lang="en-US" sz="9999" spc="-199">
                <a:solidFill>
                  <a:srgbClr val="F55D00"/>
                </a:solidFill>
                <a:latin typeface="TAN Tangkiwood"/>
              </a:rPr>
              <a:t>Akran Zorbalığı;</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TextBox 4"/>
          <p:cNvSpPr txBox="1"/>
          <p:nvPr/>
        </p:nvSpPr>
        <p:spPr>
          <a:xfrm>
            <a:off x="1028700" y="3953723"/>
            <a:ext cx="15837202" cy="3194396"/>
          </a:xfrm>
          <a:prstGeom prst="rect">
            <a:avLst/>
          </a:prstGeom>
        </p:spPr>
        <p:txBody>
          <a:bodyPr lIns="0" tIns="0" rIns="0" bIns="0" rtlCol="0" anchor="t">
            <a:spAutoFit/>
          </a:bodyPr>
          <a:lstStyle/>
          <a:p>
            <a:pPr algn="ctr">
              <a:lnSpc>
                <a:spcPts val="5055"/>
              </a:lnSpc>
            </a:pPr>
            <a:r>
              <a:rPr lang="en-US" sz="3611">
                <a:solidFill>
                  <a:srgbClr val="000000"/>
                </a:solidFill>
                <a:latin typeface="Arimo"/>
              </a:rPr>
              <a:t>Öğretmenler öğrenciler arasında yaşanması olası zorbalık ve şiddet olaylarında kilit rol oynarlar. Ancak öğretmenlerin bu sorunla etkili bir biçimde baş edebilmeleri için zorba öğrencileri nasıl önleyeceklerini ve kurbanları nasıl korumaları gerektiğini bilmeleri ve bunu uygulayabilmeleri gerekir. Aşağıda öğretmenlerin bu konuda yapabilecekleri maddeler halinde sıralanmıştır. </a:t>
            </a:r>
          </a:p>
        </p:txBody>
      </p:sp>
      <p:sp>
        <p:nvSpPr>
          <p:cNvPr id="5" name="TextBox 5"/>
          <p:cNvSpPr txBox="1"/>
          <p:nvPr/>
        </p:nvSpPr>
        <p:spPr>
          <a:xfrm>
            <a:off x="441769" y="899993"/>
            <a:ext cx="16633735" cy="1974851"/>
          </a:xfrm>
          <a:prstGeom prst="rect">
            <a:avLst/>
          </a:prstGeom>
        </p:spPr>
        <p:txBody>
          <a:bodyPr lIns="0" tIns="0" rIns="0" bIns="0" rtlCol="0" anchor="t">
            <a:spAutoFit/>
          </a:bodyPr>
          <a:lstStyle/>
          <a:p>
            <a:pPr algn="ctr">
              <a:lnSpc>
                <a:spcPts val="13999"/>
              </a:lnSpc>
            </a:pPr>
            <a:r>
              <a:rPr lang="en-US" sz="9999" spc="-199">
                <a:solidFill>
                  <a:srgbClr val="F55D00"/>
                </a:solidFill>
                <a:latin typeface="TAN Tangkiwood"/>
              </a:rPr>
              <a:t>Öğretmenler Neler Yapabilir?</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Freeform 4"/>
          <p:cNvSpPr/>
          <p:nvPr/>
        </p:nvSpPr>
        <p:spPr>
          <a:xfrm>
            <a:off x="11658600" y="3653791"/>
            <a:ext cx="5778062" cy="5778062"/>
          </a:xfrm>
          <a:custGeom>
            <a:avLst/>
            <a:gdLst/>
            <a:ahLst/>
            <a:cxnLst/>
            <a:rect l="l" t="t" r="r" b="b"/>
            <a:pathLst>
              <a:path w="5778062" h="5778062">
                <a:moveTo>
                  <a:pt x="0" y="0"/>
                </a:moveTo>
                <a:lnTo>
                  <a:pt x="5778062" y="0"/>
                </a:lnTo>
                <a:lnTo>
                  <a:pt x="5778062" y="5778063"/>
                </a:lnTo>
                <a:lnTo>
                  <a:pt x="0" y="5778063"/>
                </a:lnTo>
                <a:lnTo>
                  <a:pt x="0" y="0"/>
                </a:lnTo>
                <a:close/>
              </a:path>
            </a:pathLst>
          </a:custGeom>
          <a:blipFill>
            <a:blip r:embed="rId3">
              <a:alphaModFix amt="67000"/>
            </a:blip>
            <a:stretch>
              <a:fillRect/>
            </a:stretch>
          </a:blipFill>
        </p:spPr>
      </p:sp>
      <p:sp>
        <p:nvSpPr>
          <p:cNvPr id="5" name="TextBox 5"/>
          <p:cNvSpPr txBox="1"/>
          <p:nvPr/>
        </p:nvSpPr>
        <p:spPr>
          <a:xfrm>
            <a:off x="1028700" y="3555002"/>
            <a:ext cx="9346911" cy="5108921"/>
          </a:xfrm>
          <a:prstGeom prst="rect">
            <a:avLst/>
          </a:prstGeom>
        </p:spPr>
        <p:txBody>
          <a:bodyPr lIns="0" tIns="0" rIns="0" bIns="0" rtlCol="0" anchor="t">
            <a:spAutoFit/>
          </a:bodyPr>
          <a:lstStyle/>
          <a:p>
            <a:pPr algn="ctr">
              <a:lnSpc>
                <a:spcPts val="5055"/>
              </a:lnSpc>
            </a:pPr>
            <a:r>
              <a:rPr lang="en-US" sz="3611">
                <a:solidFill>
                  <a:srgbClr val="000000"/>
                </a:solidFill>
                <a:latin typeface="Arimo Bold"/>
              </a:rPr>
              <a:t> Okul yönetimini bilgilendirin </a:t>
            </a:r>
          </a:p>
          <a:p>
            <a:pPr algn="ctr">
              <a:lnSpc>
                <a:spcPts val="5055"/>
              </a:lnSpc>
            </a:pPr>
            <a:endParaRPr lang="en-US" sz="3611">
              <a:solidFill>
                <a:srgbClr val="000000"/>
              </a:solidFill>
              <a:latin typeface="Arimo Bold"/>
            </a:endParaRPr>
          </a:p>
          <a:p>
            <a:pPr algn="ctr">
              <a:lnSpc>
                <a:spcPts val="5055"/>
              </a:lnSpc>
            </a:pPr>
            <a:r>
              <a:rPr lang="en-US" sz="3611">
                <a:solidFill>
                  <a:srgbClr val="000000"/>
                </a:solidFill>
                <a:latin typeface="Arimo"/>
              </a:rPr>
              <a:t>Okula bazı öğrencilerin ateşli veya kesici aletlerle geldiklerine ilişkin bir duyum aldığınızda veya şiddete davetiye çıkaracak tehlikeli bir durum sezdiğinizde bu durumu mümkün olan en kısa zamanda okul yönetimine bildirin.</a:t>
            </a:r>
          </a:p>
        </p:txBody>
      </p:sp>
      <p:sp>
        <p:nvSpPr>
          <p:cNvPr id="6" name="TextBox 6"/>
          <p:cNvSpPr txBox="1"/>
          <p:nvPr/>
        </p:nvSpPr>
        <p:spPr>
          <a:xfrm>
            <a:off x="441769" y="899993"/>
            <a:ext cx="16633735" cy="1974851"/>
          </a:xfrm>
          <a:prstGeom prst="rect">
            <a:avLst/>
          </a:prstGeom>
        </p:spPr>
        <p:txBody>
          <a:bodyPr lIns="0" tIns="0" rIns="0" bIns="0" rtlCol="0" anchor="t">
            <a:spAutoFit/>
          </a:bodyPr>
          <a:lstStyle/>
          <a:p>
            <a:pPr algn="ctr">
              <a:lnSpc>
                <a:spcPts val="13999"/>
              </a:lnSpc>
            </a:pPr>
            <a:r>
              <a:rPr lang="en-US" sz="9999" spc="-199">
                <a:solidFill>
                  <a:srgbClr val="F55D00"/>
                </a:solidFill>
                <a:latin typeface="TAN Tangkiwood"/>
              </a:rPr>
              <a:t>Öğretmenler Neler Yapabilir?</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Freeform 4"/>
          <p:cNvSpPr/>
          <p:nvPr/>
        </p:nvSpPr>
        <p:spPr>
          <a:xfrm>
            <a:off x="10857995" y="3456812"/>
            <a:ext cx="2818638" cy="4114800"/>
          </a:xfrm>
          <a:custGeom>
            <a:avLst/>
            <a:gdLst/>
            <a:ahLst/>
            <a:cxnLst/>
            <a:rect l="l" t="t" r="r" b="b"/>
            <a:pathLst>
              <a:path w="2818638" h="4114800">
                <a:moveTo>
                  <a:pt x="0" y="0"/>
                </a:moveTo>
                <a:lnTo>
                  <a:pt x="2818638" y="0"/>
                </a:lnTo>
                <a:lnTo>
                  <a:pt x="2818638"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5" name="TextBox 5"/>
          <p:cNvSpPr txBox="1"/>
          <p:nvPr/>
        </p:nvSpPr>
        <p:spPr>
          <a:xfrm>
            <a:off x="1991896" y="3361562"/>
            <a:ext cx="7596969" cy="3194396"/>
          </a:xfrm>
          <a:prstGeom prst="rect">
            <a:avLst/>
          </a:prstGeom>
        </p:spPr>
        <p:txBody>
          <a:bodyPr lIns="0" tIns="0" rIns="0" bIns="0" rtlCol="0" anchor="t">
            <a:spAutoFit/>
          </a:bodyPr>
          <a:lstStyle/>
          <a:p>
            <a:pPr algn="ctr">
              <a:lnSpc>
                <a:spcPts val="5055"/>
              </a:lnSpc>
            </a:pPr>
            <a:r>
              <a:rPr lang="en-US" sz="3611">
                <a:solidFill>
                  <a:srgbClr val="000000"/>
                </a:solidFill>
                <a:latin typeface="Arimo"/>
              </a:rPr>
              <a:t> </a:t>
            </a:r>
            <a:r>
              <a:rPr lang="en-US" sz="3611">
                <a:solidFill>
                  <a:srgbClr val="000000"/>
                </a:solidFill>
                <a:latin typeface="Arimo Bold"/>
              </a:rPr>
              <a:t>Şiddete sıfır tolerans tanıyın</a:t>
            </a:r>
            <a:r>
              <a:rPr lang="en-US" sz="3611">
                <a:solidFill>
                  <a:srgbClr val="000000"/>
                </a:solidFill>
                <a:latin typeface="Arimo"/>
              </a:rPr>
              <a:t> </a:t>
            </a:r>
          </a:p>
          <a:p>
            <a:pPr algn="ctr">
              <a:lnSpc>
                <a:spcPts val="5055"/>
              </a:lnSpc>
            </a:pPr>
            <a:endParaRPr lang="en-US" sz="3611">
              <a:solidFill>
                <a:srgbClr val="000000"/>
              </a:solidFill>
              <a:latin typeface="Arimo"/>
            </a:endParaRPr>
          </a:p>
          <a:p>
            <a:pPr algn="ctr">
              <a:lnSpc>
                <a:spcPts val="5055"/>
              </a:lnSpc>
            </a:pPr>
            <a:r>
              <a:rPr lang="en-US" sz="3611">
                <a:solidFill>
                  <a:srgbClr val="000000"/>
                </a:solidFill>
                <a:latin typeface="Arimo"/>
              </a:rPr>
              <a:t>Türü ve gerekçesi ne olursa olsun hiçbir şekilde şiddete tolerans göstermeyin. </a:t>
            </a:r>
          </a:p>
        </p:txBody>
      </p:sp>
      <p:sp>
        <p:nvSpPr>
          <p:cNvPr id="6" name="TextBox 6"/>
          <p:cNvSpPr txBox="1"/>
          <p:nvPr/>
        </p:nvSpPr>
        <p:spPr>
          <a:xfrm>
            <a:off x="441769" y="899993"/>
            <a:ext cx="16633735" cy="1974851"/>
          </a:xfrm>
          <a:prstGeom prst="rect">
            <a:avLst/>
          </a:prstGeom>
        </p:spPr>
        <p:txBody>
          <a:bodyPr lIns="0" tIns="0" rIns="0" bIns="0" rtlCol="0" anchor="t">
            <a:spAutoFit/>
          </a:bodyPr>
          <a:lstStyle/>
          <a:p>
            <a:pPr algn="ctr">
              <a:lnSpc>
                <a:spcPts val="13999"/>
              </a:lnSpc>
            </a:pPr>
            <a:r>
              <a:rPr lang="en-US" sz="9999" spc="-199">
                <a:solidFill>
                  <a:srgbClr val="F55D00"/>
                </a:solidFill>
                <a:latin typeface="TAN Tangkiwood"/>
              </a:rPr>
              <a:t>Öğretmenler Neler Yapabilir?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TextBox 4"/>
          <p:cNvSpPr txBox="1"/>
          <p:nvPr/>
        </p:nvSpPr>
        <p:spPr>
          <a:xfrm>
            <a:off x="1028700" y="3023374"/>
            <a:ext cx="9967144" cy="6385271"/>
          </a:xfrm>
          <a:prstGeom prst="rect">
            <a:avLst/>
          </a:prstGeom>
        </p:spPr>
        <p:txBody>
          <a:bodyPr lIns="0" tIns="0" rIns="0" bIns="0" rtlCol="0" anchor="t">
            <a:spAutoFit/>
          </a:bodyPr>
          <a:lstStyle/>
          <a:p>
            <a:pPr algn="ctr">
              <a:lnSpc>
                <a:spcPts val="5055"/>
              </a:lnSpc>
            </a:pPr>
            <a:r>
              <a:rPr lang="en-US" sz="3611">
                <a:solidFill>
                  <a:srgbClr val="000000"/>
                </a:solidFill>
                <a:latin typeface="Arimo Bold"/>
              </a:rPr>
              <a:t>Öğrencilerinizle birlikte uyulması gereken kuralları belirleyin.</a:t>
            </a:r>
          </a:p>
          <a:p>
            <a:pPr algn="ctr">
              <a:lnSpc>
                <a:spcPts val="5055"/>
              </a:lnSpc>
            </a:pPr>
            <a:endParaRPr lang="en-US" sz="3611">
              <a:solidFill>
                <a:srgbClr val="000000"/>
              </a:solidFill>
              <a:latin typeface="Arimo Bold"/>
            </a:endParaRPr>
          </a:p>
          <a:p>
            <a:pPr algn="ctr">
              <a:lnSpc>
                <a:spcPts val="5055"/>
              </a:lnSpc>
            </a:pPr>
            <a:r>
              <a:rPr lang="en-US" sz="3611">
                <a:solidFill>
                  <a:srgbClr val="000000"/>
                </a:solidFill>
                <a:latin typeface="Arimo"/>
              </a:rPr>
              <a:t> Şiddetle mücadeleyi kolaylaştırmak için şiddete asla izin vermeyen sınıf kurallarını belirleyin. Bu kuralların içine diğer öğrencilere kötü isimler takma ve başkalarını kızdırmanın da kabul edilemeyecek davranışlar arasında yer aldığını belirtin. İstenen ve istenmeyen davranışların net bir biçimde konulması önemlidir.</a:t>
            </a:r>
          </a:p>
        </p:txBody>
      </p:sp>
      <p:sp>
        <p:nvSpPr>
          <p:cNvPr id="5" name="Freeform 5"/>
          <p:cNvSpPr/>
          <p:nvPr/>
        </p:nvSpPr>
        <p:spPr>
          <a:xfrm>
            <a:off x="11514964" y="3927078"/>
            <a:ext cx="5560541" cy="4114800"/>
          </a:xfrm>
          <a:custGeom>
            <a:avLst/>
            <a:gdLst/>
            <a:ahLst/>
            <a:cxnLst/>
            <a:rect l="l" t="t" r="r" b="b"/>
            <a:pathLst>
              <a:path w="5560541" h="4114800">
                <a:moveTo>
                  <a:pt x="0" y="0"/>
                </a:moveTo>
                <a:lnTo>
                  <a:pt x="5560540" y="0"/>
                </a:lnTo>
                <a:lnTo>
                  <a:pt x="5560540"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6" name="TextBox 6"/>
          <p:cNvSpPr txBox="1"/>
          <p:nvPr/>
        </p:nvSpPr>
        <p:spPr>
          <a:xfrm>
            <a:off x="441769" y="899993"/>
            <a:ext cx="16633735" cy="1974851"/>
          </a:xfrm>
          <a:prstGeom prst="rect">
            <a:avLst/>
          </a:prstGeom>
        </p:spPr>
        <p:txBody>
          <a:bodyPr lIns="0" tIns="0" rIns="0" bIns="0" rtlCol="0" anchor="t">
            <a:spAutoFit/>
          </a:bodyPr>
          <a:lstStyle/>
          <a:p>
            <a:pPr algn="ctr">
              <a:lnSpc>
                <a:spcPts val="13999"/>
              </a:lnSpc>
            </a:pPr>
            <a:r>
              <a:rPr lang="en-US" sz="9999" spc="-199">
                <a:solidFill>
                  <a:srgbClr val="F55D00"/>
                </a:solidFill>
                <a:latin typeface="TAN Tangkiwood"/>
              </a:rPr>
              <a:t>Öğretmenler Neler Yapabilir?</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Freeform 4"/>
          <p:cNvSpPr/>
          <p:nvPr/>
        </p:nvSpPr>
        <p:spPr>
          <a:xfrm>
            <a:off x="12342975" y="3908788"/>
            <a:ext cx="3924491" cy="4114800"/>
          </a:xfrm>
          <a:custGeom>
            <a:avLst/>
            <a:gdLst/>
            <a:ahLst/>
            <a:cxnLst/>
            <a:rect l="l" t="t" r="r" b="b"/>
            <a:pathLst>
              <a:path w="3924491" h="4114800">
                <a:moveTo>
                  <a:pt x="0" y="0"/>
                </a:moveTo>
                <a:lnTo>
                  <a:pt x="3924491" y="0"/>
                </a:lnTo>
                <a:lnTo>
                  <a:pt x="3924491"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5" name="TextBox 5"/>
          <p:cNvSpPr txBox="1"/>
          <p:nvPr/>
        </p:nvSpPr>
        <p:spPr>
          <a:xfrm>
            <a:off x="1028700" y="3813538"/>
            <a:ext cx="8903888" cy="4470746"/>
          </a:xfrm>
          <a:prstGeom prst="rect">
            <a:avLst/>
          </a:prstGeom>
        </p:spPr>
        <p:txBody>
          <a:bodyPr lIns="0" tIns="0" rIns="0" bIns="0" rtlCol="0" anchor="t">
            <a:spAutoFit/>
          </a:bodyPr>
          <a:lstStyle/>
          <a:p>
            <a:pPr algn="ctr">
              <a:lnSpc>
                <a:spcPts val="5055"/>
              </a:lnSpc>
            </a:pPr>
            <a:r>
              <a:rPr lang="en-US" sz="3611">
                <a:solidFill>
                  <a:srgbClr val="000000"/>
                </a:solidFill>
                <a:latin typeface="Arimo Bold"/>
              </a:rPr>
              <a:t>Kuralları öğrencilerle birlikte belirleyin</a:t>
            </a:r>
          </a:p>
          <a:p>
            <a:pPr algn="ctr">
              <a:lnSpc>
                <a:spcPts val="5055"/>
              </a:lnSpc>
            </a:pPr>
            <a:endParaRPr lang="en-US" sz="3611">
              <a:solidFill>
                <a:srgbClr val="000000"/>
              </a:solidFill>
              <a:latin typeface="Arimo Bold"/>
            </a:endParaRPr>
          </a:p>
          <a:p>
            <a:pPr algn="ctr">
              <a:lnSpc>
                <a:spcPts val="5055"/>
              </a:lnSpc>
            </a:pPr>
            <a:r>
              <a:rPr lang="en-US" sz="3611">
                <a:solidFill>
                  <a:srgbClr val="000000"/>
                </a:solidFill>
                <a:latin typeface="Arimo"/>
              </a:rPr>
              <a:t> İstenen ve istenmeyen davranışların net bir biçimde tanımlanması önemlidir. Ancak daha önemlisi bu kuralları öğrencilerle birlikte belirlemek ve hatta sınıf panosunda ilan etmektir. </a:t>
            </a:r>
          </a:p>
        </p:txBody>
      </p:sp>
      <p:sp>
        <p:nvSpPr>
          <p:cNvPr id="6" name="TextBox 6"/>
          <p:cNvSpPr txBox="1"/>
          <p:nvPr/>
        </p:nvSpPr>
        <p:spPr>
          <a:xfrm>
            <a:off x="441769" y="899993"/>
            <a:ext cx="16633735" cy="1974851"/>
          </a:xfrm>
          <a:prstGeom prst="rect">
            <a:avLst/>
          </a:prstGeom>
        </p:spPr>
        <p:txBody>
          <a:bodyPr lIns="0" tIns="0" rIns="0" bIns="0" rtlCol="0" anchor="t">
            <a:spAutoFit/>
          </a:bodyPr>
          <a:lstStyle/>
          <a:p>
            <a:pPr algn="ctr">
              <a:lnSpc>
                <a:spcPts val="13999"/>
              </a:lnSpc>
            </a:pPr>
            <a:r>
              <a:rPr lang="en-US" sz="9999" spc="-199">
                <a:solidFill>
                  <a:srgbClr val="F55D00"/>
                </a:solidFill>
                <a:latin typeface="TAN Tangkiwood"/>
              </a:rPr>
              <a:t>Öğretmenler Neler Yapabilir?</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TextBox 4"/>
          <p:cNvSpPr txBox="1"/>
          <p:nvPr/>
        </p:nvSpPr>
        <p:spPr>
          <a:xfrm>
            <a:off x="1028700" y="2873029"/>
            <a:ext cx="10919644" cy="6385271"/>
          </a:xfrm>
          <a:prstGeom prst="rect">
            <a:avLst/>
          </a:prstGeom>
        </p:spPr>
        <p:txBody>
          <a:bodyPr lIns="0" tIns="0" rIns="0" bIns="0" rtlCol="0" anchor="t">
            <a:spAutoFit/>
          </a:bodyPr>
          <a:lstStyle/>
          <a:p>
            <a:pPr algn="ctr">
              <a:lnSpc>
                <a:spcPts val="5055"/>
              </a:lnSpc>
            </a:pPr>
            <a:r>
              <a:rPr lang="en-US" sz="3611">
                <a:solidFill>
                  <a:srgbClr val="000000"/>
                </a:solidFill>
                <a:latin typeface="Arimo Bold"/>
              </a:rPr>
              <a:t> Ödül ve yaptırımları belirleyin.</a:t>
            </a:r>
          </a:p>
          <a:p>
            <a:pPr algn="ctr">
              <a:lnSpc>
                <a:spcPts val="5055"/>
              </a:lnSpc>
            </a:pPr>
            <a:endParaRPr lang="en-US" sz="3611">
              <a:solidFill>
                <a:srgbClr val="000000"/>
              </a:solidFill>
              <a:latin typeface="Arimo Bold"/>
            </a:endParaRPr>
          </a:p>
          <a:p>
            <a:pPr algn="ctr">
              <a:lnSpc>
                <a:spcPts val="5055"/>
              </a:lnSpc>
            </a:pPr>
            <a:r>
              <a:rPr lang="en-US" sz="3611">
                <a:solidFill>
                  <a:srgbClr val="000000"/>
                </a:solidFill>
                <a:latin typeface="Arimo"/>
              </a:rPr>
              <a:t> Sınıfta asılacak kurallar listesinin yanına yaptırımlar listesini de koymakta yarar vardır. Uyguladığı zorbalık karşısında kendisine bir yaptırım uygulanmadığını gören öğrenci yaptığı kötü davranışın ödüllendirildiği düşüncesine kapılabilir. Bu tür öğrencilere yönelik ilk yaptırımlardan biri, hemen özür dilemeye yönlendirmek ve yanlış davranışını telafi edecek bir şeyler yapmaya yöneltmek olabilir.</a:t>
            </a:r>
          </a:p>
        </p:txBody>
      </p:sp>
      <p:sp>
        <p:nvSpPr>
          <p:cNvPr id="5" name="Freeform 5"/>
          <p:cNvSpPr/>
          <p:nvPr/>
        </p:nvSpPr>
        <p:spPr>
          <a:xfrm>
            <a:off x="12439622" y="4282263"/>
            <a:ext cx="4819678" cy="4114800"/>
          </a:xfrm>
          <a:custGeom>
            <a:avLst/>
            <a:gdLst/>
            <a:ahLst/>
            <a:cxnLst/>
            <a:rect l="l" t="t" r="r" b="b"/>
            <a:pathLst>
              <a:path w="4819678" h="4114800">
                <a:moveTo>
                  <a:pt x="0" y="0"/>
                </a:moveTo>
                <a:lnTo>
                  <a:pt x="4819678" y="0"/>
                </a:lnTo>
                <a:lnTo>
                  <a:pt x="4819678"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6" name="TextBox 6"/>
          <p:cNvSpPr txBox="1"/>
          <p:nvPr/>
        </p:nvSpPr>
        <p:spPr>
          <a:xfrm>
            <a:off x="441769" y="899993"/>
            <a:ext cx="16633735" cy="1974851"/>
          </a:xfrm>
          <a:prstGeom prst="rect">
            <a:avLst/>
          </a:prstGeom>
        </p:spPr>
        <p:txBody>
          <a:bodyPr lIns="0" tIns="0" rIns="0" bIns="0" rtlCol="0" anchor="t">
            <a:spAutoFit/>
          </a:bodyPr>
          <a:lstStyle/>
          <a:p>
            <a:pPr algn="ctr">
              <a:lnSpc>
                <a:spcPts val="13999"/>
              </a:lnSpc>
            </a:pPr>
            <a:r>
              <a:rPr lang="en-US" sz="9999" spc="-199">
                <a:solidFill>
                  <a:srgbClr val="F55D00"/>
                </a:solidFill>
                <a:latin typeface="TAN Tangkiwood"/>
              </a:rPr>
              <a:t>Öğretmenler Neler Yapabilir?</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Freeform 4"/>
          <p:cNvSpPr/>
          <p:nvPr/>
        </p:nvSpPr>
        <p:spPr>
          <a:xfrm>
            <a:off x="10783543" y="4459472"/>
            <a:ext cx="4308691" cy="4114800"/>
          </a:xfrm>
          <a:custGeom>
            <a:avLst/>
            <a:gdLst/>
            <a:ahLst/>
            <a:cxnLst/>
            <a:rect l="l" t="t" r="r" b="b"/>
            <a:pathLst>
              <a:path w="4308691" h="4114800">
                <a:moveTo>
                  <a:pt x="0" y="0"/>
                </a:moveTo>
                <a:lnTo>
                  <a:pt x="4308691" y="0"/>
                </a:lnTo>
                <a:lnTo>
                  <a:pt x="4308691"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5" name="TextBox 5"/>
          <p:cNvSpPr txBox="1"/>
          <p:nvPr/>
        </p:nvSpPr>
        <p:spPr>
          <a:xfrm>
            <a:off x="1028700" y="3310853"/>
            <a:ext cx="8438714" cy="5108921"/>
          </a:xfrm>
          <a:prstGeom prst="rect">
            <a:avLst/>
          </a:prstGeom>
        </p:spPr>
        <p:txBody>
          <a:bodyPr lIns="0" tIns="0" rIns="0" bIns="0" rtlCol="0" anchor="t">
            <a:spAutoFit/>
          </a:bodyPr>
          <a:lstStyle/>
          <a:p>
            <a:pPr algn="ctr">
              <a:lnSpc>
                <a:spcPts val="5055"/>
              </a:lnSpc>
            </a:pPr>
            <a:endParaRPr/>
          </a:p>
          <a:p>
            <a:pPr algn="ctr">
              <a:lnSpc>
                <a:spcPts val="5055"/>
              </a:lnSpc>
            </a:pPr>
            <a:r>
              <a:rPr lang="en-US" sz="3611">
                <a:solidFill>
                  <a:srgbClr val="000000"/>
                </a:solidFill>
                <a:latin typeface="Arimo Bold"/>
              </a:rPr>
              <a:t> Başkalarına saygılı olmayı teşvik edin.</a:t>
            </a:r>
          </a:p>
          <a:p>
            <a:pPr algn="ctr">
              <a:lnSpc>
                <a:spcPts val="5055"/>
              </a:lnSpc>
            </a:pPr>
            <a:endParaRPr lang="en-US" sz="3611">
              <a:solidFill>
                <a:srgbClr val="000000"/>
              </a:solidFill>
              <a:latin typeface="Arimo Bold"/>
            </a:endParaRPr>
          </a:p>
          <a:p>
            <a:pPr algn="ctr">
              <a:lnSpc>
                <a:spcPts val="5055"/>
              </a:lnSpc>
            </a:pPr>
            <a:r>
              <a:rPr lang="en-US" sz="3611">
                <a:solidFill>
                  <a:srgbClr val="000000"/>
                </a:solidFill>
                <a:latin typeface="Arimo"/>
              </a:rPr>
              <a:t> Öğrencilerinizin diğer öğrencilerden görmek istedikleri saygıyı kendilerinin de diğerlerine göstermesi gerektiğinin altını çizerek onları teşvik edin. </a:t>
            </a:r>
          </a:p>
        </p:txBody>
      </p:sp>
      <p:sp>
        <p:nvSpPr>
          <p:cNvPr id="6" name="TextBox 6"/>
          <p:cNvSpPr txBox="1"/>
          <p:nvPr/>
        </p:nvSpPr>
        <p:spPr>
          <a:xfrm>
            <a:off x="441769" y="899993"/>
            <a:ext cx="16633735" cy="1974851"/>
          </a:xfrm>
          <a:prstGeom prst="rect">
            <a:avLst/>
          </a:prstGeom>
        </p:spPr>
        <p:txBody>
          <a:bodyPr lIns="0" tIns="0" rIns="0" bIns="0" rtlCol="0" anchor="t">
            <a:spAutoFit/>
          </a:bodyPr>
          <a:lstStyle/>
          <a:p>
            <a:pPr algn="ctr">
              <a:lnSpc>
                <a:spcPts val="13999"/>
              </a:lnSpc>
            </a:pPr>
            <a:r>
              <a:rPr lang="en-US" sz="9999" spc="-199">
                <a:solidFill>
                  <a:srgbClr val="F55D00"/>
                </a:solidFill>
                <a:latin typeface="TAN Tangkiwood"/>
              </a:rPr>
              <a:t>Öğretmenler Neler Yapabilir?</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Freeform 4"/>
          <p:cNvSpPr/>
          <p:nvPr/>
        </p:nvSpPr>
        <p:spPr>
          <a:xfrm>
            <a:off x="10337664" y="4082902"/>
            <a:ext cx="4125113" cy="4114800"/>
          </a:xfrm>
          <a:custGeom>
            <a:avLst/>
            <a:gdLst/>
            <a:ahLst/>
            <a:cxnLst/>
            <a:rect l="l" t="t" r="r" b="b"/>
            <a:pathLst>
              <a:path w="4125113" h="4114800">
                <a:moveTo>
                  <a:pt x="0" y="0"/>
                </a:moveTo>
                <a:lnTo>
                  <a:pt x="4125113" y="0"/>
                </a:lnTo>
                <a:lnTo>
                  <a:pt x="4125113"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5" name="TextBox 5"/>
          <p:cNvSpPr txBox="1"/>
          <p:nvPr/>
        </p:nvSpPr>
        <p:spPr>
          <a:xfrm>
            <a:off x="1238303" y="3813538"/>
            <a:ext cx="7905697" cy="5108921"/>
          </a:xfrm>
          <a:prstGeom prst="rect">
            <a:avLst/>
          </a:prstGeom>
        </p:spPr>
        <p:txBody>
          <a:bodyPr lIns="0" tIns="0" rIns="0" bIns="0" rtlCol="0" anchor="t">
            <a:spAutoFit/>
          </a:bodyPr>
          <a:lstStyle/>
          <a:p>
            <a:pPr algn="ctr">
              <a:lnSpc>
                <a:spcPts val="5055"/>
              </a:lnSpc>
            </a:pPr>
            <a:r>
              <a:rPr lang="en-US" sz="3611">
                <a:solidFill>
                  <a:srgbClr val="000000"/>
                </a:solidFill>
                <a:latin typeface="Arimo Bold"/>
              </a:rPr>
              <a:t> Öğrencilerinizin size olan güvenlerini koruyun</a:t>
            </a:r>
            <a:r>
              <a:rPr lang="en-US" sz="3611">
                <a:solidFill>
                  <a:srgbClr val="000000"/>
                </a:solidFill>
                <a:latin typeface="Arimo"/>
              </a:rPr>
              <a:t> </a:t>
            </a:r>
          </a:p>
          <a:p>
            <a:pPr algn="ctr">
              <a:lnSpc>
                <a:spcPts val="5055"/>
              </a:lnSpc>
            </a:pPr>
            <a:endParaRPr lang="en-US" sz="3611">
              <a:solidFill>
                <a:srgbClr val="000000"/>
              </a:solidFill>
              <a:latin typeface="Arimo"/>
            </a:endParaRPr>
          </a:p>
          <a:p>
            <a:pPr algn="ctr">
              <a:lnSpc>
                <a:spcPts val="5055"/>
              </a:lnSpc>
            </a:pPr>
            <a:r>
              <a:rPr lang="en-US" sz="3611">
                <a:solidFill>
                  <a:srgbClr val="000000"/>
                </a:solidFill>
                <a:latin typeface="Arimo"/>
              </a:rPr>
              <a:t>Öğrenciler şiddete uğradıklarında ya da şiddete tanıklık ettiklerinde, bu durumu öğretmenlerine anlatabilmeleri için öğretmenlerine güvenmeleri gerekir. </a:t>
            </a:r>
          </a:p>
        </p:txBody>
      </p:sp>
      <p:sp>
        <p:nvSpPr>
          <p:cNvPr id="6" name="TextBox 6"/>
          <p:cNvSpPr txBox="1"/>
          <p:nvPr/>
        </p:nvSpPr>
        <p:spPr>
          <a:xfrm>
            <a:off x="441769" y="899993"/>
            <a:ext cx="16633735" cy="1974851"/>
          </a:xfrm>
          <a:prstGeom prst="rect">
            <a:avLst/>
          </a:prstGeom>
        </p:spPr>
        <p:txBody>
          <a:bodyPr lIns="0" tIns="0" rIns="0" bIns="0" rtlCol="0" anchor="t">
            <a:spAutoFit/>
          </a:bodyPr>
          <a:lstStyle/>
          <a:p>
            <a:pPr algn="ctr">
              <a:lnSpc>
                <a:spcPts val="13999"/>
              </a:lnSpc>
            </a:pPr>
            <a:r>
              <a:rPr lang="en-US" sz="9999" spc="-199">
                <a:solidFill>
                  <a:srgbClr val="F55D00"/>
                </a:solidFill>
                <a:latin typeface="TAN Tangkiwood"/>
              </a:rPr>
              <a:t>Öğretmenler Neler Yapabilir?</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Freeform 4"/>
          <p:cNvSpPr/>
          <p:nvPr/>
        </p:nvSpPr>
        <p:spPr>
          <a:xfrm>
            <a:off x="9661324" y="3352501"/>
            <a:ext cx="5160192" cy="5905799"/>
          </a:xfrm>
          <a:custGeom>
            <a:avLst/>
            <a:gdLst/>
            <a:ahLst/>
            <a:cxnLst/>
            <a:rect l="l" t="t" r="r" b="b"/>
            <a:pathLst>
              <a:path w="5160192" h="5905799">
                <a:moveTo>
                  <a:pt x="0" y="0"/>
                </a:moveTo>
                <a:lnTo>
                  <a:pt x="5160192" y="0"/>
                </a:lnTo>
                <a:lnTo>
                  <a:pt x="5160192" y="5905799"/>
                </a:lnTo>
                <a:lnTo>
                  <a:pt x="0" y="5905799"/>
                </a:lnTo>
                <a:lnTo>
                  <a:pt x="0" y="0"/>
                </a:lnTo>
                <a:close/>
              </a:path>
            </a:pathLst>
          </a:custGeom>
          <a:blipFill>
            <a:blip r:embed="rId3"/>
            <a:stretch>
              <a:fillRect/>
            </a:stretch>
          </a:blipFill>
        </p:spPr>
      </p:sp>
      <p:sp>
        <p:nvSpPr>
          <p:cNvPr id="5" name="TextBox 5"/>
          <p:cNvSpPr txBox="1"/>
          <p:nvPr/>
        </p:nvSpPr>
        <p:spPr>
          <a:xfrm>
            <a:off x="696493" y="4484864"/>
            <a:ext cx="8062144" cy="2556221"/>
          </a:xfrm>
          <a:prstGeom prst="rect">
            <a:avLst/>
          </a:prstGeom>
        </p:spPr>
        <p:txBody>
          <a:bodyPr lIns="0" tIns="0" rIns="0" bIns="0" rtlCol="0" anchor="t">
            <a:spAutoFit/>
          </a:bodyPr>
          <a:lstStyle/>
          <a:p>
            <a:pPr algn="ctr">
              <a:lnSpc>
                <a:spcPts val="5055"/>
              </a:lnSpc>
            </a:pPr>
            <a:r>
              <a:rPr lang="en-US" sz="3611">
                <a:solidFill>
                  <a:srgbClr val="000000"/>
                </a:solidFill>
                <a:latin typeface="Arimo Bold"/>
              </a:rPr>
              <a:t>Model olun </a:t>
            </a:r>
          </a:p>
          <a:p>
            <a:pPr algn="ctr">
              <a:lnSpc>
                <a:spcPts val="5055"/>
              </a:lnSpc>
            </a:pPr>
            <a:endParaRPr lang="en-US" sz="3611">
              <a:solidFill>
                <a:srgbClr val="000000"/>
              </a:solidFill>
              <a:latin typeface="Arimo Bold"/>
            </a:endParaRPr>
          </a:p>
          <a:p>
            <a:pPr algn="ctr">
              <a:lnSpc>
                <a:spcPts val="5055"/>
              </a:lnSpc>
            </a:pPr>
            <a:r>
              <a:rPr lang="en-US" sz="3611">
                <a:solidFill>
                  <a:srgbClr val="000000"/>
                </a:solidFill>
                <a:latin typeface="Arimo"/>
              </a:rPr>
              <a:t>Öğrenciler öğretmenleri model alırlar. Davranışlarını kopyalarlar.</a:t>
            </a:r>
          </a:p>
        </p:txBody>
      </p:sp>
      <p:sp>
        <p:nvSpPr>
          <p:cNvPr id="6" name="TextBox 6"/>
          <p:cNvSpPr txBox="1"/>
          <p:nvPr/>
        </p:nvSpPr>
        <p:spPr>
          <a:xfrm>
            <a:off x="441769" y="899993"/>
            <a:ext cx="16633735" cy="1974851"/>
          </a:xfrm>
          <a:prstGeom prst="rect">
            <a:avLst/>
          </a:prstGeom>
        </p:spPr>
        <p:txBody>
          <a:bodyPr lIns="0" tIns="0" rIns="0" bIns="0" rtlCol="0" anchor="t">
            <a:spAutoFit/>
          </a:bodyPr>
          <a:lstStyle/>
          <a:p>
            <a:pPr algn="ctr">
              <a:lnSpc>
                <a:spcPts val="13999"/>
              </a:lnSpc>
            </a:pPr>
            <a:r>
              <a:rPr lang="en-US" sz="9999" spc="-199">
                <a:solidFill>
                  <a:srgbClr val="F55D00"/>
                </a:solidFill>
                <a:latin typeface="TAN Tangkiwood"/>
              </a:rPr>
              <a:t>Öğretmenler Neler Yapabilir?</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Freeform 4"/>
          <p:cNvSpPr/>
          <p:nvPr/>
        </p:nvSpPr>
        <p:spPr>
          <a:xfrm>
            <a:off x="9801892" y="4041127"/>
            <a:ext cx="5772746" cy="5123312"/>
          </a:xfrm>
          <a:custGeom>
            <a:avLst/>
            <a:gdLst/>
            <a:ahLst/>
            <a:cxnLst/>
            <a:rect l="l" t="t" r="r" b="b"/>
            <a:pathLst>
              <a:path w="5772746" h="5123312">
                <a:moveTo>
                  <a:pt x="0" y="0"/>
                </a:moveTo>
                <a:lnTo>
                  <a:pt x="5772746" y="0"/>
                </a:lnTo>
                <a:lnTo>
                  <a:pt x="5772746" y="5123312"/>
                </a:lnTo>
                <a:lnTo>
                  <a:pt x="0" y="5123312"/>
                </a:lnTo>
                <a:lnTo>
                  <a:pt x="0" y="0"/>
                </a:lnTo>
                <a:close/>
              </a:path>
            </a:pathLst>
          </a:custGeom>
          <a:blipFill>
            <a:blip r:embed="rId3"/>
            <a:stretch>
              <a:fillRect/>
            </a:stretch>
          </a:blipFill>
        </p:spPr>
      </p:sp>
      <p:sp>
        <p:nvSpPr>
          <p:cNvPr id="5" name="TextBox 5"/>
          <p:cNvSpPr txBox="1"/>
          <p:nvPr/>
        </p:nvSpPr>
        <p:spPr>
          <a:xfrm>
            <a:off x="1028700" y="3456383"/>
            <a:ext cx="6978948" cy="6385271"/>
          </a:xfrm>
          <a:prstGeom prst="rect">
            <a:avLst/>
          </a:prstGeom>
        </p:spPr>
        <p:txBody>
          <a:bodyPr lIns="0" tIns="0" rIns="0" bIns="0" rtlCol="0" anchor="t">
            <a:spAutoFit/>
          </a:bodyPr>
          <a:lstStyle/>
          <a:p>
            <a:pPr>
              <a:lnSpc>
                <a:spcPts val="5055"/>
              </a:lnSpc>
            </a:pPr>
            <a:r>
              <a:rPr lang="en-US" sz="3611">
                <a:solidFill>
                  <a:srgbClr val="000000"/>
                </a:solidFill>
                <a:latin typeface="Arimo Bold"/>
              </a:rPr>
              <a:t> Velilerle çocukları hakkında görüşün</a:t>
            </a:r>
          </a:p>
          <a:p>
            <a:pPr>
              <a:lnSpc>
                <a:spcPts val="5055"/>
              </a:lnSpc>
            </a:pPr>
            <a:endParaRPr lang="en-US" sz="3611">
              <a:solidFill>
                <a:srgbClr val="000000"/>
              </a:solidFill>
              <a:latin typeface="Arimo Bold"/>
            </a:endParaRPr>
          </a:p>
          <a:p>
            <a:pPr>
              <a:lnSpc>
                <a:spcPts val="5055"/>
              </a:lnSpc>
            </a:pPr>
            <a:r>
              <a:rPr lang="en-US" sz="3611">
                <a:solidFill>
                  <a:srgbClr val="000000"/>
                </a:solidFill>
                <a:latin typeface="Arimo"/>
              </a:rPr>
              <a:t>Velileri okula davet ederek zorbalık uygulayan veya maruz kalan çocuklarının gelişimi veya varsa çocuklarına ilişkin kaygıları hakkında görüşün. Gelişim gösteren öğrencilerin velilerine tebrik mesajları gönderebilirsiniz.</a:t>
            </a:r>
          </a:p>
        </p:txBody>
      </p:sp>
      <p:sp>
        <p:nvSpPr>
          <p:cNvPr id="6" name="TextBox 6"/>
          <p:cNvSpPr txBox="1"/>
          <p:nvPr/>
        </p:nvSpPr>
        <p:spPr>
          <a:xfrm>
            <a:off x="441769" y="899993"/>
            <a:ext cx="16633735" cy="1974851"/>
          </a:xfrm>
          <a:prstGeom prst="rect">
            <a:avLst/>
          </a:prstGeom>
        </p:spPr>
        <p:txBody>
          <a:bodyPr lIns="0" tIns="0" rIns="0" bIns="0" rtlCol="0" anchor="t">
            <a:spAutoFit/>
          </a:bodyPr>
          <a:lstStyle/>
          <a:p>
            <a:pPr algn="ctr">
              <a:lnSpc>
                <a:spcPts val="13999"/>
              </a:lnSpc>
            </a:pPr>
            <a:r>
              <a:rPr lang="en-US" sz="9999" spc="-199">
                <a:solidFill>
                  <a:srgbClr val="F55D00"/>
                </a:solidFill>
                <a:latin typeface="TAN Tangkiwood"/>
              </a:rPr>
              <a:t>Öğretmenler Neler Yapabilir?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Freeform 4"/>
          <p:cNvSpPr/>
          <p:nvPr/>
        </p:nvSpPr>
        <p:spPr>
          <a:xfrm>
            <a:off x="9944100" y="5497695"/>
            <a:ext cx="7315200" cy="3666744"/>
          </a:xfrm>
          <a:custGeom>
            <a:avLst/>
            <a:gdLst/>
            <a:ahLst/>
            <a:cxnLst/>
            <a:rect l="l" t="t" r="r" b="b"/>
            <a:pathLst>
              <a:path w="7315200" h="3666744">
                <a:moveTo>
                  <a:pt x="0" y="0"/>
                </a:moveTo>
                <a:lnTo>
                  <a:pt x="7315200" y="0"/>
                </a:lnTo>
                <a:lnTo>
                  <a:pt x="7315200" y="3666744"/>
                </a:lnTo>
                <a:lnTo>
                  <a:pt x="0" y="3666744"/>
                </a:lnTo>
                <a:lnTo>
                  <a:pt x="0" y="0"/>
                </a:lnTo>
                <a:close/>
              </a:path>
            </a:pathLst>
          </a:custGeom>
          <a:blipFill>
            <a:blip r:embed="rId3">
              <a:alphaModFix amt="46000"/>
              <a:extLst>
                <a:ext uri="{96DAC541-7B7A-43D3-8B79-37D633B846F1}">
                  <asvg:svgBlip xmlns:asvg="http://schemas.microsoft.com/office/drawing/2016/SVG/main" xmlns="" r:embed="rId5"/>
                </a:ext>
              </a:extLst>
            </a:blip>
            <a:stretch>
              <a:fillRect/>
            </a:stretch>
          </a:blipFill>
        </p:spPr>
      </p:sp>
      <p:sp>
        <p:nvSpPr>
          <p:cNvPr id="5" name="TextBox 5"/>
          <p:cNvSpPr txBox="1"/>
          <p:nvPr/>
        </p:nvSpPr>
        <p:spPr>
          <a:xfrm>
            <a:off x="737286" y="3564035"/>
            <a:ext cx="9533323" cy="2556510"/>
          </a:xfrm>
          <a:prstGeom prst="rect">
            <a:avLst/>
          </a:prstGeom>
        </p:spPr>
        <p:txBody>
          <a:bodyPr lIns="0" tIns="0" rIns="0" bIns="0" rtlCol="0" anchor="t">
            <a:spAutoFit/>
          </a:bodyPr>
          <a:lstStyle/>
          <a:p>
            <a:pPr>
              <a:lnSpc>
                <a:spcPts val="5039"/>
              </a:lnSpc>
            </a:pPr>
            <a:r>
              <a:rPr lang="en-US" sz="3599">
                <a:solidFill>
                  <a:srgbClr val="000000"/>
                </a:solidFill>
                <a:latin typeface="Arimo"/>
              </a:rPr>
              <a:t>Zorbalık, </a:t>
            </a:r>
            <a:r>
              <a:rPr lang="en-US" sz="3599">
                <a:solidFill>
                  <a:srgbClr val="DA2528"/>
                </a:solidFill>
                <a:latin typeface="Arimo"/>
              </a:rPr>
              <a:t>bilinçli ve istençli</a:t>
            </a:r>
            <a:r>
              <a:rPr lang="en-US" sz="3599">
                <a:solidFill>
                  <a:srgbClr val="000000"/>
                </a:solidFill>
                <a:latin typeface="Arimo"/>
              </a:rPr>
              <a:t> olarak yapılan ve mağdura fiziksel, zihinsel, sosyal ya da psikolojik zarar verme amacı güden söz ve eylemlerdir. </a:t>
            </a:r>
          </a:p>
        </p:txBody>
      </p:sp>
      <p:sp>
        <p:nvSpPr>
          <p:cNvPr id="6" name="TextBox 6"/>
          <p:cNvSpPr txBox="1"/>
          <p:nvPr/>
        </p:nvSpPr>
        <p:spPr>
          <a:xfrm>
            <a:off x="737286" y="6249035"/>
            <a:ext cx="9023846" cy="3194685"/>
          </a:xfrm>
          <a:prstGeom prst="rect">
            <a:avLst/>
          </a:prstGeom>
        </p:spPr>
        <p:txBody>
          <a:bodyPr lIns="0" tIns="0" rIns="0" bIns="0" rtlCol="0" anchor="t">
            <a:spAutoFit/>
          </a:bodyPr>
          <a:lstStyle/>
          <a:p>
            <a:pPr>
              <a:lnSpc>
                <a:spcPts val="5039"/>
              </a:lnSpc>
            </a:pPr>
            <a:r>
              <a:rPr lang="en-US" sz="3599">
                <a:solidFill>
                  <a:srgbClr val="000000"/>
                </a:solidFill>
                <a:latin typeface="Arimo"/>
              </a:rPr>
              <a:t>Zorbalığın belli bir süre tekrarlanma özelliği vardır. Ayda en az </a:t>
            </a:r>
            <a:r>
              <a:rPr lang="en-US" sz="3599">
                <a:solidFill>
                  <a:srgbClr val="DA2528"/>
                </a:solidFill>
                <a:latin typeface="Arimo"/>
              </a:rPr>
              <a:t>2-3 kez</a:t>
            </a:r>
            <a:r>
              <a:rPr lang="en-US" sz="3599">
                <a:solidFill>
                  <a:srgbClr val="000000"/>
                </a:solidFill>
                <a:latin typeface="Arimo"/>
              </a:rPr>
              <a:t> herhangi bir zorbalık türüne uğrayanlara </a:t>
            </a:r>
            <a:r>
              <a:rPr lang="en-US" sz="3599">
                <a:solidFill>
                  <a:srgbClr val="5271FF"/>
                </a:solidFill>
                <a:latin typeface="Arimo"/>
              </a:rPr>
              <a:t>mağdur</a:t>
            </a:r>
            <a:r>
              <a:rPr lang="en-US" sz="3599">
                <a:solidFill>
                  <a:srgbClr val="000000"/>
                </a:solidFill>
                <a:latin typeface="Arimo"/>
              </a:rPr>
              <a:t>, ayda en az </a:t>
            </a:r>
            <a:r>
              <a:rPr lang="en-US" sz="3599">
                <a:solidFill>
                  <a:srgbClr val="DA2528"/>
                </a:solidFill>
                <a:latin typeface="Arimo"/>
              </a:rPr>
              <a:t>2-3 kez </a:t>
            </a:r>
            <a:r>
              <a:rPr lang="en-US" sz="3599">
                <a:solidFill>
                  <a:srgbClr val="000000"/>
                </a:solidFill>
                <a:latin typeface="Arimo"/>
              </a:rPr>
              <a:t>zorbaca eylemlerde bulunanlara da </a:t>
            </a:r>
            <a:r>
              <a:rPr lang="en-US" sz="3599">
                <a:solidFill>
                  <a:srgbClr val="5271FF"/>
                </a:solidFill>
                <a:latin typeface="Arimo"/>
              </a:rPr>
              <a:t>zorba</a:t>
            </a:r>
            <a:r>
              <a:rPr lang="en-US" sz="3599">
                <a:solidFill>
                  <a:srgbClr val="000000"/>
                </a:solidFill>
                <a:latin typeface="Arimo"/>
              </a:rPr>
              <a:t> denir. </a:t>
            </a:r>
          </a:p>
        </p:txBody>
      </p:sp>
      <p:sp>
        <p:nvSpPr>
          <p:cNvPr id="7" name="TextBox 7"/>
          <p:cNvSpPr txBox="1"/>
          <p:nvPr/>
        </p:nvSpPr>
        <p:spPr>
          <a:xfrm>
            <a:off x="482547" y="571500"/>
            <a:ext cx="16633735" cy="1974851"/>
          </a:xfrm>
          <a:prstGeom prst="rect">
            <a:avLst/>
          </a:prstGeom>
        </p:spPr>
        <p:txBody>
          <a:bodyPr lIns="0" tIns="0" rIns="0" bIns="0" rtlCol="0" anchor="t">
            <a:spAutoFit/>
          </a:bodyPr>
          <a:lstStyle/>
          <a:p>
            <a:pPr algn="ctr">
              <a:lnSpc>
                <a:spcPts val="13999"/>
              </a:lnSpc>
            </a:pPr>
            <a:r>
              <a:rPr lang="en-US" sz="9999" spc="-199">
                <a:solidFill>
                  <a:srgbClr val="F55D00"/>
                </a:solidFill>
                <a:latin typeface="TAN Tangkiwood"/>
              </a:rPr>
              <a:t>Zorbalığın Ayırt Edici Özellikleri</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Freeform 4"/>
          <p:cNvSpPr/>
          <p:nvPr/>
        </p:nvSpPr>
        <p:spPr>
          <a:xfrm>
            <a:off x="10966279" y="5049639"/>
            <a:ext cx="3621024" cy="4114800"/>
          </a:xfrm>
          <a:custGeom>
            <a:avLst/>
            <a:gdLst/>
            <a:ahLst/>
            <a:cxnLst/>
            <a:rect l="l" t="t" r="r" b="b"/>
            <a:pathLst>
              <a:path w="3621024" h="4114800">
                <a:moveTo>
                  <a:pt x="0" y="0"/>
                </a:moveTo>
                <a:lnTo>
                  <a:pt x="3621024" y="0"/>
                </a:lnTo>
                <a:lnTo>
                  <a:pt x="3621024"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5" name="TextBox 5"/>
          <p:cNvSpPr txBox="1"/>
          <p:nvPr/>
        </p:nvSpPr>
        <p:spPr>
          <a:xfrm>
            <a:off x="1028700" y="3576666"/>
            <a:ext cx="8837434" cy="5747096"/>
          </a:xfrm>
          <a:prstGeom prst="rect">
            <a:avLst/>
          </a:prstGeom>
        </p:spPr>
        <p:txBody>
          <a:bodyPr lIns="0" tIns="0" rIns="0" bIns="0" rtlCol="0" anchor="t">
            <a:spAutoFit/>
          </a:bodyPr>
          <a:lstStyle/>
          <a:p>
            <a:pPr algn="ctr">
              <a:lnSpc>
                <a:spcPts val="5055"/>
              </a:lnSpc>
            </a:pPr>
            <a:r>
              <a:rPr lang="en-US" sz="3611">
                <a:solidFill>
                  <a:srgbClr val="000000"/>
                </a:solidFill>
                <a:latin typeface="Arimo"/>
              </a:rPr>
              <a:t> </a:t>
            </a:r>
            <a:r>
              <a:rPr lang="en-US" sz="3611">
                <a:solidFill>
                  <a:srgbClr val="000000"/>
                </a:solidFill>
                <a:latin typeface="Arimo Bold"/>
              </a:rPr>
              <a:t>Akademik başarıyı arttırın.</a:t>
            </a:r>
          </a:p>
          <a:p>
            <a:pPr algn="ctr">
              <a:lnSpc>
                <a:spcPts val="5055"/>
              </a:lnSpc>
            </a:pPr>
            <a:endParaRPr lang="en-US" sz="3611">
              <a:solidFill>
                <a:srgbClr val="000000"/>
              </a:solidFill>
              <a:latin typeface="Arimo Bold"/>
            </a:endParaRPr>
          </a:p>
          <a:p>
            <a:pPr algn="ctr">
              <a:lnSpc>
                <a:spcPts val="5055"/>
              </a:lnSpc>
            </a:pPr>
            <a:r>
              <a:rPr lang="en-US" sz="3611">
                <a:solidFill>
                  <a:srgbClr val="000000"/>
                </a:solidFill>
                <a:latin typeface="Arimo"/>
              </a:rPr>
              <a:t> Araştırmalar şiddet ve zorbalık yapan öğrencilerin genellikle okul başarısı düşük öğrenciler arasında daha yaygın olduğunu ortaya koymaktadır. Bu nedenle öğretmenler zorbalık yapan ve şiddet uygulayan öğrencilerine özel akademik ilgi göstererek başarılarını arttırmalıdırlar. </a:t>
            </a:r>
          </a:p>
        </p:txBody>
      </p:sp>
      <p:sp>
        <p:nvSpPr>
          <p:cNvPr id="6" name="TextBox 6"/>
          <p:cNvSpPr txBox="1"/>
          <p:nvPr/>
        </p:nvSpPr>
        <p:spPr>
          <a:xfrm>
            <a:off x="441769" y="899993"/>
            <a:ext cx="16633735" cy="1974851"/>
          </a:xfrm>
          <a:prstGeom prst="rect">
            <a:avLst/>
          </a:prstGeom>
        </p:spPr>
        <p:txBody>
          <a:bodyPr lIns="0" tIns="0" rIns="0" bIns="0" rtlCol="0" anchor="t">
            <a:spAutoFit/>
          </a:bodyPr>
          <a:lstStyle/>
          <a:p>
            <a:pPr algn="ctr">
              <a:lnSpc>
                <a:spcPts val="13999"/>
              </a:lnSpc>
            </a:pPr>
            <a:r>
              <a:rPr lang="en-US" sz="9999" spc="-199">
                <a:solidFill>
                  <a:srgbClr val="F55D00"/>
                </a:solidFill>
                <a:latin typeface="TAN Tangkiwood"/>
              </a:rPr>
              <a:t>Öğretmenler Neler Yapabilir?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Freeform 4"/>
          <p:cNvSpPr/>
          <p:nvPr/>
        </p:nvSpPr>
        <p:spPr>
          <a:xfrm>
            <a:off x="9932588" y="3793271"/>
            <a:ext cx="7003245" cy="4770961"/>
          </a:xfrm>
          <a:custGeom>
            <a:avLst/>
            <a:gdLst/>
            <a:ahLst/>
            <a:cxnLst/>
            <a:rect l="l" t="t" r="r" b="b"/>
            <a:pathLst>
              <a:path w="7003245" h="4770961">
                <a:moveTo>
                  <a:pt x="0" y="0"/>
                </a:moveTo>
                <a:lnTo>
                  <a:pt x="7003245" y="0"/>
                </a:lnTo>
                <a:lnTo>
                  <a:pt x="7003245" y="4770961"/>
                </a:lnTo>
                <a:lnTo>
                  <a:pt x="0" y="4770961"/>
                </a:lnTo>
                <a:lnTo>
                  <a:pt x="0" y="0"/>
                </a:lnTo>
                <a:close/>
              </a:path>
            </a:pathLst>
          </a:custGeom>
          <a:blipFill>
            <a:blip r:embed="rId3"/>
            <a:stretch>
              <a:fillRect/>
            </a:stretch>
          </a:blipFill>
        </p:spPr>
      </p:sp>
      <p:sp>
        <p:nvSpPr>
          <p:cNvPr id="5" name="TextBox 5"/>
          <p:cNvSpPr txBox="1"/>
          <p:nvPr/>
        </p:nvSpPr>
        <p:spPr>
          <a:xfrm>
            <a:off x="1028700" y="3576666"/>
            <a:ext cx="8903888" cy="5108921"/>
          </a:xfrm>
          <a:prstGeom prst="rect">
            <a:avLst/>
          </a:prstGeom>
        </p:spPr>
        <p:txBody>
          <a:bodyPr lIns="0" tIns="0" rIns="0" bIns="0" rtlCol="0" anchor="t">
            <a:spAutoFit/>
          </a:bodyPr>
          <a:lstStyle/>
          <a:p>
            <a:pPr algn="ctr">
              <a:lnSpc>
                <a:spcPts val="5055"/>
              </a:lnSpc>
            </a:pPr>
            <a:r>
              <a:rPr lang="en-US" sz="3611">
                <a:solidFill>
                  <a:srgbClr val="000000"/>
                </a:solidFill>
                <a:latin typeface="Arimo Bold"/>
              </a:rPr>
              <a:t>Şikayetleri ciddiye alın</a:t>
            </a:r>
          </a:p>
          <a:p>
            <a:pPr algn="ctr">
              <a:lnSpc>
                <a:spcPts val="5055"/>
              </a:lnSpc>
            </a:pPr>
            <a:endParaRPr lang="en-US" sz="3611">
              <a:solidFill>
                <a:srgbClr val="000000"/>
              </a:solidFill>
              <a:latin typeface="Arimo Bold"/>
            </a:endParaRPr>
          </a:p>
          <a:p>
            <a:pPr algn="ctr">
              <a:lnSpc>
                <a:spcPts val="5055"/>
              </a:lnSpc>
            </a:pPr>
            <a:r>
              <a:rPr lang="en-US" sz="3611">
                <a:solidFill>
                  <a:srgbClr val="000000"/>
                </a:solidFill>
                <a:latin typeface="Arimo"/>
              </a:rPr>
              <a:t> Öğrenci ya da velilerden zorbalık ya da şiddet konusunda şikayetler geldiğinde, dikkatlice dinleyin, işi ciddiye alın ve gerekenleri ihmal etmeyin. Ayrıca bu öğrenci ve velileri yapılanlar konusunda bilgilendirin.</a:t>
            </a:r>
          </a:p>
        </p:txBody>
      </p:sp>
      <p:sp>
        <p:nvSpPr>
          <p:cNvPr id="6" name="TextBox 6"/>
          <p:cNvSpPr txBox="1"/>
          <p:nvPr/>
        </p:nvSpPr>
        <p:spPr>
          <a:xfrm>
            <a:off x="441769" y="899993"/>
            <a:ext cx="16633735" cy="1974851"/>
          </a:xfrm>
          <a:prstGeom prst="rect">
            <a:avLst/>
          </a:prstGeom>
        </p:spPr>
        <p:txBody>
          <a:bodyPr lIns="0" tIns="0" rIns="0" bIns="0" rtlCol="0" anchor="t">
            <a:spAutoFit/>
          </a:bodyPr>
          <a:lstStyle/>
          <a:p>
            <a:pPr algn="ctr">
              <a:lnSpc>
                <a:spcPts val="13999"/>
              </a:lnSpc>
            </a:pPr>
            <a:r>
              <a:rPr lang="en-US" sz="9999" spc="-199">
                <a:solidFill>
                  <a:srgbClr val="F55D00"/>
                </a:solidFill>
                <a:latin typeface="TAN Tangkiwood"/>
              </a:rPr>
              <a:t>Öğretmenler Neler Yapabilir?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Freeform 4"/>
          <p:cNvSpPr/>
          <p:nvPr/>
        </p:nvSpPr>
        <p:spPr>
          <a:xfrm>
            <a:off x="12036397" y="3802264"/>
            <a:ext cx="2499741" cy="4114800"/>
          </a:xfrm>
          <a:custGeom>
            <a:avLst/>
            <a:gdLst/>
            <a:ahLst/>
            <a:cxnLst/>
            <a:rect l="l" t="t" r="r" b="b"/>
            <a:pathLst>
              <a:path w="2499741" h="4114800">
                <a:moveTo>
                  <a:pt x="0" y="0"/>
                </a:moveTo>
                <a:lnTo>
                  <a:pt x="2499741" y="0"/>
                </a:lnTo>
                <a:lnTo>
                  <a:pt x="2499741"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5" name="TextBox 5"/>
          <p:cNvSpPr txBox="1"/>
          <p:nvPr/>
        </p:nvSpPr>
        <p:spPr>
          <a:xfrm>
            <a:off x="1226106" y="3576666"/>
            <a:ext cx="7917894" cy="4470746"/>
          </a:xfrm>
          <a:prstGeom prst="rect">
            <a:avLst/>
          </a:prstGeom>
        </p:spPr>
        <p:txBody>
          <a:bodyPr lIns="0" tIns="0" rIns="0" bIns="0" rtlCol="0" anchor="t">
            <a:spAutoFit/>
          </a:bodyPr>
          <a:lstStyle/>
          <a:p>
            <a:pPr algn="ctr">
              <a:lnSpc>
                <a:spcPts val="5055"/>
              </a:lnSpc>
            </a:pPr>
            <a:r>
              <a:rPr lang="en-US" sz="3611">
                <a:solidFill>
                  <a:srgbClr val="000000"/>
                </a:solidFill>
                <a:latin typeface="Arimo Bold"/>
              </a:rPr>
              <a:t>Zorbalık karşıtı poster yarışması düzenleyin</a:t>
            </a:r>
          </a:p>
          <a:p>
            <a:pPr algn="ctr">
              <a:lnSpc>
                <a:spcPts val="5055"/>
              </a:lnSpc>
            </a:pPr>
            <a:endParaRPr lang="en-US" sz="3611">
              <a:solidFill>
                <a:srgbClr val="000000"/>
              </a:solidFill>
              <a:latin typeface="Arimo Bold"/>
            </a:endParaRPr>
          </a:p>
          <a:p>
            <a:pPr algn="ctr">
              <a:lnSpc>
                <a:spcPts val="5055"/>
              </a:lnSpc>
            </a:pPr>
            <a:r>
              <a:rPr lang="en-US" sz="3611">
                <a:solidFill>
                  <a:srgbClr val="000000"/>
                </a:solidFill>
                <a:latin typeface="Arimo"/>
              </a:rPr>
              <a:t>Öğrencilerin zorbalığa karşı duyarlılıklarını artırmanın en etkili yöntemlerinden biri budur. Mesajı en etkili veren posteri ödüllendirin. </a:t>
            </a:r>
          </a:p>
        </p:txBody>
      </p:sp>
      <p:sp>
        <p:nvSpPr>
          <p:cNvPr id="6" name="TextBox 6"/>
          <p:cNvSpPr txBox="1"/>
          <p:nvPr/>
        </p:nvSpPr>
        <p:spPr>
          <a:xfrm>
            <a:off x="441769" y="899993"/>
            <a:ext cx="16633735" cy="1974851"/>
          </a:xfrm>
          <a:prstGeom prst="rect">
            <a:avLst/>
          </a:prstGeom>
        </p:spPr>
        <p:txBody>
          <a:bodyPr lIns="0" tIns="0" rIns="0" bIns="0" rtlCol="0" anchor="t">
            <a:spAutoFit/>
          </a:bodyPr>
          <a:lstStyle/>
          <a:p>
            <a:pPr algn="ctr">
              <a:lnSpc>
                <a:spcPts val="13999"/>
              </a:lnSpc>
            </a:pPr>
            <a:r>
              <a:rPr lang="en-US" sz="9999" spc="-199">
                <a:solidFill>
                  <a:srgbClr val="F55D00"/>
                </a:solidFill>
                <a:latin typeface="TAN Tangkiwood"/>
              </a:rPr>
              <a:t>Öğretmenler Neler Yapabilir?</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Freeform 4"/>
          <p:cNvSpPr/>
          <p:nvPr/>
        </p:nvSpPr>
        <p:spPr>
          <a:xfrm>
            <a:off x="10474392" y="3346796"/>
            <a:ext cx="3718751" cy="4114800"/>
          </a:xfrm>
          <a:custGeom>
            <a:avLst/>
            <a:gdLst/>
            <a:ahLst/>
            <a:cxnLst/>
            <a:rect l="l" t="t" r="r" b="b"/>
            <a:pathLst>
              <a:path w="3718751" h="4114800">
                <a:moveTo>
                  <a:pt x="0" y="0"/>
                </a:moveTo>
                <a:lnTo>
                  <a:pt x="3718751" y="0"/>
                </a:lnTo>
                <a:lnTo>
                  <a:pt x="3718751"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5" name="TextBox 5"/>
          <p:cNvSpPr txBox="1"/>
          <p:nvPr/>
        </p:nvSpPr>
        <p:spPr>
          <a:xfrm>
            <a:off x="1959049" y="3440285"/>
            <a:ext cx="6068539" cy="3832571"/>
          </a:xfrm>
          <a:prstGeom prst="rect">
            <a:avLst/>
          </a:prstGeom>
        </p:spPr>
        <p:txBody>
          <a:bodyPr lIns="0" tIns="0" rIns="0" bIns="0" rtlCol="0" anchor="t">
            <a:spAutoFit/>
          </a:bodyPr>
          <a:lstStyle/>
          <a:p>
            <a:pPr algn="ctr">
              <a:lnSpc>
                <a:spcPts val="5055"/>
              </a:lnSpc>
            </a:pPr>
            <a:r>
              <a:rPr lang="en-US" sz="3611">
                <a:solidFill>
                  <a:srgbClr val="000000"/>
                </a:solidFill>
                <a:latin typeface="Arimo Bold"/>
              </a:rPr>
              <a:t>Değerlendirme yapın</a:t>
            </a:r>
          </a:p>
          <a:p>
            <a:pPr algn="ctr">
              <a:lnSpc>
                <a:spcPts val="5055"/>
              </a:lnSpc>
            </a:pPr>
            <a:endParaRPr lang="en-US" sz="3611">
              <a:solidFill>
                <a:srgbClr val="000000"/>
              </a:solidFill>
              <a:latin typeface="Arimo Bold"/>
            </a:endParaRPr>
          </a:p>
          <a:p>
            <a:pPr algn="ctr">
              <a:lnSpc>
                <a:spcPts val="5055"/>
              </a:lnSpc>
            </a:pPr>
            <a:r>
              <a:rPr lang="en-US" sz="3611">
                <a:solidFill>
                  <a:srgbClr val="000000"/>
                </a:solidFill>
                <a:latin typeface="Arimo"/>
              </a:rPr>
              <a:t> Şiddet konusunda yapılan çalışmaların etkililiğini konunun muhatapları ile değerlendirin. </a:t>
            </a:r>
          </a:p>
        </p:txBody>
      </p:sp>
      <p:sp>
        <p:nvSpPr>
          <p:cNvPr id="6" name="TextBox 6"/>
          <p:cNvSpPr txBox="1"/>
          <p:nvPr/>
        </p:nvSpPr>
        <p:spPr>
          <a:xfrm>
            <a:off x="441769" y="899993"/>
            <a:ext cx="16633735" cy="1974851"/>
          </a:xfrm>
          <a:prstGeom prst="rect">
            <a:avLst/>
          </a:prstGeom>
        </p:spPr>
        <p:txBody>
          <a:bodyPr lIns="0" tIns="0" rIns="0" bIns="0" rtlCol="0" anchor="t">
            <a:spAutoFit/>
          </a:bodyPr>
          <a:lstStyle/>
          <a:p>
            <a:pPr algn="ctr">
              <a:lnSpc>
                <a:spcPts val="13999"/>
              </a:lnSpc>
            </a:pPr>
            <a:r>
              <a:rPr lang="en-US" sz="9999" spc="-199">
                <a:solidFill>
                  <a:srgbClr val="F55D00"/>
                </a:solidFill>
                <a:latin typeface="TAN Tangkiwood"/>
              </a:rPr>
              <a:t>Öğretmenler Neler Yapabilir?</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TextBox 4"/>
          <p:cNvSpPr txBox="1"/>
          <p:nvPr/>
        </p:nvSpPr>
        <p:spPr>
          <a:xfrm>
            <a:off x="625565" y="-187325"/>
            <a:ext cx="16633735" cy="1974851"/>
          </a:xfrm>
          <a:prstGeom prst="rect">
            <a:avLst/>
          </a:prstGeom>
        </p:spPr>
        <p:txBody>
          <a:bodyPr lIns="0" tIns="0" rIns="0" bIns="0" rtlCol="0" anchor="t">
            <a:spAutoFit/>
          </a:bodyPr>
          <a:lstStyle/>
          <a:p>
            <a:pPr algn="ctr">
              <a:lnSpc>
                <a:spcPts val="13999"/>
              </a:lnSpc>
            </a:pPr>
            <a:r>
              <a:rPr lang="en-US" sz="9999" spc="-199">
                <a:solidFill>
                  <a:srgbClr val="F55D00"/>
                </a:solidFill>
                <a:latin typeface="TAN Tangkiwood"/>
              </a:rPr>
              <a:t>Yararlanılan Kaynaklar</a:t>
            </a:r>
          </a:p>
        </p:txBody>
      </p:sp>
      <p:sp>
        <p:nvSpPr>
          <p:cNvPr id="5" name="TextBox 5"/>
          <p:cNvSpPr txBox="1"/>
          <p:nvPr/>
        </p:nvSpPr>
        <p:spPr>
          <a:xfrm>
            <a:off x="319958" y="1936707"/>
            <a:ext cx="17670235" cy="7905749"/>
          </a:xfrm>
          <a:prstGeom prst="rect">
            <a:avLst/>
          </a:prstGeom>
        </p:spPr>
        <p:txBody>
          <a:bodyPr lIns="0" tIns="0" rIns="0" bIns="0" rtlCol="0" anchor="t">
            <a:spAutoFit/>
          </a:bodyPr>
          <a:lstStyle/>
          <a:p>
            <a:pPr algn="ctr">
              <a:lnSpc>
                <a:spcPts val="2999"/>
              </a:lnSpc>
            </a:pPr>
            <a:r>
              <a:rPr lang="en-US" sz="2999" spc="-59" dirty="0" err="1">
                <a:solidFill>
                  <a:srgbClr val="000000"/>
                </a:solidFill>
                <a:latin typeface="TAN Tangkiwood"/>
              </a:rPr>
              <a:t>Andreou</a:t>
            </a:r>
            <a:r>
              <a:rPr lang="en-US" sz="2999" spc="-59" dirty="0">
                <a:solidFill>
                  <a:srgbClr val="000000"/>
                </a:solidFill>
                <a:latin typeface="TAN Tangkiwood"/>
              </a:rPr>
              <a:t>, E. (2001). Bully/victim problems and their association with coping </a:t>
            </a:r>
            <a:r>
              <a:rPr lang="en-US" sz="2999" spc="-59" dirty="0" err="1">
                <a:solidFill>
                  <a:srgbClr val="000000"/>
                </a:solidFill>
                <a:latin typeface="TAN Tangkiwood"/>
              </a:rPr>
              <a:t>behaviour</a:t>
            </a:r>
            <a:endParaRPr lang="en-US" sz="2999" spc="-59" dirty="0">
              <a:solidFill>
                <a:srgbClr val="000000"/>
              </a:solidFill>
              <a:latin typeface="TAN Tangkiwood"/>
            </a:endParaRPr>
          </a:p>
          <a:p>
            <a:pPr algn="ctr">
              <a:lnSpc>
                <a:spcPts val="2999"/>
              </a:lnSpc>
            </a:pPr>
            <a:r>
              <a:rPr lang="en-US" sz="2999" spc="-59" dirty="0">
                <a:solidFill>
                  <a:srgbClr val="000000"/>
                </a:solidFill>
                <a:latin typeface="TAN Tangkiwood"/>
              </a:rPr>
              <a:t>in </a:t>
            </a:r>
            <a:r>
              <a:rPr lang="en-US" sz="2999" spc="-59" dirty="0" err="1">
                <a:solidFill>
                  <a:srgbClr val="000000"/>
                </a:solidFill>
                <a:latin typeface="TAN Tangkiwood"/>
              </a:rPr>
              <a:t>conflictual</a:t>
            </a:r>
            <a:r>
              <a:rPr lang="en-US" sz="2999" spc="-59" dirty="0">
                <a:solidFill>
                  <a:srgbClr val="000000"/>
                </a:solidFill>
                <a:latin typeface="TAN Tangkiwood"/>
              </a:rPr>
              <a:t> peer interactions among school-age children. Educational</a:t>
            </a:r>
          </a:p>
          <a:p>
            <a:pPr algn="ctr">
              <a:lnSpc>
                <a:spcPts val="2999"/>
              </a:lnSpc>
            </a:pPr>
            <a:r>
              <a:rPr lang="en-US" sz="2999" spc="-59" dirty="0">
                <a:solidFill>
                  <a:srgbClr val="000000"/>
                </a:solidFill>
                <a:latin typeface="TAN Tangkiwood"/>
              </a:rPr>
              <a:t>Psychology, 21 (1), 59-67.</a:t>
            </a:r>
          </a:p>
          <a:p>
            <a:pPr algn="ctr">
              <a:lnSpc>
                <a:spcPts val="2999"/>
              </a:lnSpc>
            </a:pPr>
            <a:r>
              <a:rPr lang="en-US" sz="2999" spc="-59" dirty="0">
                <a:solidFill>
                  <a:srgbClr val="000000"/>
                </a:solidFill>
                <a:latin typeface="TAN Tangkiwood"/>
              </a:rPr>
              <a:t>Banks, R. (1997). Bullying in Schools. ERIC Digest [Online]. Available:</a:t>
            </a:r>
          </a:p>
          <a:p>
            <a:pPr algn="ctr">
              <a:lnSpc>
                <a:spcPts val="2999"/>
              </a:lnSpc>
            </a:pPr>
            <a:r>
              <a:rPr lang="en-US" sz="2999" spc="-59" dirty="0">
                <a:solidFill>
                  <a:srgbClr val="000000"/>
                </a:solidFill>
                <a:latin typeface="TAN Tangkiwood"/>
              </a:rPr>
              <a:t>http://npin.org/library/pre1998/n00416/n00416.html</a:t>
            </a:r>
          </a:p>
          <a:p>
            <a:pPr algn="ctr">
              <a:lnSpc>
                <a:spcPts val="2999"/>
              </a:lnSpc>
            </a:pPr>
            <a:r>
              <a:rPr lang="en-US" sz="2999" spc="-59" dirty="0">
                <a:solidFill>
                  <a:srgbClr val="000000"/>
                </a:solidFill>
                <a:latin typeface="TAN Tangkiwood"/>
              </a:rPr>
              <a:t>Bentley, K. M. &amp; Li, A. K. F. (1995). Bully and victim problems in elementary schools</a:t>
            </a:r>
          </a:p>
          <a:p>
            <a:pPr algn="ctr">
              <a:lnSpc>
                <a:spcPts val="2999"/>
              </a:lnSpc>
            </a:pPr>
            <a:r>
              <a:rPr lang="en-US" sz="2999" spc="-59" dirty="0">
                <a:solidFill>
                  <a:srgbClr val="000000"/>
                </a:solidFill>
                <a:latin typeface="TAN Tangkiwood"/>
              </a:rPr>
              <a:t>and students’ beliefs about aggression. Canadian Journal of School</a:t>
            </a:r>
          </a:p>
          <a:p>
            <a:pPr algn="ctr">
              <a:lnSpc>
                <a:spcPts val="2999"/>
              </a:lnSpc>
            </a:pPr>
            <a:r>
              <a:rPr lang="en-US" sz="2999" spc="-59" dirty="0">
                <a:solidFill>
                  <a:srgbClr val="000000"/>
                </a:solidFill>
                <a:latin typeface="TAN Tangkiwood"/>
              </a:rPr>
              <a:t>Psychology, 11, 153-165.</a:t>
            </a:r>
          </a:p>
          <a:p>
            <a:pPr algn="ctr">
              <a:lnSpc>
                <a:spcPts val="2999"/>
              </a:lnSpc>
            </a:pPr>
            <a:r>
              <a:rPr lang="en-US" sz="2999" spc="-59" dirty="0">
                <a:solidFill>
                  <a:srgbClr val="000000"/>
                </a:solidFill>
                <a:latin typeface="TAN Tangkiwood"/>
              </a:rPr>
              <a:t>Fitzgerald, D. (1999). Bullying in our schools - Understanding and tackling the</a:t>
            </a:r>
          </a:p>
          <a:p>
            <a:pPr algn="ctr">
              <a:lnSpc>
                <a:spcPts val="2999"/>
              </a:lnSpc>
            </a:pPr>
            <a:r>
              <a:rPr lang="en-US" sz="2999" spc="-59" dirty="0">
                <a:solidFill>
                  <a:srgbClr val="000000"/>
                </a:solidFill>
                <a:latin typeface="TAN Tangkiwood"/>
              </a:rPr>
              <a:t>problem- A guide for schools. Dublin: </a:t>
            </a:r>
            <a:r>
              <a:rPr lang="en-US" sz="2999" spc="-59" dirty="0" err="1">
                <a:solidFill>
                  <a:srgbClr val="000000"/>
                </a:solidFill>
                <a:latin typeface="TAN Tangkiwood"/>
              </a:rPr>
              <a:t>Blackhall</a:t>
            </a:r>
            <a:r>
              <a:rPr lang="en-US" sz="2999" spc="-59" dirty="0">
                <a:solidFill>
                  <a:srgbClr val="000000"/>
                </a:solidFill>
                <a:latin typeface="TAN Tangkiwood"/>
              </a:rPr>
              <a:t> Publishing.</a:t>
            </a:r>
          </a:p>
          <a:p>
            <a:pPr algn="ctr">
              <a:lnSpc>
                <a:spcPts val="2999"/>
              </a:lnSpc>
            </a:pPr>
            <a:r>
              <a:rPr lang="en-US" sz="2999" spc="-59" dirty="0" err="1">
                <a:solidFill>
                  <a:srgbClr val="000000"/>
                </a:solidFill>
                <a:latin typeface="TAN Tangkiwood"/>
              </a:rPr>
              <a:t>Genta</a:t>
            </a:r>
            <a:r>
              <a:rPr lang="en-US" sz="2999" spc="-59" dirty="0">
                <a:solidFill>
                  <a:srgbClr val="000000"/>
                </a:solidFill>
                <a:latin typeface="TAN Tangkiwood"/>
              </a:rPr>
              <a:t>, M. L., </a:t>
            </a:r>
            <a:r>
              <a:rPr lang="en-US" sz="2999" spc="-59" dirty="0" err="1">
                <a:solidFill>
                  <a:srgbClr val="000000"/>
                </a:solidFill>
                <a:latin typeface="TAN Tangkiwood"/>
              </a:rPr>
              <a:t>Menesini</a:t>
            </a:r>
            <a:r>
              <a:rPr lang="en-US" sz="2999" spc="-59" dirty="0">
                <a:solidFill>
                  <a:srgbClr val="000000"/>
                </a:solidFill>
                <a:latin typeface="TAN Tangkiwood"/>
              </a:rPr>
              <a:t>, E., </a:t>
            </a:r>
            <a:r>
              <a:rPr lang="en-US" sz="2999" spc="-59" dirty="0" err="1">
                <a:solidFill>
                  <a:srgbClr val="000000"/>
                </a:solidFill>
                <a:latin typeface="TAN Tangkiwood"/>
              </a:rPr>
              <a:t>Fonzi</a:t>
            </a:r>
            <a:r>
              <a:rPr lang="en-US" sz="2999" spc="-59" dirty="0">
                <a:solidFill>
                  <a:srgbClr val="000000"/>
                </a:solidFill>
                <a:latin typeface="TAN Tangkiwood"/>
              </a:rPr>
              <a:t>, A., </a:t>
            </a:r>
            <a:r>
              <a:rPr lang="en-US" sz="2999" spc="-59" dirty="0" err="1">
                <a:solidFill>
                  <a:srgbClr val="000000"/>
                </a:solidFill>
                <a:latin typeface="TAN Tangkiwood"/>
              </a:rPr>
              <a:t>Costabile</a:t>
            </a:r>
            <a:r>
              <a:rPr lang="en-US" sz="2999" spc="-59" dirty="0">
                <a:solidFill>
                  <a:srgbClr val="000000"/>
                </a:solidFill>
                <a:latin typeface="TAN Tangkiwood"/>
              </a:rPr>
              <a:t>, A., &amp; Smith, P. K. (1996). Bullies and</a:t>
            </a:r>
          </a:p>
          <a:p>
            <a:pPr algn="ctr">
              <a:lnSpc>
                <a:spcPts val="2999"/>
              </a:lnSpc>
            </a:pPr>
            <a:r>
              <a:rPr lang="en-US" sz="2999" spc="-59" dirty="0">
                <a:solidFill>
                  <a:srgbClr val="000000"/>
                </a:solidFill>
                <a:latin typeface="TAN Tangkiwood"/>
              </a:rPr>
              <a:t>victims in schools in central and Southern Italy. European Journal of</a:t>
            </a:r>
          </a:p>
          <a:p>
            <a:pPr algn="ctr">
              <a:lnSpc>
                <a:spcPts val="2999"/>
              </a:lnSpc>
            </a:pPr>
            <a:r>
              <a:rPr lang="en-US" sz="2999" spc="-59" dirty="0">
                <a:solidFill>
                  <a:srgbClr val="000000"/>
                </a:solidFill>
                <a:latin typeface="TAN Tangkiwood"/>
              </a:rPr>
              <a:t>Psychology, 11, 97-110.</a:t>
            </a:r>
          </a:p>
          <a:p>
            <a:pPr algn="ctr">
              <a:lnSpc>
                <a:spcPts val="2999"/>
              </a:lnSpc>
            </a:pPr>
            <a:r>
              <a:rPr lang="en-US" sz="2999" spc="-59" dirty="0">
                <a:solidFill>
                  <a:srgbClr val="000000"/>
                </a:solidFill>
                <a:latin typeface="TAN Tangkiwood"/>
              </a:rPr>
              <a:t>Hoover, J., Oliver, R., </a:t>
            </a:r>
            <a:r>
              <a:rPr lang="en-US" sz="2999" spc="-59" dirty="0" err="1">
                <a:solidFill>
                  <a:srgbClr val="000000"/>
                </a:solidFill>
                <a:latin typeface="TAN Tangkiwood"/>
              </a:rPr>
              <a:t>Hazler</a:t>
            </a:r>
            <a:r>
              <a:rPr lang="en-US" sz="2999" spc="-59" dirty="0">
                <a:solidFill>
                  <a:srgbClr val="000000"/>
                </a:solidFill>
                <a:latin typeface="TAN Tangkiwood"/>
              </a:rPr>
              <a:t>, R.J. (1992). Bullying perceptions of adolescent victims</a:t>
            </a:r>
          </a:p>
          <a:p>
            <a:pPr algn="ctr">
              <a:lnSpc>
                <a:spcPts val="2999"/>
              </a:lnSpc>
            </a:pPr>
            <a:r>
              <a:rPr lang="en-US" sz="2999" spc="-59" dirty="0">
                <a:solidFill>
                  <a:srgbClr val="000000"/>
                </a:solidFill>
                <a:latin typeface="TAN Tangkiwood"/>
              </a:rPr>
              <a:t>in the Midwestern USA. School Psychology International, 13(1), 5-16</a:t>
            </a:r>
          </a:p>
          <a:p>
            <a:pPr algn="ctr">
              <a:lnSpc>
                <a:spcPts val="2999"/>
              </a:lnSpc>
            </a:pPr>
            <a:r>
              <a:rPr lang="en-US" sz="2999" spc="-59" dirty="0" err="1">
                <a:solidFill>
                  <a:srgbClr val="000000"/>
                </a:solidFill>
                <a:latin typeface="TAN Tangkiwood"/>
              </a:rPr>
              <a:t>Kalliotis</a:t>
            </a:r>
            <a:r>
              <a:rPr lang="en-US" sz="2999" spc="-59" dirty="0">
                <a:solidFill>
                  <a:srgbClr val="000000"/>
                </a:solidFill>
                <a:latin typeface="TAN Tangkiwood"/>
              </a:rPr>
              <a:t>, P. (2000). Bullying as a special case of aggression–Procedures for </a:t>
            </a:r>
            <a:r>
              <a:rPr lang="en-US" sz="2999" spc="-59" dirty="0" err="1">
                <a:solidFill>
                  <a:srgbClr val="000000"/>
                </a:solidFill>
                <a:latin typeface="TAN Tangkiwood"/>
              </a:rPr>
              <a:t>crosscultural</a:t>
            </a:r>
            <a:r>
              <a:rPr lang="en-US" sz="2999" spc="-59" dirty="0">
                <a:solidFill>
                  <a:srgbClr val="000000"/>
                </a:solidFill>
                <a:latin typeface="TAN Tangkiwood"/>
              </a:rPr>
              <a:t> assessment. School Psychology International, 21 (1), 47-64.</a:t>
            </a:r>
          </a:p>
          <a:p>
            <a:pPr algn="ctr">
              <a:lnSpc>
                <a:spcPts val="2999"/>
              </a:lnSpc>
            </a:pPr>
            <a:r>
              <a:rPr lang="en-US" sz="2999" spc="-59" dirty="0">
                <a:solidFill>
                  <a:srgbClr val="000000"/>
                </a:solidFill>
                <a:latin typeface="TAN Tangkiwood"/>
              </a:rPr>
              <a:t>Ma, X., </a:t>
            </a:r>
            <a:r>
              <a:rPr lang="en-US" sz="2999" spc="-59" dirty="0" err="1">
                <a:solidFill>
                  <a:srgbClr val="000000"/>
                </a:solidFill>
                <a:latin typeface="TAN Tangkiwood"/>
              </a:rPr>
              <a:t>Stewin</a:t>
            </a:r>
            <a:r>
              <a:rPr lang="en-US" sz="2999" spc="-59" dirty="0">
                <a:solidFill>
                  <a:srgbClr val="000000"/>
                </a:solidFill>
                <a:latin typeface="TAN Tangkiwood"/>
              </a:rPr>
              <a:t>, L.L:, </a:t>
            </a:r>
            <a:r>
              <a:rPr lang="en-US" sz="2999" spc="-59" dirty="0" err="1">
                <a:solidFill>
                  <a:srgbClr val="000000"/>
                </a:solidFill>
                <a:latin typeface="TAN Tangkiwood"/>
              </a:rPr>
              <a:t>Mah</a:t>
            </a:r>
            <a:r>
              <a:rPr lang="en-US" sz="2999" spc="-59" dirty="0">
                <a:solidFill>
                  <a:srgbClr val="000000"/>
                </a:solidFill>
                <a:latin typeface="TAN Tangkiwood"/>
              </a:rPr>
              <a:t>, D.L.(2001). Bullying in school: nature, effects and</a:t>
            </a:r>
          </a:p>
          <a:p>
            <a:pPr algn="ctr">
              <a:lnSpc>
                <a:spcPts val="2999"/>
              </a:lnSpc>
            </a:pPr>
            <a:r>
              <a:rPr lang="en-US" sz="2999" spc="-59" dirty="0">
                <a:solidFill>
                  <a:srgbClr val="000000"/>
                </a:solidFill>
                <a:latin typeface="TAN Tangkiwood"/>
              </a:rPr>
              <a:t>remedies. Research Papers in Education, 16, (3) 247 – 270.</a:t>
            </a:r>
          </a:p>
          <a:p>
            <a:pPr algn="ctr">
              <a:lnSpc>
                <a:spcPts val="2999"/>
              </a:lnSpc>
            </a:pPr>
            <a:r>
              <a:rPr lang="en-US" sz="2999" spc="-59" dirty="0" err="1">
                <a:solidFill>
                  <a:srgbClr val="000000"/>
                </a:solidFill>
                <a:latin typeface="TAN Tangkiwood"/>
              </a:rPr>
              <a:t>Nansel</a:t>
            </a:r>
            <a:r>
              <a:rPr lang="en-US" sz="2999" spc="-59" dirty="0">
                <a:solidFill>
                  <a:srgbClr val="000000"/>
                </a:solidFill>
                <a:latin typeface="TAN Tangkiwood"/>
              </a:rPr>
              <a:t>, T. (2001). School kids cite widespread bullying. Science News, 159 (18),</a:t>
            </a:r>
          </a:p>
          <a:p>
            <a:pPr algn="ctr">
              <a:lnSpc>
                <a:spcPts val="2999"/>
              </a:lnSpc>
            </a:pPr>
            <a:r>
              <a:rPr lang="en-US" sz="2999" spc="-59" dirty="0">
                <a:solidFill>
                  <a:srgbClr val="000000"/>
                </a:solidFill>
                <a:latin typeface="TAN Tangkiwood"/>
              </a:rPr>
              <a:t>280-280.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TextBox 4"/>
          <p:cNvSpPr txBox="1"/>
          <p:nvPr/>
        </p:nvSpPr>
        <p:spPr>
          <a:xfrm>
            <a:off x="441769" y="-457200"/>
            <a:ext cx="16633735" cy="1974851"/>
          </a:xfrm>
          <a:prstGeom prst="rect">
            <a:avLst/>
          </a:prstGeom>
        </p:spPr>
        <p:txBody>
          <a:bodyPr lIns="0" tIns="0" rIns="0" bIns="0" rtlCol="0" anchor="t">
            <a:spAutoFit/>
          </a:bodyPr>
          <a:lstStyle/>
          <a:p>
            <a:pPr algn="ctr">
              <a:lnSpc>
                <a:spcPts val="13999"/>
              </a:lnSpc>
            </a:pPr>
            <a:r>
              <a:rPr lang="en-US" sz="9999" spc="-199">
                <a:solidFill>
                  <a:srgbClr val="F55D00"/>
                </a:solidFill>
                <a:latin typeface="TAN Tangkiwood"/>
              </a:rPr>
              <a:t>Yararlanılan Kaynaklar</a:t>
            </a:r>
          </a:p>
        </p:txBody>
      </p:sp>
      <p:sp>
        <p:nvSpPr>
          <p:cNvPr id="5" name="TextBox 5"/>
          <p:cNvSpPr txBox="1"/>
          <p:nvPr/>
        </p:nvSpPr>
        <p:spPr>
          <a:xfrm>
            <a:off x="199360" y="2037065"/>
            <a:ext cx="18390161" cy="6972934"/>
          </a:xfrm>
          <a:prstGeom prst="rect">
            <a:avLst/>
          </a:prstGeom>
        </p:spPr>
        <p:txBody>
          <a:bodyPr lIns="0" tIns="0" rIns="0" bIns="0" rtlCol="0" anchor="t">
            <a:spAutoFit/>
          </a:bodyPr>
          <a:lstStyle/>
          <a:p>
            <a:pPr algn="ctr">
              <a:lnSpc>
                <a:spcPts val="3399"/>
              </a:lnSpc>
              <a:spcBef>
                <a:spcPct val="0"/>
              </a:spcBef>
            </a:pPr>
            <a:r>
              <a:rPr lang="en-US" sz="3399" spc="-67">
                <a:solidFill>
                  <a:srgbClr val="000000"/>
                </a:solidFill>
                <a:latin typeface="TAN Tangkiwood"/>
              </a:rPr>
              <a:t>Olweus, D. (1993). Bullying at school: What we know and what we can do.</a:t>
            </a:r>
          </a:p>
          <a:p>
            <a:pPr algn="ctr">
              <a:lnSpc>
                <a:spcPts val="3399"/>
              </a:lnSpc>
              <a:spcBef>
                <a:spcPct val="0"/>
              </a:spcBef>
            </a:pPr>
            <a:r>
              <a:rPr lang="en-US" sz="3399" spc="-67">
                <a:solidFill>
                  <a:srgbClr val="000000"/>
                </a:solidFill>
                <a:latin typeface="TAN Tangkiwood"/>
              </a:rPr>
              <a:t>Oxford and Cambridge, MA: Blackwell Publishers.</a:t>
            </a:r>
          </a:p>
          <a:p>
            <a:pPr algn="ctr">
              <a:lnSpc>
                <a:spcPts val="3399"/>
              </a:lnSpc>
              <a:spcBef>
                <a:spcPct val="0"/>
              </a:spcBef>
            </a:pPr>
            <a:r>
              <a:rPr lang="en-US" sz="3399" spc="-67">
                <a:solidFill>
                  <a:srgbClr val="000000"/>
                </a:solidFill>
                <a:latin typeface="TAN Tangkiwood"/>
              </a:rPr>
              <a:t>Pateraki, L. (2001). Bullying among primary school children in Athens, Greece.</a:t>
            </a:r>
          </a:p>
          <a:p>
            <a:pPr algn="ctr">
              <a:lnSpc>
                <a:spcPts val="3399"/>
              </a:lnSpc>
              <a:spcBef>
                <a:spcPct val="0"/>
              </a:spcBef>
            </a:pPr>
            <a:r>
              <a:rPr lang="en-US" sz="3399" spc="-67">
                <a:solidFill>
                  <a:srgbClr val="000000"/>
                </a:solidFill>
                <a:latin typeface="TAN Tangkiwood"/>
              </a:rPr>
              <a:t>Educational Psychology, 21(2), 167-176.</a:t>
            </a:r>
          </a:p>
          <a:p>
            <a:pPr algn="ctr">
              <a:lnSpc>
                <a:spcPts val="3399"/>
              </a:lnSpc>
              <a:spcBef>
                <a:spcPct val="0"/>
              </a:spcBef>
            </a:pPr>
            <a:r>
              <a:rPr lang="en-US" sz="3399" spc="-67">
                <a:solidFill>
                  <a:srgbClr val="000000"/>
                </a:solidFill>
                <a:latin typeface="TAN Tangkiwood"/>
              </a:rPr>
              <a:t>Perry, B. (2001). School Violence. Scholastic Scope, 49, 15, 20-21.</a:t>
            </a:r>
          </a:p>
          <a:p>
            <a:pPr algn="ctr">
              <a:lnSpc>
                <a:spcPts val="3399"/>
              </a:lnSpc>
              <a:spcBef>
                <a:spcPct val="0"/>
              </a:spcBef>
            </a:pPr>
            <a:r>
              <a:rPr lang="en-US" sz="3399" spc="-67">
                <a:solidFill>
                  <a:srgbClr val="000000"/>
                </a:solidFill>
                <a:latin typeface="TAN Tangkiwood"/>
              </a:rPr>
              <a:t>Pişkin, M. (2002). Okul zorbalığı: Tanımı, türleri, ilişkili olduğu faktörler ve</a:t>
            </a:r>
          </a:p>
          <a:p>
            <a:pPr algn="ctr">
              <a:lnSpc>
                <a:spcPts val="3399"/>
              </a:lnSpc>
              <a:spcBef>
                <a:spcPct val="0"/>
              </a:spcBef>
            </a:pPr>
            <a:r>
              <a:rPr lang="en-US" sz="3399" spc="-67">
                <a:solidFill>
                  <a:srgbClr val="000000"/>
                </a:solidFill>
                <a:latin typeface="TAN Tangkiwood"/>
              </a:rPr>
              <a:t>alınabilecek önlemler. Kuram ve Uygulamada Eğitim Bilimleri / Educational</a:t>
            </a:r>
          </a:p>
          <a:p>
            <a:pPr algn="ctr">
              <a:lnSpc>
                <a:spcPts val="3399"/>
              </a:lnSpc>
              <a:spcBef>
                <a:spcPct val="0"/>
              </a:spcBef>
            </a:pPr>
            <a:r>
              <a:rPr lang="en-US" sz="3399" spc="-67">
                <a:solidFill>
                  <a:srgbClr val="000000"/>
                </a:solidFill>
                <a:latin typeface="TAN Tangkiwood"/>
              </a:rPr>
              <a:t>Sciences: Theory &amp; Practice, 2(2), 531-562.</a:t>
            </a:r>
          </a:p>
          <a:p>
            <a:pPr algn="ctr">
              <a:lnSpc>
                <a:spcPts val="3399"/>
              </a:lnSpc>
              <a:spcBef>
                <a:spcPct val="0"/>
              </a:spcBef>
            </a:pPr>
            <a:r>
              <a:rPr lang="en-US" sz="3399" spc="-67">
                <a:solidFill>
                  <a:srgbClr val="000000"/>
                </a:solidFill>
                <a:latin typeface="TAN Tangkiwood"/>
              </a:rPr>
              <a:t>Pişkin, M. (2003). Okullarımızda Yaygın Bir Sorun: Akran Zorbalığı. Yedinci</a:t>
            </a:r>
          </a:p>
          <a:p>
            <a:pPr algn="ctr">
              <a:lnSpc>
                <a:spcPts val="3399"/>
              </a:lnSpc>
              <a:spcBef>
                <a:spcPct val="0"/>
              </a:spcBef>
            </a:pPr>
            <a:r>
              <a:rPr lang="en-US" sz="3399" spc="-67">
                <a:solidFill>
                  <a:srgbClr val="000000"/>
                </a:solidFill>
                <a:latin typeface="TAN Tangkiwood"/>
              </a:rPr>
              <a:t>Psikolojik Danışma ve Rehberlik Kongresi. İnönü Üniversitesi. Malatya: 11-</a:t>
            </a:r>
          </a:p>
          <a:p>
            <a:pPr algn="ctr">
              <a:lnSpc>
                <a:spcPts val="3399"/>
              </a:lnSpc>
              <a:spcBef>
                <a:spcPct val="0"/>
              </a:spcBef>
            </a:pPr>
            <a:r>
              <a:rPr lang="en-US" sz="3399" spc="-67">
                <a:solidFill>
                  <a:srgbClr val="000000"/>
                </a:solidFill>
                <a:latin typeface="TAN Tangkiwood"/>
              </a:rPr>
              <a:t>13 Haziran 2003.</a:t>
            </a:r>
          </a:p>
          <a:p>
            <a:pPr algn="ctr">
              <a:lnSpc>
                <a:spcPts val="3399"/>
              </a:lnSpc>
              <a:spcBef>
                <a:spcPct val="0"/>
              </a:spcBef>
            </a:pPr>
            <a:r>
              <a:rPr lang="en-US" sz="3399" spc="-67">
                <a:solidFill>
                  <a:srgbClr val="000000"/>
                </a:solidFill>
                <a:latin typeface="TAN Tangkiwood"/>
              </a:rPr>
              <a:t>Pişkin, M. ve Ayas, T. (2005). Lise Öğrencileri Arasında Yaşanan Akran Zorbalığı</a:t>
            </a:r>
          </a:p>
          <a:p>
            <a:pPr algn="ctr">
              <a:lnSpc>
                <a:spcPts val="3399"/>
              </a:lnSpc>
              <a:spcBef>
                <a:spcPct val="0"/>
              </a:spcBef>
            </a:pPr>
            <a:r>
              <a:rPr lang="en-US" sz="3399" spc="-67">
                <a:solidFill>
                  <a:srgbClr val="000000"/>
                </a:solidFill>
                <a:latin typeface="TAN Tangkiwood"/>
              </a:rPr>
              <a:t>Olgusunun Okul Türü Bakımından Karşılaştırılması. VIII. Ulusal Psikolojik</a:t>
            </a:r>
          </a:p>
          <a:p>
            <a:pPr algn="ctr">
              <a:lnSpc>
                <a:spcPts val="3399"/>
              </a:lnSpc>
              <a:spcBef>
                <a:spcPct val="0"/>
              </a:spcBef>
            </a:pPr>
            <a:r>
              <a:rPr lang="en-US" sz="3399" spc="-67">
                <a:solidFill>
                  <a:srgbClr val="000000"/>
                </a:solidFill>
                <a:latin typeface="TAN Tangkiwood"/>
              </a:rPr>
              <a:t>Danışma Ve Rehberlik Kongresi’nde sunulan bildiri. İstanbul: Marmara</a:t>
            </a:r>
          </a:p>
          <a:p>
            <a:pPr algn="ctr">
              <a:lnSpc>
                <a:spcPts val="3399"/>
              </a:lnSpc>
              <a:spcBef>
                <a:spcPct val="0"/>
              </a:spcBef>
            </a:pPr>
            <a:r>
              <a:rPr lang="en-US" sz="3399" spc="-67">
                <a:solidFill>
                  <a:srgbClr val="000000"/>
                </a:solidFill>
                <a:latin typeface="TAN Tangkiwood"/>
              </a:rPr>
              <a:t>Üniversitesi 21-23 Eylül 2005.</a:t>
            </a:r>
          </a:p>
          <a:p>
            <a:pPr algn="ctr">
              <a:lnSpc>
                <a:spcPts val="3399"/>
              </a:lnSpc>
              <a:spcBef>
                <a:spcPct val="0"/>
              </a:spcBef>
            </a:pPr>
            <a:endParaRPr lang="en-US" sz="3399" spc="-67">
              <a:solidFill>
                <a:srgbClr val="000000"/>
              </a:solidFill>
              <a:latin typeface="TAN Tangkiwoo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TextBox 4"/>
          <p:cNvSpPr txBox="1"/>
          <p:nvPr/>
        </p:nvSpPr>
        <p:spPr>
          <a:xfrm>
            <a:off x="441769" y="-457200"/>
            <a:ext cx="16633735" cy="1974851"/>
          </a:xfrm>
          <a:prstGeom prst="rect">
            <a:avLst/>
          </a:prstGeom>
        </p:spPr>
        <p:txBody>
          <a:bodyPr lIns="0" tIns="0" rIns="0" bIns="0" rtlCol="0" anchor="t">
            <a:spAutoFit/>
          </a:bodyPr>
          <a:lstStyle/>
          <a:p>
            <a:pPr algn="ctr">
              <a:lnSpc>
                <a:spcPts val="13999"/>
              </a:lnSpc>
            </a:pPr>
            <a:r>
              <a:rPr lang="en-US" sz="9999" spc="-199">
                <a:solidFill>
                  <a:srgbClr val="F55D00"/>
                </a:solidFill>
                <a:latin typeface="TAN Tangkiwood"/>
              </a:rPr>
              <a:t>Yararlanılan Kaynaklar</a:t>
            </a:r>
          </a:p>
        </p:txBody>
      </p:sp>
      <p:sp>
        <p:nvSpPr>
          <p:cNvPr id="5" name="TextBox 5"/>
          <p:cNvSpPr txBox="1"/>
          <p:nvPr/>
        </p:nvSpPr>
        <p:spPr>
          <a:xfrm>
            <a:off x="155058" y="2237533"/>
            <a:ext cx="18390161" cy="6387464"/>
          </a:xfrm>
          <a:prstGeom prst="rect">
            <a:avLst/>
          </a:prstGeom>
        </p:spPr>
        <p:txBody>
          <a:bodyPr lIns="0" tIns="0" rIns="0" bIns="0" rtlCol="0" anchor="t">
            <a:spAutoFit/>
          </a:bodyPr>
          <a:lstStyle/>
          <a:p>
            <a:pPr algn="ctr">
              <a:lnSpc>
                <a:spcPts val="3599"/>
              </a:lnSpc>
            </a:pPr>
            <a:r>
              <a:rPr lang="en-US" sz="3599" spc="-71">
                <a:solidFill>
                  <a:srgbClr val="000000"/>
                </a:solidFill>
                <a:latin typeface="TAN Tangkiwood"/>
              </a:rPr>
              <a:t>Schuster, B. (1996). Rejection, Exclusion, and Harassment at Work and in Schools:</a:t>
            </a:r>
          </a:p>
          <a:p>
            <a:pPr algn="ctr">
              <a:lnSpc>
                <a:spcPts val="3599"/>
              </a:lnSpc>
            </a:pPr>
            <a:r>
              <a:rPr lang="en-US" sz="3599" spc="-71">
                <a:solidFill>
                  <a:srgbClr val="000000"/>
                </a:solidFill>
                <a:latin typeface="TAN Tangkiwood"/>
              </a:rPr>
              <a:t>An Integration of Results from Research on Mobbing, Bullying, and Peer</a:t>
            </a:r>
          </a:p>
          <a:p>
            <a:pPr algn="ctr">
              <a:lnSpc>
                <a:spcPts val="3599"/>
              </a:lnSpc>
            </a:pPr>
            <a:r>
              <a:rPr lang="en-US" sz="3599" spc="-71">
                <a:solidFill>
                  <a:srgbClr val="000000"/>
                </a:solidFill>
                <a:latin typeface="TAN Tangkiwood"/>
              </a:rPr>
              <a:t>Rejection. European Psychologist, 1(4), 293–317.</a:t>
            </a:r>
          </a:p>
          <a:p>
            <a:pPr algn="ctr">
              <a:lnSpc>
                <a:spcPts val="3599"/>
              </a:lnSpc>
            </a:pPr>
            <a:r>
              <a:rPr lang="en-US" sz="3599" spc="-71">
                <a:solidFill>
                  <a:srgbClr val="000000"/>
                </a:solidFill>
                <a:latin typeface="TAN Tangkiwood"/>
              </a:rPr>
              <a:t>Slee, P.T., Rigby, K. (1993). Australian school children's self-appraisal of</a:t>
            </a:r>
          </a:p>
          <a:p>
            <a:pPr algn="ctr">
              <a:lnSpc>
                <a:spcPts val="3599"/>
              </a:lnSpc>
            </a:pPr>
            <a:r>
              <a:rPr lang="en-US" sz="3599" spc="-71">
                <a:solidFill>
                  <a:srgbClr val="000000"/>
                </a:solidFill>
                <a:latin typeface="TAN Tangkiwood"/>
              </a:rPr>
              <a:t>interpersonal relations: the bullying experience. Child Psychiatry and Human</a:t>
            </a:r>
          </a:p>
          <a:p>
            <a:pPr algn="ctr">
              <a:lnSpc>
                <a:spcPts val="3599"/>
              </a:lnSpc>
            </a:pPr>
            <a:r>
              <a:rPr lang="en-US" sz="3599" spc="-71">
                <a:solidFill>
                  <a:srgbClr val="000000"/>
                </a:solidFill>
                <a:latin typeface="TAN Tangkiwood"/>
              </a:rPr>
              <a:t>Development, 23, 272-283.</a:t>
            </a:r>
          </a:p>
          <a:p>
            <a:pPr algn="ctr">
              <a:lnSpc>
                <a:spcPts val="3599"/>
              </a:lnSpc>
            </a:pPr>
            <a:r>
              <a:rPr lang="en-US" sz="3599" spc="-71">
                <a:solidFill>
                  <a:srgbClr val="000000"/>
                </a:solidFill>
                <a:latin typeface="TAN Tangkiwood"/>
              </a:rPr>
              <a:t>27</a:t>
            </a:r>
          </a:p>
          <a:p>
            <a:pPr algn="ctr">
              <a:lnSpc>
                <a:spcPts val="3599"/>
              </a:lnSpc>
            </a:pPr>
            <a:r>
              <a:rPr lang="en-US" sz="3599" spc="-71">
                <a:solidFill>
                  <a:srgbClr val="000000"/>
                </a:solidFill>
                <a:latin typeface="TAN Tangkiwood"/>
              </a:rPr>
              <a:t>Stephenson, P., &amp; Smith, D. (1989). Bullying in the junior school. In: D. P. Tattum &amp;</a:t>
            </a:r>
          </a:p>
          <a:p>
            <a:pPr algn="ctr">
              <a:lnSpc>
                <a:spcPts val="3599"/>
              </a:lnSpc>
            </a:pPr>
            <a:r>
              <a:rPr lang="en-US" sz="3599" spc="-71">
                <a:solidFill>
                  <a:srgbClr val="000000"/>
                </a:solidFill>
                <a:latin typeface="TAN Tangkiwood"/>
              </a:rPr>
              <a:t>D. A. Lane. (Eds) Bullying in Schools (pp. 45–57). London: Trentham Books.</a:t>
            </a:r>
          </a:p>
          <a:p>
            <a:pPr algn="ctr">
              <a:lnSpc>
                <a:spcPts val="3599"/>
              </a:lnSpc>
            </a:pPr>
            <a:r>
              <a:rPr lang="en-US" sz="3599" spc="-71">
                <a:solidFill>
                  <a:srgbClr val="000000"/>
                </a:solidFill>
                <a:latin typeface="TAN Tangkiwood"/>
              </a:rPr>
              <a:t>Tomas de Almeida, A. M. (1999). Portugal. In P. K. Smith, Y. Morita, J. Junger-Tas,</a:t>
            </a:r>
          </a:p>
          <a:p>
            <a:pPr algn="ctr">
              <a:lnSpc>
                <a:spcPts val="3599"/>
              </a:lnSpc>
            </a:pPr>
            <a:r>
              <a:rPr lang="en-US" sz="3599" spc="-71">
                <a:solidFill>
                  <a:srgbClr val="000000"/>
                </a:solidFill>
                <a:latin typeface="TAN Tangkiwood"/>
              </a:rPr>
              <a:t>D. Olweus, R. Catalano &amp; P. Slee (Eds.), The nature of school bullying: A</a:t>
            </a:r>
          </a:p>
          <a:p>
            <a:pPr algn="ctr">
              <a:lnSpc>
                <a:spcPts val="3599"/>
              </a:lnSpc>
            </a:pPr>
            <a:r>
              <a:rPr lang="en-US" sz="3599" spc="-71">
                <a:solidFill>
                  <a:srgbClr val="000000"/>
                </a:solidFill>
                <a:latin typeface="TAN Tangkiwood"/>
              </a:rPr>
              <a:t>cross-national perspective (pp. 174-186). London and New York: Routledge. </a:t>
            </a:r>
          </a:p>
          <a:p>
            <a:pPr algn="ctr">
              <a:lnSpc>
                <a:spcPts val="3599"/>
              </a:lnSpc>
              <a:spcBef>
                <a:spcPct val="0"/>
              </a:spcBef>
            </a:pPr>
            <a:endParaRPr lang="en-US" sz="3599" spc="-71">
              <a:solidFill>
                <a:srgbClr val="000000"/>
              </a:solidFill>
              <a:latin typeface="TAN Tangkiwood"/>
            </a:endParaRPr>
          </a:p>
          <a:p>
            <a:pPr algn="ctr">
              <a:lnSpc>
                <a:spcPts val="3599"/>
              </a:lnSpc>
              <a:spcBef>
                <a:spcPct val="0"/>
              </a:spcBef>
            </a:pPr>
            <a:endParaRPr lang="en-US" sz="3599" spc="-71">
              <a:solidFill>
                <a:srgbClr val="000000"/>
              </a:solidFill>
              <a:latin typeface="TAN Tangkiwoo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Freeform 4"/>
          <p:cNvSpPr/>
          <p:nvPr/>
        </p:nvSpPr>
        <p:spPr>
          <a:xfrm>
            <a:off x="13315432" y="3236714"/>
            <a:ext cx="4972568" cy="4114800"/>
          </a:xfrm>
          <a:custGeom>
            <a:avLst/>
            <a:gdLst/>
            <a:ahLst/>
            <a:cxnLst/>
            <a:rect l="l" t="t" r="r" b="b"/>
            <a:pathLst>
              <a:path w="4972568" h="4114800">
                <a:moveTo>
                  <a:pt x="0" y="0"/>
                </a:moveTo>
                <a:lnTo>
                  <a:pt x="4972568" y="0"/>
                </a:lnTo>
                <a:lnTo>
                  <a:pt x="4972568"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5" name="TextBox 5"/>
          <p:cNvSpPr txBox="1"/>
          <p:nvPr/>
        </p:nvSpPr>
        <p:spPr>
          <a:xfrm>
            <a:off x="1028700" y="4658485"/>
            <a:ext cx="9998497" cy="1918335"/>
          </a:xfrm>
          <a:prstGeom prst="rect">
            <a:avLst/>
          </a:prstGeom>
        </p:spPr>
        <p:txBody>
          <a:bodyPr lIns="0" tIns="0" rIns="0" bIns="0" rtlCol="0" anchor="t">
            <a:spAutoFit/>
          </a:bodyPr>
          <a:lstStyle/>
          <a:p>
            <a:pPr>
              <a:lnSpc>
                <a:spcPts val="5039"/>
              </a:lnSpc>
            </a:pPr>
            <a:r>
              <a:rPr lang="en-US" sz="3599">
                <a:solidFill>
                  <a:srgbClr val="000000"/>
                </a:solidFill>
                <a:latin typeface="Arimo"/>
              </a:rPr>
              <a:t>Zorbaca davranışlara uğrayan mağdurların kendini koruyamayacak ve savunamayacak durumda olması söz konusudur. </a:t>
            </a:r>
          </a:p>
        </p:txBody>
      </p:sp>
      <p:sp>
        <p:nvSpPr>
          <p:cNvPr id="6" name="TextBox 6"/>
          <p:cNvSpPr txBox="1"/>
          <p:nvPr/>
        </p:nvSpPr>
        <p:spPr>
          <a:xfrm>
            <a:off x="1028700" y="6481571"/>
            <a:ext cx="11061753" cy="1918335"/>
          </a:xfrm>
          <a:prstGeom prst="rect">
            <a:avLst/>
          </a:prstGeom>
        </p:spPr>
        <p:txBody>
          <a:bodyPr lIns="0" tIns="0" rIns="0" bIns="0" rtlCol="0" anchor="t">
            <a:spAutoFit/>
          </a:bodyPr>
          <a:lstStyle/>
          <a:p>
            <a:pPr>
              <a:lnSpc>
                <a:spcPts val="5039"/>
              </a:lnSpc>
            </a:pPr>
            <a:r>
              <a:rPr lang="en-US" sz="3599">
                <a:solidFill>
                  <a:srgbClr val="000000"/>
                </a:solidFill>
                <a:latin typeface="Arimo"/>
              </a:rPr>
              <a:t>Zorbalar, bu tür eylemlerinden dolayı genellikle kendilerine bazı </a:t>
            </a:r>
            <a:r>
              <a:rPr lang="en-US" sz="3599">
                <a:solidFill>
                  <a:srgbClr val="DA2528"/>
                </a:solidFill>
                <a:latin typeface="Arimo"/>
              </a:rPr>
              <a:t>menfaatler</a:t>
            </a:r>
            <a:r>
              <a:rPr lang="en-US" sz="3599">
                <a:solidFill>
                  <a:srgbClr val="000000"/>
                </a:solidFill>
                <a:latin typeface="Arimo"/>
              </a:rPr>
              <a:t> sağlarlar ve genellikle zorbaca davranışlarından </a:t>
            </a:r>
            <a:r>
              <a:rPr lang="en-US" sz="3599">
                <a:solidFill>
                  <a:srgbClr val="DA2528"/>
                </a:solidFill>
                <a:latin typeface="Arimo"/>
              </a:rPr>
              <a:t>haz</a:t>
            </a:r>
            <a:r>
              <a:rPr lang="en-US" sz="3599">
                <a:solidFill>
                  <a:srgbClr val="000000"/>
                </a:solidFill>
                <a:latin typeface="Arimo"/>
              </a:rPr>
              <a:t> duyarlar.</a:t>
            </a:r>
          </a:p>
        </p:txBody>
      </p:sp>
      <p:sp>
        <p:nvSpPr>
          <p:cNvPr id="7" name="TextBox 7"/>
          <p:cNvSpPr txBox="1"/>
          <p:nvPr/>
        </p:nvSpPr>
        <p:spPr>
          <a:xfrm>
            <a:off x="482547" y="571500"/>
            <a:ext cx="16633735" cy="1974851"/>
          </a:xfrm>
          <a:prstGeom prst="rect">
            <a:avLst/>
          </a:prstGeom>
        </p:spPr>
        <p:txBody>
          <a:bodyPr lIns="0" tIns="0" rIns="0" bIns="0" rtlCol="0" anchor="t">
            <a:spAutoFit/>
          </a:bodyPr>
          <a:lstStyle/>
          <a:p>
            <a:pPr algn="ctr">
              <a:lnSpc>
                <a:spcPts val="13999"/>
              </a:lnSpc>
            </a:pPr>
            <a:r>
              <a:rPr lang="en-US" sz="9999" spc="-199">
                <a:solidFill>
                  <a:srgbClr val="F55D00"/>
                </a:solidFill>
                <a:latin typeface="TAN Tangkiwood"/>
              </a:rPr>
              <a:t>Zorbalığın Ayırt Edici Özellikleri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Freeform 4"/>
          <p:cNvSpPr/>
          <p:nvPr/>
        </p:nvSpPr>
        <p:spPr>
          <a:xfrm>
            <a:off x="10097667" y="4094930"/>
            <a:ext cx="5666249" cy="5163370"/>
          </a:xfrm>
          <a:custGeom>
            <a:avLst/>
            <a:gdLst/>
            <a:ahLst/>
            <a:cxnLst/>
            <a:rect l="l" t="t" r="r" b="b"/>
            <a:pathLst>
              <a:path w="5666249" h="5163370">
                <a:moveTo>
                  <a:pt x="0" y="0"/>
                </a:moveTo>
                <a:lnTo>
                  <a:pt x="5666249" y="0"/>
                </a:lnTo>
                <a:lnTo>
                  <a:pt x="5666249" y="5163370"/>
                </a:lnTo>
                <a:lnTo>
                  <a:pt x="0" y="5163370"/>
                </a:lnTo>
                <a:lnTo>
                  <a:pt x="0" y="0"/>
                </a:lnTo>
                <a:close/>
              </a:path>
            </a:pathLst>
          </a:custGeom>
          <a:blipFill>
            <a:blip r:embed="rId3"/>
            <a:stretch>
              <a:fillRect/>
            </a:stretch>
          </a:blipFill>
        </p:spPr>
      </p:sp>
      <p:sp>
        <p:nvSpPr>
          <p:cNvPr id="5" name="TextBox 5"/>
          <p:cNvSpPr txBox="1"/>
          <p:nvPr/>
        </p:nvSpPr>
        <p:spPr>
          <a:xfrm>
            <a:off x="1169185" y="4233072"/>
            <a:ext cx="7774236" cy="4799965"/>
          </a:xfrm>
          <a:prstGeom prst="rect">
            <a:avLst/>
          </a:prstGeom>
        </p:spPr>
        <p:txBody>
          <a:bodyPr lIns="0" tIns="0" rIns="0" bIns="0" rtlCol="0" anchor="t">
            <a:spAutoFit/>
          </a:bodyPr>
          <a:lstStyle/>
          <a:p>
            <a:pPr>
              <a:lnSpc>
                <a:spcPts val="4759"/>
              </a:lnSpc>
            </a:pPr>
            <a:r>
              <a:rPr lang="en-US" sz="3399">
                <a:solidFill>
                  <a:srgbClr val="000000"/>
                </a:solidFill>
                <a:latin typeface="Arimo"/>
              </a:rPr>
              <a:t>Araştırmalar akran zorbalığını dört farklı şekilde ele almaktadır:</a:t>
            </a:r>
            <a:r>
              <a:rPr lang="en-US" sz="3399">
                <a:solidFill>
                  <a:srgbClr val="DA2528"/>
                </a:solidFill>
                <a:latin typeface="Arimo"/>
              </a:rPr>
              <a:t> Fiziksel, sözel, ilişkisel ve siber zorbalık</a:t>
            </a:r>
            <a:r>
              <a:rPr lang="en-US" sz="3399">
                <a:solidFill>
                  <a:srgbClr val="000000"/>
                </a:solidFill>
                <a:latin typeface="Arimo"/>
              </a:rPr>
              <a:t> (Olweus, 1993; Hinduja ve Patchin, 2014). Fiziksel ve sözel türler doğrudan zorbalık; ilişkisel ve siber türler ise dolaylı zorbalık olarak nitelenmektedir (Juvonen ve Graham, 2014).</a:t>
            </a:r>
          </a:p>
        </p:txBody>
      </p:sp>
      <p:sp>
        <p:nvSpPr>
          <p:cNvPr id="6" name="TextBox 6"/>
          <p:cNvSpPr txBox="1"/>
          <p:nvPr/>
        </p:nvSpPr>
        <p:spPr>
          <a:xfrm>
            <a:off x="482547" y="571500"/>
            <a:ext cx="16633735" cy="1974851"/>
          </a:xfrm>
          <a:prstGeom prst="rect">
            <a:avLst/>
          </a:prstGeom>
        </p:spPr>
        <p:txBody>
          <a:bodyPr lIns="0" tIns="0" rIns="0" bIns="0" rtlCol="0" anchor="t">
            <a:spAutoFit/>
          </a:bodyPr>
          <a:lstStyle/>
          <a:p>
            <a:pPr algn="ctr">
              <a:lnSpc>
                <a:spcPts val="13999"/>
              </a:lnSpc>
            </a:pPr>
            <a:r>
              <a:rPr lang="en-US" sz="9999" spc="-199">
                <a:solidFill>
                  <a:srgbClr val="F55D00"/>
                </a:solidFill>
                <a:latin typeface="TAN Tangkiwood"/>
              </a:rPr>
              <a:t>Akran Zorbalığının Türleri</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5" t="-83915" b="-37982"/>
            </a:stretch>
          </a:blipFill>
        </p:spPr>
      </p:sp>
      <p:sp>
        <p:nvSpPr>
          <p:cNvPr id="4" name="Freeform 4"/>
          <p:cNvSpPr/>
          <p:nvPr/>
        </p:nvSpPr>
        <p:spPr>
          <a:xfrm>
            <a:off x="10512325" y="3821644"/>
            <a:ext cx="4764561" cy="4976043"/>
          </a:xfrm>
          <a:custGeom>
            <a:avLst/>
            <a:gdLst/>
            <a:ahLst/>
            <a:cxnLst/>
            <a:rect l="l" t="t" r="r" b="b"/>
            <a:pathLst>
              <a:path w="4764561" h="4976043">
                <a:moveTo>
                  <a:pt x="0" y="0"/>
                </a:moveTo>
                <a:lnTo>
                  <a:pt x="4764561" y="0"/>
                </a:lnTo>
                <a:lnTo>
                  <a:pt x="4764561" y="4976043"/>
                </a:lnTo>
                <a:lnTo>
                  <a:pt x="0" y="4976043"/>
                </a:lnTo>
                <a:lnTo>
                  <a:pt x="0" y="0"/>
                </a:lnTo>
                <a:close/>
              </a:path>
            </a:pathLst>
          </a:custGeom>
          <a:blipFill>
            <a:blip r:embed="rId3"/>
            <a:stretch>
              <a:fillRect/>
            </a:stretch>
          </a:blipFill>
        </p:spPr>
      </p:sp>
      <p:sp>
        <p:nvSpPr>
          <p:cNvPr id="5" name="TextBox 5"/>
          <p:cNvSpPr txBox="1"/>
          <p:nvPr/>
        </p:nvSpPr>
        <p:spPr>
          <a:xfrm>
            <a:off x="1028700" y="4326652"/>
            <a:ext cx="7770715" cy="4471035"/>
          </a:xfrm>
          <a:prstGeom prst="rect">
            <a:avLst/>
          </a:prstGeom>
        </p:spPr>
        <p:txBody>
          <a:bodyPr lIns="0" tIns="0" rIns="0" bIns="0" rtlCol="0" anchor="t">
            <a:spAutoFit/>
          </a:bodyPr>
          <a:lstStyle/>
          <a:p>
            <a:pPr algn="just">
              <a:lnSpc>
                <a:spcPts val="5040"/>
              </a:lnSpc>
            </a:pPr>
            <a:r>
              <a:rPr lang="en-US" sz="3600">
                <a:solidFill>
                  <a:srgbClr val="000000"/>
                </a:solidFill>
                <a:latin typeface="Arimo Bold"/>
              </a:rPr>
              <a:t>     Doğrudan zorbalık:</a:t>
            </a:r>
            <a:r>
              <a:rPr lang="en-US" sz="3600">
                <a:solidFill>
                  <a:srgbClr val="000000"/>
                </a:solidFill>
                <a:latin typeface="Arimo"/>
              </a:rPr>
              <a:t> </a:t>
            </a:r>
          </a:p>
          <a:p>
            <a:pPr marL="777240" lvl="1" indent="-388620" algn="just">
              <a:lnSpc>
                <a:spcPts val="5040"/>
              </a:lnSpc>
              <a:buFont typeface="Arial"/>
              <a:buChar char="•"/>
            </a:pPr>
            <a:r>
              <a:rPr lang="en-US" sz="3600">
                <a:solidFill>
                  <a:srgbClr val="000000"/>
                </a:solidFill>
                <a:latin typeface="Arimo"/>
              </a:rPr>
              <a:t>Amaç direkt ve açık olarak karşıdaki kişi üzerinde güç, statü ve hâkimiyet kurma isteğidir. </a:t>
            </a:r>
          </a:p>
          <a:p>
            <a:pPr marL="777240" lvl="1" indent="-388620" algn="just">
              <a:lnSpc>
                <a:spcPts val="5040"/>
              </a:lnSpc>
              <a:buFont typeface="Arial"/>
              <a:buChar char="•"/>
            </a:pPr>
            <a:r>
              <a:rPr lang="en-US" sz="3600">
                <a:solidFill>
                  <a:srgbClr val="000000"/>
                </a:solidFill>
                <a:latin typeface="Arimo"/>
              </a:rPr>
              <a:t>Kişiye yönelik açık saldırı içerir. </a:t>
            </a:r>
          </a:p>
          <a:p>
            <a:pPr marL="777240" lvl="1" indent="-388620" algn="just">
              <a:lnSpc>
                <a:spcPts val="5040"/>
              </a:lnSpc>
              <a:buFont typeface="Arial"/>
              <a:buChar char="•"/>
            </a:pPr>
            <a:r>
              <a:rPr lang="en-US" sz="3600">
                <a:solidFill>
                  <a:srgbClr val="000000"/>
                </a:solidFill>
                <a:latin typeface="Arimo"/>
              </a:rPr>
              <a:t>Zorbalığa maruz kalan kişi zorbanın kim olduğunu bilir.</a:t>
            </a:r>
          </a:p>
        </p:txBody>
      </p:sp>
      <p:sp>
        <p:nvSpPr>
          <p:cNvPr id="6" name="TextBox 6"/>
          <p:cNvSpPr txBox="1"/>
          <p:nvPr/>
        </p:nvSpPr>
        <p:spPr>
          <a:xfrm>
            <a:off x="482547" y="571500"/>
            <a:ext cx="16633735" cy="1974851"/>
          </a:xfrm>
          <a:prstGeom prst="rect">
            <a:avLst/>
          </a:prstGeom>
        </p:spPr>
        <p:txBody>
          <a:bodyPr lIns="0" tIns="0" rIns="0" bIns="0" rtlCol="0" anchor="t">
            <a:spAutoFit/>
          </a:bodyPr>
          <a:lstStyle/>
          <a:p>
            <a:pPr algn="ctr">
              <a:lnSpc>
                <a:spcPts val="13999"/>
              </a:lnSpc>
            </a:pPr>
            <a:r>
              <a:rPr lang="en-US" sz="9999" spc="-199">
                <a:solidFill>
                  <a:srgbClr val="F55D00"/>
                </a:solidFill>
                <a:latin typeface="TAN Tangkiwood"/>
              </a:rPr>
              <a:t>Akran Zorbalığının Türleri</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215" t="-83915" b="-37982"/>
            </a:stretch>
          </a:blipFill>
        </p:spPr>
      </p:sp>
      <p:sp>
        <p:nvSpPr>
          <p:cNvPr id="3" name="Freeform 3"/>
          <p:cNvSpPr/>
          <p:nvPr/>
        </p:nvSpPr>
        <p:spPr>
          <a:xfrm>
            <a:off x="16408363" y="8041878"/>
            <a:ext cx="1879637" cy="2245122"/>
          </a:xfrm>
          <a:custGeom>
            <a:avLst/>
            <a:gdLst/>
            <a:ahLst/>
            <a:cxnLst/>
            <a:rect l="l" t="t" r="r" b="b"/>
            <a:pathLst>
              <a:path w="1879637" h="2245122">
                <a:moveTo>
                  <a:pt x="0" y="0"/>
                </a:moveTo>
                <a:lnTo>
                  <a:pt x="1879637" y="0"/>
                </a:lnTo>
                <a:lnTo>
                  <a:pt x="1879637" y="2245122"/>
                </a:lnTo>
                <a:lnTo>
                  <a:pt x="0" y="2245122"/>
                </a:lnTo>
                <a:lnTo>
                  <a:pt x="0" y="0"/>
                </a:lnTo>
                <a:close/>
              </a:path>
            </a:pathLst>
          </a:custGeom>
          <a:blipFill>
            <a:blip r:embed="rId5"/>
            <a:stretch>
              <a:fillRect/>
            </a:stretch>
          </a:blipFill>
        </p:spPr>
      </p:sp>
      <p:pic>
        <p:nvPicPr>
          <p:cNvPr id="4" name="Picture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t="164" b="164"/>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2990</Words>
  <Application>Microsoft Office PowerPoint</Application>
  <PresentationFormat>Özel</PresentationFormat>
  <Paragraphs>225</Paragraphs>
  <Slides>56</Slides>
  <Notes>0</Notes>
  <HiddenSlides>0</HiddenSlides>
  <MMClips>2</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56</vt:i4>
      </vt:variant>
    </vt:vector>
  </HeadingPairs>
  <TitlesOfParts>
    <vt:vector size="62" baseType="lpstr">
      <vt:lpstr>TAN Tangkiwood</vt:lpstr>
      <vt:lpstr>Arimo</vt:lpstr>
      <vt:lpstr>Calibri</vt:lpstr>
      <vt:lpstr>Arimo Bold</vt:lpstr>
      <vt:lpstr>Arial</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ŞÖYLE BÖYLE</dc:title>
  <cp:lastModifiedBy>HP</cp:lastModifiedBy>
  <cp:revision>3</cp:revision>
  <dcterms:created xsi:type="dcterms:W3CDTF">2006-08-16T00:00:00Z</dcterms:created>
  <dcterms:modified xsi:type="dcterms:W3CDTF">2023-12-06T11:40:42Z</dcterms:modified>
  <dc:identifier>DAFuKC_Toio</dc:identifier>
</cp:coreProperties>
</file>