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8288000" cy="10287000"/>
  <p:notesSz cx="6858000" cy="9144000"/>
  <p:embeddedFontLst>
    <p:embeddedFont>
      <p:font typeface="Sailors Condensed" panose="020B0604020202020204" charset="0"/>
      <p:regular r:id="rId36"/>
    </p:embeddedFont>
    <p:embeddedFont>
      <p:font typeface="One Little Font Bold" panose="020B0604020202020204" charset="-94"/>
      <p:regular r:id="rId37"/>
    </p:embeddedFont>
    <p:embeddedFont>
      <p:font typeface="One Little Font" panose="020B0604020202020204" charset="-9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9.png"/><Relationship Id="rId4" Type="http://schemas.openxmlformats.org/officeDocument/2006/relationships/image" Target="../media/image42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95941" y="3219219"/>
            <a:ext cx="9934798" cy="505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80"/>
              </a:lnSpc>
            </a:pPr>
            <a:r>
              <a:rPr lang="en-US" sz="10900" spc="-283">
                <a:solidFill>
                  <a:srgbClr val="3B3433"/>
                </a:solidFill>
                <a:latin typeface="Sailors Condensed"/>
              </a:rPr>
              <a:t>AKRAN ZORBALIĞI VELİ SUNUMU</a:t>
            </a:r>
          </a:p>
          <a:p>
            <a:pPr>
              <a:lnSpc>
                <a:spcPts val="13080"/>
              </a:lnSpc>
            </a:pPr>
            <a:endParaRPr lang="en-US" sz="10900" spc="-283">
              <a:solidFill>
                <a:srgbClr val="3B3433"/>
              </a:solidFill>
              <a:latin typeface="Sailors Condense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98108" y="3597428"/>
            <a:ext cx="6989892" cy="7042713"/>
          </a:xfrm>
          <a:custGeom>
            <a:avLst/>
            <a:gdLst/>
            <a:ahLst/>
            <a:cxnLst/>
            <a:rect l="l" t="t" r="r" b="b"/>
            <a:pathLst>
              <a:path w="6989892" h="7042713">
                <a:moveTo>
                  <a:pt x="0" y="0"/>
                </a:moveTo>
                <a:lnTo>
                  <a:pt x="6989892" y="0"/>
                </a:lnTo>
                <a:lnTo>
                  <a:pt x="6989892" y="7042712"/>
                </a:lnTo>
                <a:lnTo>
                  <a:pt x="0" y="7042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6562" y="1358710"/>
            <a:ext cx="12001877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SIBER ZORBALIK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1624" y="3334948"/>
            <a:ext cx="10303930" cy="543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Siber zorbalık: Teknolojik aletlerle (örn. cep telefonu, bilgisayar) yapılan davranışlardır. </a:t>
            </a:r>
          </a:p>
          <a:p>
            <a:pPr>
              <a:lnSpc>
                <a:spcPts val="5461"/>
              </a:lnSpc>
            </a:pPr>
            <a:endParaRPr lang="en-US" sz="3413">
              <a:solidFill>
                <a:srgbClr val="3B3433"/>
              </a:solidFill>
              <a:latin typeface="One Little Font"/>
            </a:endParaRP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Rahatsız edici mesajlar göndermek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Sosyal medya siteleri aracılığıyla rahatsız etmek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Kişiden habersiz sosyal medya hesabı açmak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Fotoğraflarını izinsiz kullanmak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Kişiyi kötüleyen/küçük düşüren paylaşımlarda bulunmak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2435" y="5275104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03981" y="-243471"/>
            <a:ext cx="4446721" cy="4424487"/>
          </a:xfrm>
          <a:custGeom>
            <a:avLst/>
            <a:gdLst/>
            <a:ahLst/>
            <a:cxnLst/>
            <a:rect l="l" t="t" r="r" b="b"/>
            <a:pathLst>
              <a:path w="4446721" h="4424487">
                <a:moveTo>
                  <a:pt x="0" y="0"/>
                </a:moveTo>
                <a:lnTo>
                  <a:pt x="4446721" y="0"/>
                </a:lnTo>
                <a:lnTo>
                  <a:pt x="4446721" y="4424488"/>
                </a:lnTo>
                <a:lnTo>
                  <a:pt x="0" y="4424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50004" y="3459043"/>
            <a:ext cx="9009705" cy="55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Akran zorbalığı durumlarında yer alan çocukları</a:t>
            </a:r>
            <a:r>
              <a:rPr lang="en-US" sz="3499">
                <a:solidFill>
                  <a:srgbClr val="FF3131"/>
                </a:solidFill>
                <a:latin typeface="One Little Font"/>
              </a:rPr>
              <a:t> 4 temel grupta</a:t>
            </a:r>
            <a:r>
              <a:rPr lang="en-US" sz="3499">
                <a:solidFill>
                  <a:srgbClr val="3B3433"/>
                </a:solidFill>
                <a:latin typeface="One Little Font"/>
              </a:rPr>
              <a:t> ele alabiliriz: </a:t>
            </a:r>
          </a:p>
          <a:p>
            <a:pPr>
              <a:lnSpc>
                <a:spcPts val="5599"/>
              </a:lnSpc>
            </a:pPr>
            <a:endParaRPr lang="en-US" sz="3499">
              <a:solidFill>
                <a:srgbClr val="3B3433"/>
              </a:solidFill>
              <a:latin typeface="One Little Font"/>
            </a:endParaRP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1. Zorbalık yapanlar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2. Zorbalığa maruz kalanlar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3. Hem zorbalık yapan hem de aynı zamanda zorbalığa maruz kalanlar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4. İzleyiciler (olaya tanıklık edenler)</a:t>
            </a:r>
          </a:p>
        </p:txBody>
      </p:sp>
      <p:sp>
        <p:nvSpPr>
          <p:cNvPr id="6" name="Freeform 6"/>
          <p:cNvSpPr/>
          <p:nvPr/>
        </p:nvSpPr>
        <p:spPr>
          <a:xfrm>
            <a:off x="572384" y="-531932"/>
            <a:ext cx="3456432" cy="4114800"/>
          </a:xfrm>
          <a:custGeom>
            <a:avLst/>
            <a:gdLst/>
            <a:ahLst/>
            <a:cxnLst/>
            <a:rect l="l" t="t" r="r" b="b"/>
            <a:pathLst>
              <a:path w="3456432" h="4114800">
                <a:moveTo>
                  <a:pt x="0" y="0"/>
                </a:moveTo>
                <a:lnTo>
                  <a:pt x="3456432" y="0"/>
                </a:lnTo>
                <a:lnTo>
                  <a:pt x="3456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94515" y="992397"/>
            <a:ext cx="14522097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AKRAN ZORBALIĞINDA FARKLI GRUPLAR </a:t>
            </a:r>
          </a:p>
        </p:txBody>
      </p:sp>
      <p:sp>
        <p:nvSpPr>
          <p:cNvPr id="8" name="Freeform 8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67354" y="2589240"/>
            <a:ext cx="7720646" cy="6948581"/>
          </a:xfrm>
          <a:custGeom>
            <a:avLst/>
            <a:gdLst/>
            <a:ahLst/>
            <a:cxnLst/>
            <a:rect l="l" t="t" r="r" b="b"/>
            <a:pathLst>
              <a:path w="7720646" h="6948581">
                <a:moveTo>
                  <a:pt x="0" y="0"/>
                </a:moveTo>
                <a:lnTo>
                  <a:pt x="7720646" y="0"/>
                </a:lnTo>
                <a:lnTo>
                  <a:pt x="7720646" y="6948581"/>
                </a:lnTo>
                <a:lnTo>
                  <a:pt x="0" y="6948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8225" y="889274"/>
            <a:ext cx="15019723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AKRAN ZORBALIĞININ SONUÇLARI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6859" y="3508925"/>
            <a:ext cx="10150496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3B3433"/>
                </a:solidFill>
                <a:latin typeface="One Little Font"/>
              </a:rPr>
              <a:t>• Akran zorbalığı, bu olaya dahil olan bütün çocukları olumsuz yönde etkilemektedir.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3B3433"/>
                </a:solidFill>
                <a:latin typeface="One Little Font"/>
              </a:rPr>
              <a:t>• Çocukların fiziksel, psikolojik ve sosyal açıdan etkilendikleri görülmektedir.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3B3433"/>
                </a:solidFill>
                <a:latin typeface="One Little Font"/>
              </a:rPr>
              <a:t>• Bu olumsuz etkiler hem kısa hem de uzun süreli olabilmektedir.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89989" y="3124533"/>
            <a:ext cx="11142188" cy="2771703"/>
            <a:chOff x="0" y="0"/>
            <a:chExt cx="2934568" cy="72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4568" cy="729996"/>
            </a:xfrm>
            <a:custGeom>
              <a:avLst/>
              <a:gdLst/>
              <a:ahLst/>
              <a:cxnLst/>
              <a:rect l="l" t="t" r="r" b="b"/>
              <a:pathLst>
                <a:path w="2934568" h="729996">
                  <a:moveTo>
                    <a:pt x="0" y="0"/>
                  </a:moveTo>
                  <a:lnTo>
                    <a:pt x="2934568" y="0"/>
                  </a:lnTo>
                  <a:lnTo>
                    <a:pt x="2934568" y="729996"/>
                  </a:lnTo>
                  <a:lnTo>
                    <a:pt x="0" y="729996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34568" cy="806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8558" y="3600450"/>
            <a:ext cx="5301431" cy="2471949"/>
            <a:chOff x="0" y="0"/>
            <a:chExt cx="1396262" cy="6510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262" cy="651048"/>
            </a:xfrm>
            <a:custGeom>
              <a:avLst/>
              <a:gdLst/>
              <a:ahLst/>
              <a:cxnLst/>
              <a:rect l="l" t="t" r="r" b="b"/>
              <a:pathLst>
                <a:path w="1396262" h="651048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576571"/>
                  </a:lnTo>
                  <a:cubicBezTo>
                    <a:pt x="1396262" y="596323"/>
                    <a:pt x="1388415" y="615267"/>
                    <a:pt x="1374448" y="629234"/>
                  </a:cubicBezTo>
                  <a:cubicBezTo>
                    <a:pt x="1360481" y="643202"/>
                    <a:pt x="1341537" y="651048"/>
                    <a:pt x="1321784" y="651048"/>
                  </a:cubicBezTo>
                  <a:lnTo>
                    <a:pt x="74478" y="651048"/>
                  </a:lnTo>
                  <a:cubicBezTo>
                    <a:pt x="33345" y="651048"/>
                    <a:pt x="0" y="617703"/>
                    <a:pt x="0" y="57657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396262" cy="72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8558" y="6417828"/>
            <a:ext cx="5301431" cy="2471949"/>
            <a:chOff x="0" y="0"/>
            <a:chExt cx="1396262" cy="6510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6262" cy="651048"/>
            </a:xfrm>
            <a:custGeom>
              <a:avLst/>
              <a:gdLst/>
              <a:ahLst/>
              <a:cxnLst/>
              <a:rect l="l" t="t" r="r" b="b"/>
              <a:pathLst>
                <a:path w="1396262" h="651048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576571"/>
                  </a:lnTo>
                  <a:cubicBezTo>
                    <a:pt x="1396262" y="596323"/>
                    <a:pt x="1388415" y="615267"/>
                    <a:pt x="1374448" y="629234"/>
                  </a:cubicBezTo>
                  <a:cubicBezTo>
                    <a:pt x="1360481" y="643202"/>
                    <a:pt x="1341537" y="651048"/>
                    <a:pt x="1321784" y="651048"/>
                  </a:cubicBezTo>
                  <a:lnTo>
                    <a:pt x="74478" y="651048"/>
                  </a:lnTo>
                  <a:cubicBezTo>
                    <a:pt x="33345" y="651048"/>
                    <a:pt x="0" y="617703"/>
                    <a:pt x="0" y="57657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396262" cy="72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9989" y="6267951"/>
            <a:ext cx="11142188" cy="2771703"/>
            <a:chOff x="0" y="0"/>
            <a:chExt cx="2934568" cy="7299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34568" cy="729996"/>
            </a:xfrm>
            <a:custGeom>
              <a:avLst/>
              <a:gdLst/>
              <a:ahLst/>
              <a:cxnLst/>
              <a:rect l="l" t="t" r="r" b="b"/>
              <a:pathLst>
                <a:path w="2934568" h="729996">
                  <a:moveTo>
                    <a:pt x="0" y="0"/>
                  </a:moveTo>
                  <a:lnTo>
                    <a:pt x="2934568" y="0"/>
                  </a:lnTo>
                  <a:lnTo>
                    <a:pt x="2934568" y="729996"/>
                  </a:lnTo>
                  <a:lnTo>
                    <a:pt x="0" y="729996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2934568" cy="806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0"/>
            <a:ext cx="3271762" cy="3124533"/>
          </a:xfrm>
          <a:custGeom>
            <a:avLst/>
            <a:gdLst/>
            <a:ahLst/>
            <a:cxnLst/>
            <a:rect l="l" t="t" r="r" b="b"/>
            <a:pathLst>
              <a:path w="3271762" h="3124533">
                <a:moveTo>
                  <a:pt x="0" y="0"/>
                </a:moveTo>
                <a:lnTo>
                  <a:pt x="3271762" y="0"/>
                </a:lnTo>
                <a:lnTo>
                  <a:pt x="3271762" y="3124533"/>
                </a:lnTo>
                <a:lnTo>
                  <a:pt x="0" y="3124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31325" y="1022557"/>
            <a:ext cx="11627975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ZORBALIK YAPAN ÇOCUKLAR IÇIN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26114" y="4453235"/>
            <a:ext cx="345840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Kısa Süreli Sonuçlar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73250" y="7339795"/>
            <a:ext cx="3564136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Uzun Süreli Sonuçlar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56547" y="3543300"/>
            <a:ext cx="9404426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Okula uyumda güçlük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Dışlanma, yalnız kalma, sevilmeme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Arkadaşlık ilişkilerinde zorluklar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56547" y="6439682"/>
            <a:ext cx="11717973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Saldırgan davranışların sürmesi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Arkadaşlık ilişkilerinde problemler  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Erken yaşlarda sigara, alkol ve madde kullanma riski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 • Problemli davranışlarda (örn. suça yönelik) bulunma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25149" y="3010912"/>
            <a:ext cx="11907028" cy="2885324"/>
            <a:chOff x="0" y="0"/>
            <a:chExt cx="3136007" cy="7599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6007" cy="759921"/>
            </a:xfrm>
            <a:custGeom>
              <a:avLst/>
              <a:gdLst/>
              <a:ahLst/>
              <a:cxnLst/>
              <a:rect l="l" t="t" r="r" b="b"/>
              <a:pathLst>
                <a:path w="3136007" h="759921">
                  <a:moveTo>
                    <a:pt x="0" y="0"/>
                  </a:moveTo>
                  <a:lnTo>
                    <a:pt x="3136007" y="0"/>
                  </a:lnTo>
                  <a:lnTo>
                    <a:pt x="3136007" y="759921"/>
                  </a:lnTo>
                  <a:lnTo>
                    <a:pt x="0" y="759921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136007" cy="836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3205" y="3124533"/>
            <a:ext cx="5301431" cy="2471949"/>
            <a:chOff x="0" y="0"/>
            <a:chExt cx="1396262" cy="6510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262" cy="651048"/>
            </a:xfrm>
            <a:custGeom>
              <a:avLst/>
              <a:gdLst/>
              <a:ahLst/>
              <a:cxnLst/>
              <a:rect l="l" t="t" r="r" b="b"/>
              <a:pathLst>
                <a:path w="1396262" h="651048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576571"/>
                  </a:lnTo>
                  <a:cubicBezTo>
                    <a:pt x="1396262" y="596323"/>
                    <a:pt x="1388415" y="615267"/>
                    <a:pt x="1374448" y="629234"/>
                  </a:cubicBezTo>
                  <a:cubicBezTo>
                    <a:pt x="1360481" y="643202"/>
                    <a:pt x="1341537" y="651048"/>
                    <a:pt x="1321784" y="651048"/>
                  </a:cubicBezTo>
                  <a:lnTo>
                    <a:pt x="74478" y="651048"/>
                  </a:lnTo>
                  <a:cubicBezTo>
                    <a:pt x="33345" y="651048"/>
                    <a:pt x="0" y="617703"/>
                    <a:pt x="0" y="57657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396262" cy="72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3205" y="6496832"/>
            <a:ext cx="5301431" cy="2471949"/>
            <a:chOff x="0" y="0"/>
            <a:chExt cx="1396262" cy="6510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6262" cy="651048"/>
            </a:xfrm>
            <a:custGeom>
              <a:avLst/>
              <a:gdLst/>
              <a:ahLst/>
              <a:cxnLst/>
              <a:rect l="l" t="t" r="r" b="b"/>
              <a:pathLst>
                <a:path w="1396262" h="651048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576571"/>
                  </a:lnTo>
                  <a:cubicBezTo>
                    <a:pt x="1396262" y="596323"/>
                    <a:pt x="1388415" y="615267"/>
                    <a:pt x="1374448" y="629234"/>
                  </a:cubicBezTo>
                  <a:cubicBezTo>
                    <a:pt x="1360481" y="643202"/>
                    <a:pt x="1341537" y="651048"/>
                    <a:pt x="1321784" y="651048"/>
                  </a:cubicBezTo>
                  <a:lnTo>
                    <a:pt x="74478" y="651048"/>
                  </a:lnTo>
                  <a:cubicBezTo>
                    <a:pt x="33345" y="651048"/>
                    <a:pt x="0" y="617703"/>
                    <a:pt x="0" y="57657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396262" cy="72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25149" y="6258369"/>
            <a:ext cx="11907028" cy="2781284"/>
            <a:chOff x="0" y="0"/>
            <a:chExt cx="3136007" cy="7325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6007" cy="732519"/>
            </a:xfrm>
            <a:custGeom>
              <a:avLst/>
              <a:gdLst/>
              <a:ahLst/>
              <a:cxnLst/>
              <a:rect l="l" t="t" r="r" b="b"/>
              <a:pathLst>
                <a:path w="3136007" h="732519">
                  <a:moveTo>
                    <a:pt x="0" y="0"/>
                  </a:moveTo>
                  <a:lnTo>
                    <a:pt x="3136007" y="0"/>
                  </a:lnTo>
                  <a:lnTo>
                    <a:pt x="3136007" y="732519"/>
                  </a:lnTo>
                  <a:lnTo>
                    <a:pt x="0" y="732519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136007" cy="808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84699" y="0"/>
            <a:ext cx="2645839" cy="3010912"/>
          </a:xfrm>
          <a:custGeom>
            <a:avLst/>
            <a:gdLst/>
            <a:ahLst/>
            <a:cxnLst/>
            <a:rect l="l" t="t" r="r" b="b"/>
            <a:pathLst>
              <a:path w="2645839" h="3010912">
                <a:moveTo>
                  <a:pt x="0" y="0"/>
                </a:moveTo>
                <a:lnTo>
                  <a:pt x="2645839" y="0"/>
                </a:lnTo>
                <a:lnTo>
                  <a:pt x="2645839" y="3010912"/>
                </a:lnTo>
                <a:lnTo>
                  <a:pt x="0" y="301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636474" y="598168"/>
            <a:ext cx="10369311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ZORBALIĞA MARUZ KALAN ÇOCUKLAR IÇIN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4716" y="4396424"/>
            <a:ext cx="345840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Kısa Süreli Sonuçlar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852" y="7339795"/>
            <a:ext cx="3564136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Uzun Süreli Sonuçlar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36474" y="3239454"/>
            <a:ext cx="10084379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Üzüntü, mutsuzluk, kızgınlık, yalnızlık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Düşük özgüven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Fiziksel belirtiler (baş ağrısı, karın ağrısı, mide bulantısı)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 • Okula bağlılıkta azalma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70027" y="6439682"/>
            <a:ext cx="11717973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Üzüntü, mutsuzluk, kızgınlık, yalnızlık </a:t>
            </a: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Düşük özgüven ve benlik saygısı </a:t>
            </a: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Depresyon ve kaygı bozuklukları </a:t>
            </a: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Sosyal ilişkilerde problemler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25149" y="4639019"/>
            <a:ext cx="12257972" cy="3389805"/>
            <a:chOff x="0" y="0"/>
            <a:chExt cx="3228437" cy="892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8437" cy="892788"/>
            </a:xfrm>
            <a:custGeom>
              <a:avLst/>
              <a:gdLst/>
              <a:ahLst/>
              <a:cxnLst/>
              <a:rect l="l" t="t" r="r" b="b"/>
              <a:pathLst>
                <a:path w="3228437" h="892788">
                  <a:moveTo>
                    <a:pt x="0" y="0"/>
                  </a:moveTo>
                  <a:lnTo>
                    <a:pt x="3228437" y="0"/>
                  </a:lnTo>
                  <a:lnTo>
                    <a:pt x="3228437" y="892788"/>
                  </a:lnTo>
                  <a:lnTo>
                    <a:pt x="0" y="892788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228437" cy="968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5143500"/>
            <a:ext cx="5301431" cy="2471949"/>
            <a:chOff x="0" y="0"/>
            <a:chExt cx="1396262" cy="6510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262" cy="651048"/>
            </a:xfrm>
            <a:custGeom>
              <a:avLst/>
              <a:gdLst/>
              <a:ahLst/>
              <a:cxnLst/>
              <a:rect l="l" t="t" r="r" b="b"/>
              <a:pathLst>
                <a:path w="1396262" h="651048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576571"/>
                  </a:lnTo>
                  <a:cubicBezTo>
                    <a:pt x="1396262" y="596323"/>
                    <a:pt x="1388415" y="615267"/>
                    <a:pt x="1374448" y="629234"/>
                  </a:cubicBezTo>
                  <a:cubicBezTo>
                    <a:pt x="1360481" y="643202"/>
                    <a:pt x="1341537" y="651048"/>
                    <a:pt x="1321784" y="651048"/>
                  </a:cubicBezTo>
                  <a:lnTo>
                    <a:pt x="74478" y="651048"/>
                  </a:lnTo>
                  <a:cubicBezTo>
                    <a:pt x="33345" y="651048"/>
                    <a:pt x="0" y="617703"/>
                    <a:pt x="0" y="57657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396262" cy="72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16012" y="1085850"/>
            <a:ext cx="15189192" cy="18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HEM ZORBALIK YAPAN HEM ZORBALIĞA MARUZ KALAN ÇOCUKLAR IÇIN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555" y="5719876"/>
            <a:ext cx="4856321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Kısa ve Uzun Süreli Sonuçlar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74921" y="4953319"/>
            <a:ext cx="10084379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Yüksek düzeyde saldırgan problemler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Düşük benlik saygısı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Sosyal ilişkilerde problemler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 • Dışlanma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01431" y="3795769"/>
            <a:ext cx="12681690" cy="4936435"/>
            <a:chOff x="0" y="0"/>
            <a:chExt cx="3340034" cy="13001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0033" cy="1300131"/>
            </a:xfrm>
            <a:custGeom>
              <a:avLst/>
              <a:gdLst/>
              <a:ahLst/>
              <a:cxnLst/>
              <a:rect l="l" t="t" r="r" b="b"/>
              <a:pathLst>
                <a:path w="3340033" h="1300131">
                  <a:moveTo>
                    <a:pt x="0" y="0"/>
                  </a:moveTo>
                  <a:lnTo>
                    <a:pt x="3340033" y="0"/>
                  </a:lnTo>
                  <a:lnTo>
                    <a:pt x="3340033" y="1300131"/>
                  </a:lnTo>
                  <a:lnTo>
                    <a:pt x="0" y="1300131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340034" cy="137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4648300"/>
            <a:ext cx="5301431" cy="3371242"/>
            <a:chOff x="0" y="0"/>
            <a:chExt cx="1396262" cy="8878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262" cy="887899"/>
            </a:xfrm>
            <a:custGeom>
              <a:avLst/>
              <a:gdLst/>
              <a:ahLst/>
              <a:cxnLst/>
              <a:rect l="l" t="t" r="r" b="b"/>
              <a:pathLst>
                <a:path w="1396262" h="887899">
                  <a:moveTo>
                    <a:pt x="74478" y="0"/>
                  </a:moveTo>
                  <a:lnTo>
                    <a:pt x="1321784" y="0"/>
                  </a:lnTo>
                  <a:cubicBezTo>
                    <a:pt x="1362917" y="0"/>
                    <a:pt x="1396262" y="33345"/>
                    <a:pt x="1396262" y="74478"/>
                  </a:cubicBezTo>
                  <a:lnTo>
                    <a:pt x="1396262" y="813421"/>
                  </a:lnTo>
                  <a:cubicBezTo>
                    <a:pt x="1396262" y="833174"/>
                    <a:pt x="1388415" y="852118"/>
                    <a:pt x="1374448" y="866085"/>
                  </a:cubicBezTo>
                  <a:cubicBezTo>
                    <a:pt x="1360481" y="880052"/>
                    <a:pt x="1341537" y="887899"/>
                    <a:pt x="1321784" y="887899"/>
                  </a:cubicBezTo>
                  <a:lnTo>
                    <a:pt x="74478" y="887899"/>
                  </a:lnTo>
                  <a:cubicBezTo>
                    <a:pt x="33345" y="887899"/>
                    <a:pt x="0" y="854554"/>
                    <a:pt x="0" y="813421"/>
                  </a:cubicBezTo>
                  <a:lnTo>
                    <a:pt x="0" y="74478"/>
                  </a:lnTo>
                  <a:cubicBezTo>
                    <a:pt x="0" y="33345"/>
                    <a:pt x="33345" y="0"/>
                    <a:pt x="74478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396262" cy="964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6947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62748"/>
            <a:ext cx="17229633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İZLEYICILER IÇIN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2555" y="5719876"/>
            <a:ext cx="4856321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ne Little Font"/>
              </a:rPr>
              <a:t>Kısa ve Uzun Süreli Sonuçlar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00087" y="4658791"/>
            <a:ext cx="10084379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Kendisinin de aynı şeyleri yaşayacağına dair korku ve endişe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Kendisini savunmak için sürekli tetikte hissetme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 • Yardım edemediği için suçluluk duyma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• İspiyoncu olarak damgalanmaya karşı endişe duyma 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ne Little Font"/>
              </a:rPr>
              <a:t> • Okulda güvende hissetmeme, okula gitmek istememe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7379" y="6539594"/>
            <a:ext cx="4474515" cy="3747406"/>
          </a:xfrm>
          <a:custGeom>
            <a:avLst/>
            <a:gdLst/>
            <a:ahLst/>
            <a:cxnLst/>
            <a:rect l="l" t="t" r="r" b="b"/>
            <a:pathLst>
              <a:path w="4474515" h="3747406">
                <a:moveTo>
                  <a:pt x="0" y="0"/>
                </a:moveTo>
                <a:lnTo>
                  <a:pt x="4474515" y="0"/>
                </a:lnTo>
                <a:lnTo>
                  <a:pt x="4474515" y="3747406"/>
                </a:lnTo>
                <a:lnTo>
                  <a:pt x="0" y="3747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22445" y="7347321"/>
            <a:ext cx="1951212" cy="2939679"/>
          </a:xfrm>
          <a:custGeom>
            <a:avLst/>
            <a:gdLst/>
            <a:ahLst/>
            <a:cxnLst/>
            <a:rect l="l" t="t" r="r" b="b"/>
            <a:pathLst>
              <a:path w="1951212" h="2939679">
                <a:moveTo>
                  <a:pt x="0" y="0"/>
                </a:moveTo>
                <a:lnTo>
                  <a:pt x="1951212" y="0"/>
                </a:lnTo>
                <a:lnTo>
                  <a:pt x="1951212" y="2939679"/>
                </a:lnTo>
                <a:lnTo>
                  <a:pt x="0" y="2939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7379" y="3691942"/>
            <a:ext cx="4967804" cy="2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Çocuklar zorbalık yaptıklarını veya zorbalığa maruz kaldıklarını yetişkinlere doğrudan anlatmayabilirler.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14149" y="3691942"/>
            <a:ext cx="4967804" cy="320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200">
                <a:solidFill>
                  <a:srgbClr val="3B3433"/>
                </a:solidFill>
                <a:latin typeface="One Little Font"/>
              </a:rPr>
              <a:t>• Bununla birlikte, çocukları yakından gözlemlediğimizde, bazı işaretler akran zorbalığı durumları hakkında bizlere bilgi verebilir.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98713" y="683879"/>
            <a:ext cx="13654639" cy="187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AKRAN ZORBALIĞINI NASIL ANLARIM VE NE YAPABILIRIM?</a:t>
            </a:r>
          </a:p>
        </p:txBody>
      </p:sp>
      <p:sp>
        <p:nvSpPr>
          <p:cNvPr id="8" name="Freeform 8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7379" y="3691942"/>
            <a:ext cx="14820170" cy="5152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Farklı ortamlarda saldırgan davranışlar gösterme (örn. ev, mahalle)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Düşünmeden, ani davranma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Çabuk öfkelenme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Farklılıklara karşı önyargılı veya tahammülsüz olma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Kendi suçunu kabul etmeme, genelde hep karşı tarafı suçlama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Kuralları dinleme ve uymada zorluk yaşama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Akranlarına hükmetmeye, boyun eğdirmeye çalışma 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3B3433"/>
                </a:solidFill>
                <a:latin typeface="One Little Font"/>
              </a:rPr>
              <a:t>• Başkalarının duygularına duyarlı olmama (empati kurmakta zorlanma)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81739"/>
            <a:ext cx="16684558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ÇOCUĞUNUZUN AKRAN ZORBALIĞI YAPTIĞINI NASIL ANLARSINIZ?</a:t>
            </a:r>
          </a:p>
        </p:txBody>
      </p:sp>
      <p:sp>
        <p:nvSpPr>
          <p:cNvPr id="5" name="Freeform 5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454" y="3454106"/>
            <a:ext cx="2720305" cy="1228780"/>
          </a:xfrm>
          <a:custGeom>
            <a:avLst/>
            <a:gdLst/>
            <a:ahLst/>
            <a:cxnLst/>
            <a:rect l="l" t="t" r="r" b="b"/>
            <a:pathLst>
              <a:path w="2720305" h="1228780">
                <a:moveTo>
                  <a:pt x="0" y="0"/>
                </a:moveTo>
                <a:lnTo>
                  <a:pt x="2720304" y="0"/>
                </a:lnTo>
                <a:lnTo>
                  <a:pt x="2720304" y="1228781"/>
                </a:lnTo>
                <a:lnTo>
                  <a:pt x="0" y="122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54108" y="3238301"/>
            <a:ext cx="13995682" cy="1660392"/>
            <a:chOff x="0" y="0"/>
            <a:chExt cx="3686106" cy="43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6967862"/>
            <a:ext cx="3099245" cy="3319138"/>
          </a:xfrm>
          <a:custGeom>
            <a:avLst/>
            <a:gdLst/>
            <a:ahLst/>
            <a:cxnLst/>
            <a:rect l="l" t="t" r="r" b="b"/>
            <a:pathLst>
              <a:path w="3099245" h="3319138">
                <a:moveTo>
                  <a:pt x="0" y="0"/>
                </a:moveTo>
                <a:lnTo>
                  <a:pt x="3099245" y="0"/>
                </a:lnTo>
                <a:lnTo>
                  <a:pt x="3099245" y="3319138"/>
                </a:lnTo>
                <a:lnTo>
                  <a:pt x="0" y="3319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68673" y="614100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ÇOCUĞUNUZ ZORBALIK YAPIYORSA NELER YAPABILIRSINIZ?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08797" y="3587405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7ED957"/>
                </a:solidFill>
                <a:latin typeface="One Little Font Bold"/>
              </a:rPr>
              <a:t>Çocuğunuzla zorbalık hakkında konuşun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08797" y="5374942"/>
            <a:ext cx="14010875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Akran zorbalığının hiçbir gerekçesi olamayacağını ifade edin.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Zorbalığın neden durması gerektiğini açıklayın, aksi takdirde herkesin daha çok zarar göreceğini belirtin.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Zorbalığa maruz kalan arkadaşının nasıl hissedebileceği hakkında konuşun.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46595" y="4492301"/>
            <a:ext cx="6869909" cy="4765999"/>
          </a:xfrm>
          <a:custGeom>
            <a:avLst/>
            <a:gdLst/>
            <a:ahLst/>
            <a:cxnLst/>
            <a:rect l="l" t="t" r="r" b="b"/>
            <a:pathLst>
              <a:path w="6869909" h="4765999">
                <a:moveTo>
                  <a:pt x="0" y="0"/>
                </a:moveTo>
                <a:lnTo>
                  <a:pt x="6869909" y="0"/>
                </a:lnTo>
                <a:lnTo>
                  <a:pt x="6869909" y="4765999"/>
                </a:lnTo>
                <a:lnTo>
                  <a:pt x="0" y="476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69499"/>
            <a:ext cx="15625541" cy="146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230" spc="126">
                <a:solidFill>
                  <a:srgbClr val="5271FF"/>
                </a:solidFill>
                <a:latin typeface="One Little Font Bold"/>
              </a:rPr>
              <a:t>Bir davranışın akran zorbalığı olarak tanımlanması için üç temel özellik gerekmektedir: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5162" y="4744641"/>
            <a:ext cx="8971433" cy="34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3B3433"/>
                </a:solidFill>
                <a:latin typeface="One Little Font"/>
              </a:rPr>
              <a:t>1- Davranışın zarar verme niyetiyle </a:t>
            </a:r>
            <a:r>
              <a:rPr lang="en-US" sz="3899">
                <a:solidFill>
                  <a:srgbClr val="FF3131"/>
                </a:solidFill>
                <a:latin typeface="One Little Font"/>
              </a:rPr>
              <a:t>kasıtlı</a:t>
            </a:r>
            <a:r>
              <a:rPr lang="en-US" sz="3899">
                <a:solidFill>
                  <a:srgbClr val="3B3433"/>
                </a:solidFill>
                <a:latin typeface="One Little Font"/>
              </a:rPr>
              <a:t> olarak yapılması </a:t>
            </a:r>
          </a:p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3B3433"/>
                </a:solidFill>
                <a:latin typeface="One Little Font"/>
              </a:rPr>
              <a:t>2- Davranışın tekrarlaması ve </a:t>
            </a:r>
            <a:r>
              <a:rPr lang="en-US" sz="3899">
                <a:solidFill>
                  <a:srgbClr val="FF3131"/>
                </a:solidFill>
                <a:latin typeface="One Little Font"/>
              </a:rPr>
              <a:t>sürekli</a:t>
            </a:r>
            <a:r>
              <a:rPr lang="en-US" sz="3899">
                <a:solidFill>
                  <a:srgbClr val="3B3433"/>
                </a:solidFill>
                <a:latin typeface="One Little Font"/>
              </a:rPr>
              <a:t> olması </a:t>
            </a:r>
          </a:p>
          <a:p>
            <a:pPr algn="just">
              <a:lnSpc>
                <a:spcPts val="5459"/>
              </a:lnSpc>
            </a:pPr>
            <a:r>
              <a:rPr lang="en-US" sz="3899">
                <a:solidFill>
                  <a:srgbClr val="3B3433"/>
                </a:solidFill>
                <a:latin typeface="One Little Font"/>
              </a:rPr>
              <a:t>3- Çocuklar arasında </a:t>
            </a:r>
            <a:r>
              <a:rPr lang="en-US" sz="3899">
                <a:solidFill>
                  <a:srgbClr val="FF3131"/>
                </a:solidFill>
                <a:latin typeface="One Little Font"/>
              </a:rPr>
              <a:t>güç dengesizliğinin </a:t>
            </a:r>
            <a:r>
              <a:rPr lang="en-US" sz="3899">
                <a:solidFill>
                  <a:srgbClr val="3B3433"/>
                </a:solidFill>
                <a:latin typeface="One Little Font"/>
              </a:rPr>
              <a:t>olması (fiziksel, zihinsel, sosyal ve yaş gibi)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454" y="3454106"/>
            <a:ext cx="2720305" cy="1228780"/>
          </a:xfrm>
          <a:custGeom>
            <a:avLst/>
            <a:gdLst/>
            <a:ahLst/>
            <a:cxnLst/>
            <a:rect l="l" t="t" r="r" b="b"/>
            <a:pathLst>
              <a:path w="2720305" h="1228780">
                <a:moveTo>
                  <a:pt x="0" y="0"/>
                </a:moveTo>
                <a:lnTo>
                  <a:pt x="2720304" y="0"/>
                </a:lnTo>
                <a:lnTo>
                  <a:pt x="2720304" y="1228781"/>
                </a:lnTo>
                <a:lnTo>
                  <a:pt x="0" y="122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54108" y="3238301"/>
            <a:ext cx="13995682" cy="1660392"/>
            <a:chOff x="0" y="0"/>
            <a:chExt cx="3686106" cy="43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183" y="5171676"/>
            <a:ext cx="3434847" cy="3434847"/>
          </a:xfrm>
          <a:custGeom>
            <a:avLst/>
            <a:gdLst/>
            <a:ahLst/>
            <a:cxnLst/>
            <a:rect l="l" t="t" r="r" b="b"/>
            <a:pathLst>
              <a:path w="3434847" h="3434847">
                <a:moveTo>
                  <a:pt x="0" y="0"/>
                </a:moveTo>
                <a:lnTo>
                  <a:pt x="3434847" y="0"/>
                </a:lnTo>
                <a:lnTo>
                  <a:pt x="3434847" y="3434847"/>
                </a:lnTo>
                <a:lnTo>
                  <a:pt x="0" y="3434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46355" y="833174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ZORBALIK YAPIYORSA NELER YAPABILIRSINIZ?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08797" y="3587405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7ED957"/>
                </a:solidFill>
                <a:latin typeface="One Little Font Bold"/>
              </a:rPr>
              <a:t>Zorbalık davranışlarına onay vermediğinizi belirtin.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08797" y="5374942"/>
            <a:ext cx="14010875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Çocuğunuza zorbalık davranışlarını onaylamadığınızı net bir şekilde belirtin.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ne Little Font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ne Little Font"/>
              </a:rPr>
              <a:t>• Çocuğunuzun kişiliğine yönelik olumsuz vurgu yapmayın, onaylamadığınız şeyin onun bu davranışları olduğunu vurgulayın. Onu desteklemeye ve ona yardımcı olmaya hazır olduğunuzu belirtin.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454" y="3454106"/>
            <a:ext cx="2720305" cy="1228780"/>
          </a:xfrm>
          <a:custGeom>
            <a:avLst/>
            <a:gdLst/>
            <a:ahLst/>
            <a:cxnLst/>
            <a:rect l="l" t="t" r="r" b="b"/>
            <a:pathLst>
              <a:path w="2720305" h="1228780">
                <a:moveTo>
                  <a:pt x="0" y="0"/>
                </a:moveTo>
                <a:lnTo>
                  <a:pt x="2720304" y="0"/>
                </a:lnTo>
                <a:lnTo>
                  <a:pt x="2720304" y="1228781"/>
                </a:lnTo>
                <a:lnTo>
                  <a:pt x="0" y="122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54108" y="3238301"/>
            <a:ext cx="13995682" cy="1660392"/>
            <a:chOff x="0" y="0"/>
            <a:chExt cx="3686106" cy="43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53845" y="833174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ZORBALIK YAPIYORSA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08797" y="3587405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7ED957"/>
                </a:solidFill>
                <a:latin typeface="One Little Font Bold"/>
              </a:rPr>
              <a:t>Çocuğunuza yardımcı olun.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4108" y="5365417"/>
            <a:ext cx="14265564" cy="42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Çocuğunuza hangi davranışlarının zorbaca olduğunu aktarın, anlamasına yardımcı olun.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Bu zorbalık davranışlarını neden gösterdiğini anlamaya çalışın. Bu davranışlar yerine hangi davranışları yapabileceğini anlatın.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Kesinlikle fiziksel ceza vermeyin.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Çocuğunuzun davranışlarını değiştirebileceğine güvendiğinizi belirtin, gösterin.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Çocuğunuzun bu konudaki çabasını ve olumlu davranışlarını ödüllendirin.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454" y="3454106"/>
            <a:ext cx="2720305" cy="1228780"/>
          </a:xfrm>
          <a:custGeom>
            <a:avLst/>
            <a:gdLst/>
            <a:ahLst/>
            <a:cxnLst/>
            <a:rect l="l" t="t" r="r" b="b"/>
            <a:pathLst>
              <a:path w="2720305" h="1228780">
                <a:moveTo>
                  <a:pt x="0" y="0"/>
                </a:moveTo>
                <a:lnTo>
                  <a:pt x="2720304" y="0"/>
                </a:lnTo>
                <a:lnTo>
                  <a:pt x="2720304" y="1228781"/>
                </a:lnTo>
                <a:lnTo>
                  <a:pt x="0" y="122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54108" y="3238301"/>
            <a:ext cx="13995682" cy="1660392"/>
            <a:chOff x="0" y="0"/>
            <a:chExt cx="3686106" cy="43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85454" y="5540848"/>
            <a:ext cx="2840518" cy="3360458"/>
          </a:xfrm>
          <a:custGeom>
            <a:avLst/>
            <a:gdLst/>
            <a:ahLst/>
            <a:cxnLst/>
            <a:rect l="l" t="t" r="r" b="b"/>
            <a:pathLst>
              <a:path w="2840518" h="3360458">
                <a:moveTo>
                  <a:pt x="0" y="0"/>
                </a:moveTo>
                <a:lnTo>
                  <a:pt x="2840518" y="0"/>
                </a:lnTo>
                <a:lnTo>
                  <a:pt x="2840518" y="3360458"/>
                </a:lnTo>
                <a:lnTo>
                  <a:pt x="0" y="3360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836" r="-2583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7753" y="833174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ZORBALIK YAPIYORSA NELER YAPABILIRSINIZ?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4268" y="3443273"/>
            <a:ext cx="12748946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7ED957"/>
                </a:solidFill>
                <a:latin typeface="One Little Font Bold"/>
              </a:rPr>
              <a:t>Çocuğunuzu sosyal ve duygusal beceriler (paylaşma, yardım etme, duyguların ifade edilmesi) konusunda destekleyin.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4108" y="5365417"/>
            <a:ext cx="14265564" cy="364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Çocuğunuzla, zorbalık karşısında diğer öğrencilerin neler hissedebileceği üzerinde konuşun, empati kurmasını sağlayın.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Başkalarına saygı duymayı ve farklılıkları kabul etmeyi öğretin. Bu konuda kitaplardan faydalanabilirsiniz.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Çocuğunuzun sosyal ve duygusal becerilerini geliştirmesinde ona destek sağlayın. Bu konuda kitaplar okuyun ve yaşına uygun etkinlikler gerçekleştirin.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454" y="3454106"/>
            <a:ext cx="2720305" cy="1228780"/>
          </a:xfrm>
          <a:custGeom>
            <a:avLst/>
            <a:gdLst/>
            <a:ahLst/>
            <a:cxnLst/>
            <a:rect l="l" t="t" r="r" b="b"/>
            <a:pathLst>
              <a:path w="2720305" h="1228780">
                <a:moveTo>
                  <a:pt x="0" y="0"/>
                </a:moveTo>
                <a:lnTo>
                  <a:pt x="2720304" y="0"/>
                </a:lnTo>
                <a:lnTo>
                  <a:pt x="2720304" y="1228781"/>
                </a:lnTo>
                <a:lnTo>
                  <a:pt x="0" y="122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54108" y="3238301"/>
            <a:ext cx="13995682" cy="1660392"/>
            <a:chOff x="0" y="0"/>
            <a:chExt cx="3686106" cy="43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148537"/>
            <a:ext cx="4319689" cy="2882411"/>
          </a:xfrm>
          <a:custGeom>
            <a:avLst/>
            <a:gdLst/>
            <a:ahLst/>
            <a:cxnLst/>
            <a:rect l="l" t="t" r="r" b="b"/>
            <a:pathLst>
              <a:path w="4319689" h="2882411">
                <a:moveTo>
                  <a:pt x="0" y="0"/>
                </a:moveTo>
                <a:lnTo>
                  <a:pt x="4319689" y="0"/>
                </a:lnTo>
                <a:lnTo>
                  <a:pt x="4319689" y="2882410"/>
                </a:lnTo>
                <a:lnTo>
                  <a:pt x="0" y="2882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00451" y="756974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ZORBALIK YAPIYORSA NELER YAPABILIRSINIZ?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4268" y="3443273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7ED957"/>
                </a:solidFill>
                <a:latin typeface="One Little Font Bold"/>
              </a:rPr>
              <a:t>Okulu bilgilendirin.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4108" y="5222542"/>
            <a:ext cx="14265564" cy="181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Okul ile mutlaka temasa geçin.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Psikolojik danışman/rehber öğretmen ve sınıf öğretmeniyle iş birliği kurun. </a:t>
            </a:r>
          </a:p>
          <a:p>
            <a:pPr>
              <a:lnSpc>
                <a:spcPts val="4846"/>
              </a:lnSpc>
            </a:pPr>
            <a:r>
              <a:rPr lang="en-US" sz="3461">
                <a:solidFill>
                  <a:srgbClr val="000000"/>
                </a:solidFill>
                <a:latin typeface="One Little Font"/>
              </a:rPr>
              <a:t>• Gerektiği zaman uzman desteği almaktan çekinmeyin.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7379" y="3701467"/>
            <a:ext cx="14820170" cy="55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Vücudunda morluk, çizik, yara vb. belirtiler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Okuldan kitapları veya kıyafetleri yırtılmış, dağılmış, kirli olarak dönme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Harçlığını kaybetme, sık sık harçlık isteme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Normalde okulu sevmesine rağmen okula gitmek istememe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Okul servisine binmek istememe, okula gidiş-dönüş yolunu değiştirme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Sık sık baş ağrısı, karın ağrısı, iştah kaybı gibi fiziksel problemlerden şikayet etme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Eski neşesini kaybetmiş olma, yapmaktan hoşlandığı şeyleri yapmak istememe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İçe kapanma, ağlama krizleri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8040" y="945841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ÇOCUĞUNUZUN ZORBALIĞA MARUZ KALDIĞINI NASIL ANLARSINIZ?</a:t>
            </a:r>
          </a:p>
        </p:txBody>
      </p:sp>
      <p:sp>
        <p:nvSpPr>
          <p:cNvPr id="5" name="Freeform 5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MARUZ KALIYORSA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8899" y="3763907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271FF"/>
                </a:solidFill>
                <a:latin typeface="One Little Font Bold"/>
              </a:rPr>
              <a:t>Çocuğunuzla konuşun ve onu destekleyin.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5454015"/>
            <a:ext cx="14265564" cy="38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Çocuğunuzla neler yaşadığı konusunda konuşun.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Çocuğunuza onun yanında olduğunuzu ve ona yardım etmek istediğinizi belirtin.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Çocuğunuzu yargılamadan dinleyin; ne hissettiğini sorun ve duygularını paylaşmasını sağlayın.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Zorbalığa uğramanın onun bir hatası olmadığını açık bir şekilde ifade edin.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MARUZ KALIYORSA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3051" y="3763907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271FF"/>
                </a:solidFill>
                <a:latin typeface="One Little Font Bold"/>
              </a:rPr>
              <a:t>Zorbalıkla baş edebilmesi için ona yardımcı olun.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4921762"/>
            <a:ext cx="14265564" cy="508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Zorbalığa nasıl karşı çıkabileceğine dair basit planlar geliştirin. Örneğin, zorbalık durumunda çocuğunuza net ve kendinden emin bir şekilde «hayır, dur» demesini; «zorbaca davranma» demesini önerebilirsiniz.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Çocuğunuzla böyle bir durumda okulda kimden ve ne şekilde yardım isteyebileceğini konuşun. Çocuğunuzu yardım isteme konusunda cesaretlendirin.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Çocuğunuza bu durumu okul ile paylaşmanız gerektiğini söyleyin, gerekirse birlikte bir plan geliştirin.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MARUZ KALIYORSA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0456" y="3533018"/>
            <a:ext cx="12748946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271FF"/>
                </a:solidFill>
                <a:latin typeface="One Little Font Bold"/>
              </a:rPr>
              <a:t>Çocuğunuzu sosyal ve duygusal beceriler konusunda destekleyin.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5228838"/>
            <a:ext cx="14265564" cy="444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Çocuğunuzun kendini etkili bir şekilde ifade edebilmesine yönelik çalışmalar yapın. Bu konuda yardım almasını sağlayın.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Yeni arkadaşlıklar kurması ve sağlıklı sosyal ilişkiler sürdürebilmesi için gerekli becerileri kazanmasını sağlayın. Bu konuda kitaplardan faydalanabilirsiniz.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Çocuğunuzun özgüvenini yeniden kazanması için çaba gösterin, olumlu özelliklerini vurgulayın.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MARUZ KALIYORSA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0456" y="3695617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271FF"/>
                </a:solidFill>
                <a:latin typeface="One Little Font Bold"/>
              </a:rPr>
              <a:t>Okulu bilgilendirin.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5807587"/>
            <a:ext cx="14265564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Okul ile mutlaka temasa geçin. 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Psikolojik danışman/rehber öğretmen ve sınıf öğretmeniyle iş birliği kurun.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Gerektiği zaman uzman desteği almaktan çekinmeyin.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69267" y="4732364"/>
            <a:ext cx="14820170" cy="206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Okula gitmek istememe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Arkadaşlarının başına gelenleri anlatma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Bazı arkadaşlarıyla bir araya gelmek istememe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7444"/>
            <a:ext cx="15960736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ÇOCUĞUNUZUN AKRAN ZORBALIĞINA TANIK OLDUĞUNU NASIL ANLARSINIZ?</a:t>
            </a:r>
          </a:p>
        </p:txBody>
      </p:sp>
      <p:sp>
        <p:nvSpPr>
          <p:cNvPr id="5" name="Freeform 5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92557" y="2331074"/>
            <a:ext cx="9286651" cy="6349747"/>
          </a:xfrm>
          <a:custGeom>
            <a:avLst/>
            <a:gdLst/>
            <a:ahLst/>
            <a:cxnLst/>
            <a:rect l="l" t="t" r="r" b="b"/>
            <a:pathLst>
              <a:path w="9286651" h="6349747">
                <a:moveTo>
                  <a:pt x="0" y="0"/>
                </a:moveTo>
                <a:lnTo>
                  <a:pt x="9286651" y="0"/>
                </a:lnTo>
                <a:lnTo>
                  <a:pt x="9286651" y="6349748"/>
                </a:lnTo>
                <a:lnTo>
                  <a:pt x="0" y="6349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92270" y="1033777"/>
            <a:ext cx="8382771" cy="129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spc="-440">
                <a:solidFill>
                  <a:srgbClr val="3B3433"/>
                </a:solidFill>
                <a:latin typeface="Sailors Condensed Bold"/>
              </a:rPr>
              <a:t>ÖRNEKLER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8542" y="2989631"/>
            <a:ext cx="8903896" cy="175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>
                <a:solidFill>
                  <a:srgbClr val="3B3433"/>
                </a:solidFill>
                <a:latin typeface="One Little Font"/>
              </a:rPr>
              <a:t>• Ayşe, Aslı ve Nazlı, sınıf arkadaşları Fatma’yı okul dönemi başladığından beri teneffüslerde oyuna almamakta ve dışlamaktadır.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8542" y="6278455"/>
            <a:ext cx="8903896" cy="175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>
                <a:solidFill>
                  <a:srgbClr val="3B3433"/>
                </a:solidFill>
                <a:latin typeface="One Little Font"/>
              </a:rPr>
              <a:t>• Mehmet 8. sınıftadır ve 5. sınıf öğrencisi Can’a okul bahçesinde sürekli çelme takmaktadır. Can yere düştüğünde ise ona gülmektedir.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TANIKLIK EDIYORSA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0456" y="3695617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3131"/>
                </a:solidFill>
                <a:latin typeface="One Little Font Bold"/>
              </a:rPr>
              <a:t>Çocuğunuzla konuşun ve onu dinleyin.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5807587"/>
            <a:ext cx="14265564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Çocuğunuzla zorbalık hakkında konuşun, onu bilgilendirin ve zorbalığın hiçbir şekilde kabul edilemez olduğunu vurgulayın. ,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ne Little Font"/>
              </a:rPr>
              <a:t>• Çocuğunuza zorbalığa tanık olmanın ona neler hissettirdiğini sorun, bu duygular üzerinde konuşun.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5061444" cy="2144780"/>
            <a:chOff x="0" y="0"/>
            <a:chExt cx="3966800" cy="56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66800" cy="564880"/>
            </a:xfrm>
            <a:custGeom>
              <a:avLst/>
              <a:gdLst/>
              <a:ahLst/>
              <a:cxnLst/>
              <a:rect l="l" t="t" r="r" b="b"/>
              <a:pathLst>
                <a:path w="3966800" h="564880">
                  <a:moveTo>
                    <a:pt x="26215" y="0"/>
                  </a:moveTo>
                  <a:lnTo>
                    <a:pt x="3940585" y="0"/>
                  </a:lnTo>
                  <a:cubicBezTo>
                    <a:pt x="3955063" y="0"/>
                    <a:pt x="3966800" y="11737"/>
                    <a:pt x="3966800" y="26215"/>
                  </a:cubicBezTo>
                  <a:lnTo>
                    <a:pt x="3966800" y="538665"/>
                  </a:lnTo>
                  <a:cubicBezTo>
                    <a:pt x="3966800" y="553144"/>
                    <a:pt x="3955063" y="564880"/>
                    <a:pt x="3940585" y="564880"/>
                  </a:cubicBezTo>
                  <a:lnTo>
                    <a:pt x="26215" y="564880"/>
                  </a:lnTo>
                  <a:cubicBezTo>
                    <a:pt x="11737" y="564880"/>
                    <a:pt x="0" y="553144"/>
                    <a:pt x="0" y="538665"/>
                  </a:cubicBezTo>
                  <a:lnTo>
                    <a:pt x="0" y="26215"/>
                  </a:lnTo>
                  <a:cubicBezTo>
                    <a:pt x="0" y="11737"/>
                    <a:pt x="11737" y="0"/>
                    <a:pt x="262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966800" cy="641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TANIKLIK EDIYORSA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35349" y="3533018"/>
            <a:ext cx="12748946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3131"/>
                </a:solidFill>
                <a:latin typeface="One Little Font Bold"/>
              </a:rPr>
              <a:t>Neler yapabileceği konusunda çocuğunuza destek olmaya çalışın.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981" y="5807587"/>
            <a:ext cx="14857396" cy="329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749">
                <a:solidFill>
                  <a:srgbClr val="000000"/>
                </a:solidFill>
                <a:latin typeface="One Little Font"/>
              </a:rPr>
              <a:t>• Zorbalık yapan arkadaşlarını desteklememesi gerektiğini aktarın. </a:t>
            </a:r>
          </a:p>
          <a:p>
            <a:pPr algn="just">
              <a:lnSpc>
                <a:spcPts val="5249"/>
              </a:lnSpc>
            </a:pPr>
            <a:r>
              <a:rPr lang="en-US" sz="3749">
                <a:solidFill>
                  <a:srgbClr val="000000"/>
                </a:solidFill>
                <a:latin typeface="One Little Font"/>
              </a:rPr>
              <a:t>• Çocuğunuzla zorbalığı engelleme konusunda onun ve arkadaşlarının neler yapabileceği üzerinde konuşun. Birlikte bir plan hazırlayın. </a:t>
            </a:r>
          </a:p>
          <a:p>
            <a:pPr algn="just">
              <a:lnSpc>
                <a:spcPts val="5249"/>
              </a:lnSpc>
            </a:pPr>
            <a:r>
              <a:rPr lang="en-US" sz="3749">
                <a:solidFill>
                  <a:srgbClr val="000000"/>
                </a:solidFill>
                <a:latin typeface="One Little Font"/>
              </a:rPr>
              <a:t>• Çocuğunuzun, zorbalık durumuna şahit olduğunda bir yetişkine (öğretmenine) bunu haber vermesinin önemli bir yardım olduğunu söyleyin.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6641" y="3542740"/>
            <a:ext cx="2455868" cy="1231004"/>
          </a:xfrm>
          <a:custGeom>
            <a:avLst/>
            <a:gdLst/>
            <a:ahLst/>
            <a:cxnLst/>
            <a:rect l="l" t="t" r="r" b="b"/>
            <a:pathLst>
              <a:path w="2455868" h="1231004">
                <a:moveTo>
                  <a:pt x="0" y="0"/>
                </a:moveTo>
                <a:lnTo>
                  <a:pt x="2455868" y="0"/>
                </a:lnTo>
                <a:lnTo>
                  <a:pt x="2455868" y="1231004"/>
                </a:lnTo>
                <a:lnTo>
                  <a:pt x="0" y="123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4575" y="704567"/>
            <a:ext cx="15258849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ÇOCUĞUNUZ ZORBALIĞA TANIKLIK EDIYORSA NELER YAPABILIRSINIZ?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0456" y="3695617"/>
            <a:ext cx="1274894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3131"/>
                </a:solidFill>
                <a:latin typeface="One Little Font Bold"/>
              </a:rPr>
              <a:t>Okulu bilgilendirin.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16029" y="5807587"/>
            <a:ext cx="14857396" cy="63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749">
                <a:solidFill>
                  <a:srgbClr val="000000"/>
                </a:solidFill>
                <a:latin typeface="One Little Font"/>
              </a:rPr>
              <a:t>• Okul ile mutlaka temasa geçin, bu olayı okul yönetimiyle paylaşın.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3101" y="6440180"/>
            <a:ext cx="7384637" cy="3739347"/>
            <a:chOff x="0" y="0"/>
            <a:chExt cx="1944925" cy="9848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925" cy="984849"/>
            </a:xfrm>
            <a:custGeom>
              <a:avLst/>
              <a:gdLst/>
              <a:ahLst/>
              <a:cxnLst/>
              <a:rect l="l" t="t" r="r" b="b"/>
              <a:pathLst>
                <a:path w="1944925" h="984849">
                  <a:moveTo>
                    <a:pt x="53467" y="0"/>
                  </a:moveTo>
                  <a:lnTo>
                    <a:pt x="1891458" y="0"/>
                  </a:lnTo>
                  <a:cubicBezTo>
                    <a:pt x="1905638" y="0"/>
                    <a:pt x="1919238" y="5633"/>
                    <a:pt x="1929265" y="15660"/>
                  </a:cubicBezTo>
                  <a:cubicBezTo>
                    <a:pt x="1939292" y="25687"/>
                    <a:pt x="1944925" y="39287"/>
                    <a:pt x="1944925" y="53467"/>
                  </a:cubicBezTo>
                  <a:lnTo>
                    <a:pt x="1944925" y="931381"/>
                  </a:lnTo>
                  <a:cubicBezTo>
                    <a:pt x="1944925" y="945561"/>
                    <a:pt x="1939292" y="959161"/>
                    <a:pt x="1929265" y="969188"/>
                  </a:cubicBezTo>
                  <a:cubicBezTo>
                    <a:pt x="1919238" y="979215"/>
                    <a:pt x="1905638" y="984849"/>
                    <a:pt x="1891458" y="984849"/>
                  </a:cubicBezTo>
                  <a:lnTo>
                    <a:pt x="53467" y="984849"/>
                  </a:lnTo>
                  <a:cubicBezTo>
                    <a:pt x="39287" y="984849"/>
                    <a:pt x="25687" y="979215"/>
                    <a:pt x="15660" y="969188"/>
                  </a:cubicBezTo>
                  <a:cubicBezTo>
                    <a:pt x="5633" y="959161"/>
                    <a:pt x="0" y="945561"/>
                    <a:pt x="0" y="931381"/>
                  </a:cubicBezTo>
                  <a:lnTo>
                    <a:pt x="0" y="53467"/>
                  </a:lnTo>
                  <a:cubicBezTo>
                    <a:pt x="0" y="39287"/>
                    <a:pt x="5633" y="25687"/>
                    <a:pt x="15660" y="15660"/>
                  </a:cubicBezTo>
                  <a:cubicBezTo>
                    <a:pt x="25687" y="5633"/>
                    <a:pt x="39287" y="0"/>
                    <a:pt x="53467" y="0"/>
                  </a:cubicBez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944925" cy="1061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11981" y="2277998"/>
            <a:ext cx="7432019" cy="3938614"/>
            <a:chOff x="0" y="0"/>
            <a:chExt cx="1957404" cy="10373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7404" cy="1037331"/>
            </a:xfrm>
            <a:custGeom>
              <a:avLst/>
              <a:gdLst/>
              <a:ahLst/>
              <a:cxnLst/>
              <a:rect l="l" t="t" r="r" b="b"/>
              <a:pathLst>
                <a:path w="1957404" h="1037331">
                  <a:moveTo>
                    <a:pt x="53127" y="0"/>
                  </a:moveTo>
                  <a:lnTo>
                    <a:pt x="1904278" y="0"/>
                  </a:lnTo>
                  <a:cubicBezTo>
                    <a:pt x="1933619" y="0"/>
                    <a:pt x="1957404" y="23786"/>
                    <a:pt x="1957404" y="53127"/>
                  </a:cubicBezTo>
                  <a:lnTo>
                    <a:pt x="1957404" y="984204"/>
                  </a:lnTo>
                  <a:cubicBezTo>
                    <a:pt x="1957404" y="1013545"/>
                    <a:pt x="1933619" y="1037331"/>
                    <a:pt x="1904278" y="1037331"/>
                  </a:cubicBezTo>
                  <a:lnTo>
                    <a:pt x="53127" y="1037331"/>
                  </a:lnTo>
                  <a:cubicBezTo>
                    <a:pt x="23786" y="1037331"/>
                    <a:pt x="0" y="1013545"/>
                    <a:pt x="0" y="984204"/>
                  </a:cubicBezTo>
                  <a:lnTo>
                    <a:pt x="0" y="53127"/>
                  </a:lnTo>
                  <a:cubicBezTo>
                    <a:pt x="0" y="23786"/>
                    <a:pt x="23786" y="0"/>
                    <a:pt x="53127" y="0"/>
                  </a:cubicBez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7404" cy="1113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144000" y="6578823"/>
            <a:ext cx="3418790" cy="2679477"/>
          </a:xfrm>
          <a:custGeom>
            <a:avLst/>
            <a:gdLst/>
            <a:ahLst/>
            <a:cxnLst/>
            <a:rect l="l" t="t" r="r" b="b"/>
            <a:pathLst>
              <a:path w="3418790" h="2679477">
                <a:moveTo>
                  <a:pt x="0" y="0"/>
                </a:moveTo>
                <a:lnTo>
                  <a:pt x="3418790" y="0"/>
                </a:lnTo>
                <a:lnTo>
                  <a:pt x="3418790" y="2679477"/>
                </a:lnTo>
                <a:lnTo>
                  <a:pt x="0" y="267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796797"/>
            <a:ext cx="18155265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ANNE BABALARA BIR ÖNERI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9341406" y="2899188"/>
            <a:ext cx="3418790" cy="2679477"/>
          </a:xfrm>
          <a:custGeom>
            <a:avLst/>
            <a:gdLst/>
            <a:ahLst/>
            <a:cxnLst/>
            <a:rect l="l" t="t" r="r" b="b"/>
            <a:pathLst>
              <a:path w="3418790" h="2679477">
                <a:moveTo>
                  <a:pt x="0" y="2679477"/>
                </a:moveTo>
                <a:lnTo>
                  <a:pt x="3418790" y="2679477"/>
                </a:lnTo>
                <a:lnTo>
                  <a:pt x="3418790" y="0"/>
                </a:lnTo>
                <a:lnTo>
                  <a:pt x="0" y="0"/>
                </a:lnTo>
                <a:lnTo>
                  <a:pt x="0" y="267947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13956" y="2494025"/>
            <a:ext cx="6228069" cy="344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38B6FF"/>
                </a:solidFill>
                <a:latin typeface="One Little Font"/>
              </a:rPr>
              <a:t>Anne-babalar </a:t>
            </a:r>
          </a:p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231F20"/>
                </a:solidFill>
                <a:latin typeface="One Little Font"/>
              </a:rPr>
              <a:t>• fiziksel veya psikolojik şiddet uyguladıklarında </a:t>
            </a:r>
          </a:p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231F20"/>
                </a:solidFill>
                <a:latin typeface="One Little Font"/>
              </a:rPr>
              <a:t>• alaycı konuştuklarında, dalga geçtiklerinde </a:t>
            </a:r>
          </a:p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231F20"/>
                </a:solidFill>
                <a:latin typeface="One Little Font"/>
              </a:rPr>
              <a:t>• duygularını olumsuz şekilde ifade ettiklerinde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71385" y="6531198"/>
            <a:ext cx="6228069" cy="294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38B6FF"/>
                </a:solidFill>
                <a:latin typeface="One Little Font"/>
              </a:rPr>
              <a:t>Anne-babalar</a:t>
            </a:r>
          </a:p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231F20"/>
                </a:solidFill>
                <a:latin typeface="One Little Font"/>
              </a:rPr>
              <a:t> • başkalarına değer verdiğini gösterdiklerinde</a:t>
            </a:r>
          </a:p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231F20"/>
                </a:solidFill>
                <a:latin typeface="One Little Font"/>
              </a:rPr>
              <a:t> • olumlu sosyal davranışlarda bulunduklarında (örn. paylaşma, işbirliği) </a:t>
            </a:r>
          </a:p>
          <a:p>
            <a:pPr algn="ctr">
              <a:lnSpc>
                <a:spcPts val="3946"/>
              </a:lnSpc>
            </a:pPr>
            <a:endParaRPr lang="en-US" sz="2819">
              <a:solidFill>
                <a:srgbClr val="231F20"/>
              </a:solidFill>
              <a:latin typeface="One Little Fo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61754" y="5591674"/>
            <a:ext cx="5812989" cy="53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1"/>
              </a:lnSpc>
            </a:pPr>
            <a:r>
              <a:rPr lang="en-US" sz="3172">
                <a:solidFill>
                  <a:srgbClr val="000000"/>
                </a:solidFill>
                <a:latin typeface="One Little Font"/>
              </a:rPr>
              <a:t>Çocukları benzer davranış sergilerler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1981" y="3328046"/>
            <a:ext cx="13995682" cy="1660392"/>
            <a:chOff x="0" y="0"/>
            <a:chExt cx="3686106" cy="43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6106" cy="437305"/>
            </a:xfrm>
            <a:custGeom>
              <a:avLst/>
              <a:gdLst/>
              <a:ahLst/>
              <a:cxnLst/>
              <a:rect l="l" t="t" r="r" b="b"/>
              <a:pathLst>
                <a:path w="3686106" h="437305">
                  <a:moveTo>
                    <a:pt x="28211" y="0"/>
                  </a:moveTo>
                  <a:lnTo>
                    <a:pt x="3657894" y="0"/>
                  </a:lnTo>
                  <a:cubicBezTo>
                    <a:pt x="3673475" y="0"/>
                    <a:pt x="3686106" y="12631"/>
                    <a:pt x="3686106" y="28211"/>
                  </a:cubicBezTo>
                  <a:lnTo>
                    <a:pt x="3686106" y="409093"/>
                  </a:lnTo>
                  <a:cubicBezTo>
                    <a:pt x="3686106" y="416576"/>
                    <a:pt x="3683133" y="423751"/>
                    <a:pt x="3677843" y="429042"/>
                  </a:cubicBezTo>
                  <a:cubicBezTo>
                    <a:pt x="3672552" y="434333"/>
                    <a:pt x="3665376" y="437305"/>
                    <a:pt x="3657894" y="437305"/>
                  </a:cubicBezTo>
                  <a:lnTo>
                    <a:pt x="28211" y="437305"/>
                  </a:lnTo>
                  <a:cubicBezTo>
                    <a:pt x="20729" y="437305"/>
                    <a:pt x="13554" y="434333"/>
                    <a:pt x="8263" y="429042"/>
                  </a:cubicBezTo>
                  <a:cubicBezTo>
                    <a:pt x="2972" y="423751"/>
                    <a:pt x="0" y="416576"/>
                    <a:pt x="0" y="409093"/>
                  </a:cubicBezTo>
                  <a:lnTo>
                    <a:pt x="0" y="28211"/>
                  </a:lnTo>
                  <a:cubicBezTo>
                    <a:pt x="0" y="12631"/>
                    <a:pt x="12631" y="0"/>
                    <a:pt x="282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686106" cy="513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14575" y="996544"/>
            <a:ext cx="15258849" cy="129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9"/>
              </a:lnSpc>
              <a:spcBef>
                <a:spcPct val="0"/>
              </a:spcBef>
            </a:pPr>
            <a:r>
              <a:rPr lang="en-US" sz="8999" spc="-440">
                <a:solidFill>
                  <a:srgbClr val="3B3433"/>
                </a:solidFill>
                <a:latin typeface="Sailors Condensed Bold"/>
              </a:rPr>
              <a:t>KAYNAKÇA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5349" y="3722737"/>
            <a:ext cx="1274894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3B3433"/>
                </a:solidFill>
                <a:latin typeface="One Little Font Bold"/>
              </a:rPr>
              <a:t>Özel eğitim ve Rehberlik Hizmetleri Genel Müdürlüğü Dökümanları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6288" y="1028700"/>
            <a:ext cx="4341114" cy="8229600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61453" y="4177652"/>
            <a:ext cx="8115300" cy="487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Akran zorbalığı okul öncesi dönemden itibaren gözlemlenmektedir. 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• Eğitimin her kademesinde yaygındır.</a:t>
            </a:r>
          </a:p>
          <a:p>
            <a:pPr>
              <a:lnSpc>
                <a:spcPts val="5599"/>
              </a:lnSpc>
            </a:pPr>
            <a:r>
              <a:rPr lang="en-US" sz="3499">
                <a:solidFill>
                  <a:srgbClr val="3B3433"/>
                </a:solidFill>
                <a:latin typeface="One Little Font"/>
              </a:rPr>
              <a:t> • Araştırmalar akran zorbalığının ilkokulun sonlarına doğru arttığını, </a:t>
            </a:r>
            <a:r>
              <a:rPr lang="en-US" sz="3499">
                <a:solidFill>
                  <a:srgbClr val="FF3131"/>
                </a:solidFill>
                <a:latin typeface="One Little Font"/>
              </a:rPr>
              <a:t>ortaokulda en üst seviyeye ulaştığını</a:t>
            </a:r>
            <a:r>
              <a:rPr lang="en-US" sz="3499">
                <a:solidFill>
                  <a:srgbClr val="3B3433"/>
                </a:solidFill>
                <a:latin typeface="One Little Font"/>
              </a:rPr>
              <a:t> ve lisenin sonlarında ise azaldığını göstermektedir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78131" y="1094362"/>
            <a:ext cx="8327073" cy="187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2"/>
              </a:lnSpc>
              <a:spcBef>
                <a:spcPct val="0"/>
              </a:spcBef>
            </a:pPr>
            <a:r>
              <a:rPr lang="en-US" sz="6800" spc="-333">
                <a:solidFill>
                  <a:srgbClr val="3B3433"/>
                </a:solidFill>
                <a:latin typeface="Sailors Condensed Bold"/>
              </a:rPr>
              <a:t>AKRAN ZORBALIĞININ YAYGINLIĞI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06087" y="1028700"/>
            <a:ext cx="3878199" cy="8229600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51420" y="1680690"/>
            <a:ext cx="10017353" cy="18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ORTAOKUL DÜZEYINDE AKRAN ZORBALIĞININ YAYGINLIĞI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1420" y="5111094"/>
            <a:ext cx="10164153" cy="29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1"/>
              </a:lnSpc>
            </a:pPr>
            <a:r>
              <a:rPr lang="en-US" sz="3719">
                <a:solidFill>
                  <a:srgbClr val="3B3433"/>
                </a:solidFill>
                <a:latin typeface="One Little Font"/>
              </a:rPr>
              <a:t>• Yaklaşık olarak her </a:t>
            </a:r>
            <a:r>
              <a:rPr lang="en-US" sz="3719">
                <a:solidFill>
                  <a:srgbClr val="FF3131"/>
                </a:solidFill>
                <a:latin typeface="One Little Font"/>
              </a:rPr>
              <a:t>3 çocuktan 1’inin </a:t>
            </a:r>
            <a:r>
              <a:rPr lang="en-US" sz="3719">
                <a:solidFill>
                  <a:srgbClr val="3B3433"/>
                </a:solidFill>
                <a:latin typeface="One Little Font"/>
              </a:rPr>
              <a:t>akran zorbalığına maruz kaldığı bulunmuştur. </a:t>
            </a:r>
          </a:p>
          <a:p>
            <a:pPr>
              <a:lnSpc>
                <a:spcPts val="5951"/>
              </a:lnSpc>
            </a:pPr>
            <a:r>
              <a:rPr lang="en-US" sz="3719">
                <a:solidFill>
                  <a:srgbClr val="3B3433"/>
                </a:solidFill>
                <a:latin typeface="One Little Font"/>
              </a:rPr>
              <a:t>• Her </a:t>
            </a:r>
            <a:r>
              <a:rPr lang="en-US" sz="3719">
                <a:solidFill>
                  <a:srgbClr val="FF3131"/>
                </a:solidFill>
                <a:latin typeface="One Little Font"/>
              </a:rPr>
              <a:t>4 çocuktan 1’inin</a:t>
            </a:r>
            <a:r>
              <a:rPr lang="en-US" sz="3719">
                <a:solidFill>
                  <a:srgbClr val="3B3433"/>
                </a:solidFill>
                <a:latin typeface="One Little Font"/>
              </a:rPr>
              <a:t> akran zorbalığı yaptığı görülmektedir.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98117" y="3471277"/>
            <a:ext cx="8130914" cy="1653698"/>
            <a:chOff x="0" y="0"/>
            <a:chExt cx="2141475" cy="4355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1475" cy="435542"/>
            </a:xfrm>
            <a:custGeom>
              <a:avLst/>
              <a:gdLst/>
              <a:ahLst/>
              <a:cxnLst/>
              <a:rect l="l" t="t" r="r" b="b"/>
              <a:pathLst>
                <a:path w="2141475" h="435542">
                  <a:moveTo>
                    <a:pt x="0" y="0"/>
                  </a:moveTo>
                  <a:lnTo>
                    <a:pt x="2141475" y="0"/>
                  </a:lnTo>
                  <a:lnTo>
                    <a:pt x="2141475" y="435542"/>
                  </a:lnTo>
                  <a:lnTo>
                    <a:pt x="0" y="43554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41475" cy="511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98117" y="5345086"/>
            <a:ext cx="8130914" cy="1294498"/>
            <a:chOff x="0" y="0"/>
            <a:chExt cx="2141475" cy="3409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41475" cy="340938"/>
            </a:xfrm>
            <a:custGeom>
              <a:avLst/>
              <a:gdLst/>
              <a:ahLst/>
              <a:cxnLst/>
              <a:rect l="l" t="t" r="r" b="b"/>
              <a:pathLst>
                <a:path w="2141475" h="340938">
                  <a:moveTo>
                    <a:pt x="0" y="0"/>
                  </a:moveTo>
                  <a:lnTo>
                    <a:pt x="2141475" y="0"/>
                  </a:lnTo>
                  <a:lnTo>
                    <a:pt x="2141475" y="340938"/>
                  </a:lnTo>
                  <a:lnTo>
                    <a:pt x="0" y="340938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41475" cy="417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98117" y="6845542"/>
            <a:ext cx="8130914" cy="1293890"/>
            <a:chOff x="0" y="0"/>
            <a:chExt cx="2141475" cy="3407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41475" cy="340778"/>
            </a:xfrm>
            <a:custGeom>
              <a:avLst/>
              <a:gdLst/>
              <a:ahLst/>
              <a:cxnLst/>
              <a:rect l="l" t="t" r="r" b="b"/>
              <a:pathLst>
                <a:path w="2141475" h="340778">
                  <a:moveTo>
                    <a:pt x="0" y="0"/>
                  </a:moveTo>
                  <a:lnTo>
                    <a:pt x="2141475" y="0"/>
                  </a:lnTo>
                  <a:lnTo>
                    <a:pt x="2141475" y="340778"/>
                  </a:lnTo>
                  <a:lnTo>
                    <a:pt x="0" y="340778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141475" cy="416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98117" y="8276994"/>
            <a:ext cx="8130914" cy="1367870"/>
            <a:chOff x="0" y="0"/>
            <a:chExt cx="2141475" cy="3602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41475" cy="360262"/>
            </a:xfrm>
            <a:custGeom>
              <a:avLst/>
              <a:gdLst/>
              <a:ahLst/>
              <a:cxnLst/>
              <a:rect l="l" t="t" r="r" b="b"/>
              <a:pathLst>
                <a:path w="2141475" h="360262">
                  <a:moveTo>
                    <a:pt x="0" y="0"/>
                  </a:moveTo>
                  <a:lnTo>
                    <a:pt x="2141475" y="0"/>
                  </a:lnTo>
                  <a:lnTo>
                    <a:pt x="2141475" y="360262"/>
                  </a:lnTo>
                  <a:lnTo>
                    <a:pt x="0" y="360262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2141475" cy="436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735904" y="3270217"/>
            <a:ext cx="6338344" cy="6443043"/>
          </a:xfrm>
          <a:custGeom>
            <a:avLst/>
            <a:gdLst/>
            <a:ahLst/>
            <a:cxnLst/>
            <a:rect l="l" t="t" r="r" b="b"/>
            <a:pathLst>
              <a:path w="6338344" h="6443043">
                <a:moveTo>
                  <a:pt x="0" y="0"/>
                </a:moveTo>
                <a:lnTo>
                  <a:pt x="6338344" y="0"/>
                </a:lnTo>
                <a:lnTo>
                  <a:pt x="6338344" y="6443043"/>
                </a:lnTo>
                <a:lnTo>
                  <a:pt x="0" y="6443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92055" y="1366617"/>
            <a:ext cx="10017353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AKRAN ZORBALIĞININ TÜRLERI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83258" y="3981106"/>
            <a:ext cx="5791209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B3433"/>
                </a:solidFill>
                <a:latin typeface="One Little Font"/>
              </a:rPr>
              <a:t>Fiziksel Zorbalık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69962" y="5669981"/>
            <a:ext cx="51900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B3433"/>
                </a:solidFill>
                <a:latin typeface="One Little Font"/>
              </a:rPr>
              <a:t>Sözel Zorbalık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2826" y="7134884"/>
            <a:ext cx="273462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B3433"/>
                </a:solidFill>
                <a:latin typeface="One Little Font"/>
              </a:rPr>
              <a:t>İlişkisel Zorbalık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32826" y="8514499"/>
            <a:ext cx="246435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3B3433"/>
                </a:solidFill>
                <a:latin typeface="One Little Font"/>
              </a:rPr>
              <a:t>Sanal Zorbalık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41914" y="3114223"/>
            <a:ext cx="8146086" cy="5661529"/>
          </a:xfrm>
          <a:custGeom>
            <a:avLst/>
            <a:gdLst/>
            <a:ahLst/>
            <a:cxnLst/>
            <a:rect l="l" t="t" r="r" b="b"/>
            <a:pathLst>
              <a:path w="8146086" h="5661529">
                <a:moveTo>
                  <a:pt x="0" y="0"/>
                </a:moveTo>
                <a:lnTo>
                  <a:pt x="8146086" y="0"/>
                </a:lnTo>
                <a:lnTo>
                  <a:pt x="8146086" y="5661530"/>
                </a:lnTo>
                <a:lnTo>
                  <a:pt x="0" y="5661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27882" y="882399"/>
            <a:ext cx="8382771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FIZIKSEL ZORBALIK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7882" y="3453896"/>
            <a:ext cx="8903896" cy="441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9"/>
              </a:lnSpc>
            </a:pPr>
            <a:r>
              <a:rPr lang="en-US" sz="3699">
                <a:solidFill>
                  <a:srgbClr val="5271FF"/>
                </a:solidFill>
                <a:latin typeface="One Little Font"/>
              </a:rPr>
              <a:t>• Fiziksel zorbalık:</a:t>
            </a:r>
            <a:r>
              <a:rPr lang="en-US" sz="3699">
                <a:solidFill>
                  <a:srgbClr val="3B3433"/>
                </a:solidFill>
                <a:latin typeface="One Little Font"/>
              </a:rPr>
              <a:t> Çocuğa yönelik doğrudan fiziksel güç uygulanmasıdır. </a:t>
            </a:r>
          </a:p>
          <a:p>
            <a:pPr>
              <a:lnSpc>
                <a:spcPts val="5919"/>
              </a:lnSpc>
            </a:pPr>
            <a:r>
              <a:rPr lang="en-US" sz="3699">
                <a:solidFill>
                  <a:srgbClr val="3B3433"/>
                </a:solidFill>
                <a:latin typeface="One Little Font"/>
              </a:rPr>
              <a:t>• Vurmak </a:t>
            </a:r>
          </a:p>
          <a:p>
            <a:pPr>
              <a:lnSpc>
                <a:spcPts val="5919"/>
              </a:lnSpc>
            </a:pPr>
            <a:r>
              <a:rPr lang="en-US" sz="3699">
                <a:solidFill>
                  <a:srgbClr val="3B3433"/>
                </a:solidFill>
                <a:latin typeface="One Little Font"/>
              </a:rPr>
              <a:t>• İtmek </a:t>
            </a:r>
          </a:p>
          <a:p>
            <a:pPr>
              <a:lnSpc>
                <a:spcPts val="5919"/>
              </a:lnSpc>
            </a:pPr>
            <a:r>
              <a:rPr lang="en-US" sz="3699">
                <a:solidFill>
                  <a:srgbClr val="3B3433"/>
                </a:solidFill>
                <a:latin typeface="One Little Font"/>
              </a:rPr>
              <a:t>• Tükürmek </a:t>
            </a:r>
          </a:p>
          <a:p>
            <a:pPr>
              <a:lnSpc>
                <a:spcPts val="5919"/>
              </a:lnSpc>
            </a:pPr>
            <a:r>
              <a:rPr lang="en-US" sz="3699">
                <a:solidFill>
                  <a:srgbClr val="3B3433"/>
                </a:solidFill>
                <a:latin typeface="One Little Font"/>
              </a:rPr>
              <a:t>• Tekme atma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1152" y="3319062"/>
            <a:ext cx="5920062" cy="6559626"/>
          </a:xfrm>
          <a:custGeom>
            <a:avLst/>
            <a:gdLst/>
            <a:ahLst/>
            <a:cxnLst/>
            <a:rect l="l" t="t" r="r" b="b"/>
            <a:pathLst>
              <a:path w="5920062" h="6559626">
                <a:moveTo>
                  <a:pt x="0" y="0"/>
                </a:moveTo>
                <a:lnTo>
                  <a:pt x="5920062" y="0"/>
                </a:lnTo>
                <a:lnTo>
                  <a:pt x="5920062" y="6559626"/>
                </a:lnTo>
                <a:lnTo>
                  <a:pt x="0" y="655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75524" y="926267"/>
            <a:ext cx="8382771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SÖZEL ZORBALIK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78084"/>
            <a:ext cx="11005817" cy="770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</a:t>
            </a:r>
            <a:r>
              <a:rPr lang="en-US" sz="3513">
                <a:solidFill>
                  <a:srgbClr val="38B6FF"/>
                </a:solidFill>
                <a:latin typeface="One Little Font"/>
              </a:rPr>
              <a:t>Sözel zorbalık: </a:t>
            </a:r>
            <a:r>
              <a:rPr lang="en-US" sz="3513">
                <a:solidFill>
                  <a:srgbClr val="3B3433"/>
                </a:solidFill>
                <a:latin typeface="One Little Font"/>
              </a:rPr>
              <a:t>Çocuğa yönelik olumsuz sözel ifadelerin kullanılmasıdır. </a:t>
            </a:r>
          </a:p>
          <a:p>
            <a:pPr>
              <a:lnSpc>
                <a:spcPts val="5621"/>
              </a:lnSpc>
            </a:pPr>
            <a:endParaRPr lang="en-US" sz="3513">
              <a:solidFill>
                <a:srgbClr val="3B3433"/>
              </a:solidFill>
              <a:latin typeface="One Little Font"/>
            </a:endParaRPr>
          </a:p>
          <a:p>
            <a:pPr>
              <a:lnSpc>
                <a:spcPts val="5621"/>
              </a:lnSpc>
            </a:pPr>
            <a:endParaRPr lang="en-US" sz="3513">
              <a:solidFill>
                <a:srgbClr val="3B3433"/>
              </a:solidFill>
              <a:latin typeface="One Little Font"/>
            </a:endParaRP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Azarlamak </a:t>
            </a: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Laf ile sataşmak </a:t>
            </a: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Küçük düşürücü sözler söylemek </a:t>
            </a: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Alay etmek, dalga geçmek </a:t>
            </a: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İsim/lakap takmak </a:t>
            </a:r>
          </a:p>
          <a:p>
            <a:pPr>
              <a:lnSpc>
                <a:spcPts val="5621"/>
              </a:lnSpc>
            </a:pPr>
            <a:r>
              <a:rPr lang="en-US" sz="3513">
                <a:solidFill>
                  <a:srgbClr val="3B3433"/>
                </a:solidFill>
                <a:latin typeface="One Little Font"/>
              </a:rPr>
              <a:t>• Hakaret etmek </a:t>
            </a:r>
          </a:p>
          <a:p>
            <a:pPr>
              <a:lnSpc>
                <a:spcPts val="5621"/>
              </a:lnSpc>
            </a:pPr>
            <a:endParaRPr lang="en-US" sz="3513">
              <a:solidFill>
                <a:srgbClr val="3B3433"/>
              </a:solidFill>
              <a:latin typeface="One Little Fon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7116" y="3272451"/>
            <a:ext cx="11005817" cy="543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</a:t>
            </a:r>
            <a:r>
              <a:rPr lang="en-US" sz="3413">
                <a:solidFill>
                  <a:srgbClr val="38B6FF"/>
                </a:solidFill>
                <a:latin typeface="One Little Font"/>
              </a:rPr>
              <a:t>İlişkisel/sosyal zorbalık: </a:t>
            </a:r>
            <a:r>
              <a:rPr lang="en-US" sz="3413">
                <a:solidFill>
                  <a:srgbClr val="3B3433"/>
                </a:solidFill>
                <a:latin typeface="One Little Font"/>
              </a:rPr>
              <a:t>Çocuğun arkadaşlık/sosyal ilişkilerine zarar vermeyi hedefleyen davranışların yapılmasıdır.</a:t>
            </a:r>
          </a:p>
          <a:p>
            <a:pPr>
              <a:lnSpc>
                <a:spcPts val="5461"/>
              </a:lnSpc>
            </a:pPr>
            <a:endParaRPr lang="en-US" sz="3413">
              <a:solidFill>
                <a:srgbClr val="3B3433"/>
              </a:solidFill>
              <a:latin typeface="One Little Font"/>
            </a:endParaRP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 • Hakkında dedikodu yapmak ve yaymak ,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Arkadaş grubundan dışlamak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Rezil etmeye/küçük düşürmeye çalışmak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Okul dışı aktivitelere dahil etmemek </a:t>
            </a:r>
          </a:p>
          <a:p>
            <a:pPr>
              <a:lnSpc>
                <a:spcPts val="5461"/>
              </a:lnSpc>
            </a:pPr>
            <a:r>
              <a:rPr lang="en-US" sz="3413">
                <a:solidFill>
                  <a:srgbClr val="3B3433"/>
                </a:solidFill>
                <a:latin typeface="One Little Font"/>
              </a:rPr>
              <a:t>• Görmezden gelmek</a:t>
            </a:r>
          </a:p>
        </p:txBody>
      </p:sp>
      <p:sp>
        <p:nvSpPr>
          <p:cNvPr id="4" name="Freeform 4"/>
          <p:cNvSpPr/>
          <p:nvPr/>
        </p:nvSpPr>
        <p:spPr>
          <a:xfrm>
            <a:off x="11522933" y="3063962"/>
            <a:ext cx="5977641" cy="5977641"/>
          </a:xfrm>
          <a:custGeom>
            <a:avLst/>
            <a:gdLst/>
            <a:ahLst/>
            <a:cxnLst/>
            <a:rect l="l" t="t" r="r" b="b"/>
            <a:pathLst>
              <a:path w="5977641" h="5977641">
                <a:moveTo>
                  <a:pt x="0" y="0"/>
                </a:moveTo>
                <a:lnTo>
                  <a:pt x="5977641" y="0"/>
                </a:lnTo>
                <a:lnTo>
                  <a:pt x="5977641" y="5977641"/>
                </a:lnTo>
                <a:lnTo>
                  <a:pt x="0" y="597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6892" y="1014003"/>
            <a:ext cx="12001877" cy="97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1"/>
              </a:lnSpc>
              <a:spcBef>
                <a:spcPct val="0"/>
              </a:spcBef>
            </a:pPr>
            <a:r>
              <a:rPr lang="en-US" sz="6799" spc="-333">
                <a:solidFill>
                  <a:srgbClr val="3B3433"/>
                </a:solidFill>
                <a:latin typeface="Sailors Condensed Bold"/>
              </a:rPr>
              <a:t>İLIŞKISEL/SOSYAL ZORBALIK</a:t>
            </a:r>
          </a:p>
        </p:txBody>
      </p:sp>
      <p:sp>
        <p:nvSpPr>
          <p:cNvPr id="6" name="Freeform 6"/>
          <p:cNvSpPr/>
          <p:nvPr/>
        </p:nvSpPr>
        <p:spPr>
          <a:xfrm>
            <a:off x="16605204" y="8276994"/>
            <a:ext cx="1682796" cy="2010006"/>
          </a:xfrm>
          <a:custGeom>
            <a:avLst/>
            <a:gdLst/>
            <a:ahLst/>
            <a:cxnLst/>
            <a:rect l="l" t="t" r="r" b="b"/>
            <a:pathLst>
              <a:path w="1682796" h="2010006">
                <a:moveTo>
                  <a:pt x="0" y="0"/>
                </a:moveTo>
                <a:lnTo>
                  <a:pt x="1682796" y="0"/>
                </a:lnTo>
                <a:lnTo>
                  <a:pt x="1682796" y="2010006"/>
                </a:lnTo>
                <a:lnTo>
                  <a:pt x="0" y="20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1517</Words>
  <Application>Microsoft Office PowerPoint</Application>
  <PresentationFormat>Özel</PresentationFormat>
  <Paragraphs>193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1" baseType="lpstr">
      <vt:lpstr>Sailors Condensed</vt:lpstr>
      <vt:lpstr>One Little Font Bold</vt:lpstr>
      <vt:lpstr>One Little Font</vt:lpstr>
      <vt:lpstr>Calibri</vt:lpstr>
      <vt:lpstr>Sailors Condensed Bold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</dc:title>
  <cp:lastModifiedBy>HP</cp:lastModifiedBy>
  <cp:revision>2</cp:revision>
  <dcterms:created xsi:type="dcterms:W3CDTF">2006-08-16T00:00:00Z</dcterms:created>
  <dcterms:modified xsi:type="dcterms:W3CDTF">2023-12-06T11:32:31Z</dcterms:modified>
  <dc:identifier>DAFuUhfBXtQ</dc:identifier>
</cp:coreProperties>
</file>