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sldIdLst>
    <p:sldId id="257" r:id="rId4"/>
    <p:sldId id="258" r:id="rId5"/>
    <p:sldId id="296" r:id="rId6"/>
    <p:sldId id="259" r:id="rId7"/>
    <p:sldId id="260" r:id="rId8"/>
    <p:sldId id="297" r:id="rId9"/>
    <p:sldId id="262" r:id="rId10"/>
    <p:sldId id="261" r:id="rId11"/>
    <p:sldId id="263" r:id="rId12"/>
    <p:sldId id="300" r:id="rId13"/>
    <p:sldId id="264" r:id="rId14"/>
    <p:sldId id="295" r:id="rId15"/>
    <p:sldId id="265" r:id="rId16"/>
    <p:sldId id="304" r:id="rId17"/>
    <p:sldId id="305" r:id="rId18"/>
    <p:sldId id="307" r:id="rId19"/>
    <p:sldId id="308" r:id="rId20"/>
    <p:sldId id="309" r:id="rId21"/>
    <p:sldId id="301" r:id="rId22"/>
    <p:sldId id="302" r:id="rId23"/>
    <p:sldId id="303" r:id="rId24"/>
    <p:sldId id="267" r:id="rId25"/>
    <p:sldId id="275" r:id="rId26"/>
    <p:sldId id="269" r:id="rId27"/>
    <p:sldId id="293" r:id="rId28"/>
    <p:sldId id="270" r:id="rId29"/>
    <p:sldId id="299" r:id="rId30"/>
    <p:sldId id="294" r:id="rId31"/>
    <p:sldId id="298" r:id="rId32"/>
    <p:sldId id="271" r:id="rId33"/>
    <p:sldId id="292" r:id="rId34"/>
    <p:sldId id="272" r:id="rId35"/>
    <p:sldId id="276" r:id="rId36"/>
    <p:sldId id="277" r:id="rId37"/>
    <p:sldId id="273" r:id="rId38"/>
    <p:sldId id="290"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3.4644761693145204E-2"/>
          <c:y val="0.26071883505274812"/>
          <c:w val="0.54629531903862549"/>
          <c:h val="0.6168509438094536"/>
        </c:manualLayout>
      </c:layout>
      <c:pieChart>
        <c:varyColors val="1"/>
        <c:ser>
          <c:idx val="0"/>
          <c:order val="0"/>
          <c:tx>
            <c:strRef>
              <c:f>Sayfa1!$B$1</c:f>
              <c:strCache>
                <c:ptCount val="1"/>
                <c:pt idx="0">
                  <c:v>Satışlar</c:v>
                </c:pt>
              </c:strCache>
            </c:strRef>
          </c:tx>
          <c:explosion val="3"/>
          <c:dPt>
            <c:idx val="0"/>
          </c:dPt>
          <c:dPt>
            <c:idx val="1"/>
          </c:dPt>
          <c:dPt>
            <c:idx val="2"/>
            <c:explosion val="0"/>
          </c:dPt>
          <c:dLbls>
            <c:showVal val="1"/>
            <c:showLeaderLines val="1"/>
          </c:dLbls>
          <c:cat>
            <c:strRef>
              <c:f>Sayfa1!$A$2:$A$4</c:f>
              <c:strCache>
                <c:ptCount val="3"/>
                <c:pt idx="0">
                  <c:v>1.Beden dili</c:v>
                </c:pt>
                <c:pt idx="1">
                  <c:v>2.Ses tonu</c:v>
                </c:pt>
                <c:pt idx="2">
                  <c:v>3.Kelimeler</c:v>
                </c:pt>
              </c:strCache>
            </c:strRef>
          </c:cat>
          <c:val>
            <c:numRef>
              <c:f>Sayfa1!$B$2:$B$4</c:f>
              <c:numCache>
                <c:formatCode>General</c:formatCode>
                <c:ptCount val="3"/>
                <c:pt idx="0">
                  <c:v>55</c:v>
                </c:pt>
                <c:pt idx="1">
                  <c:v>38</c:v>
                </c:pt>
                <c:pt idx="2">
                  <c:v>7</c:v>
                </c:pt>
              </c:numCache>
            </c:numRef>
          </c:val>
        </c:ser>
        <c:dLbls/>
        <c:firstSliceAng val="0"/>
      </c:pieChart>
    </c:plotArea>
    <c:legend>
      <c:legendPos val="r"/>
      <c:layout>
        <c:manualLayout>
          <c:xMode val="edge"/>
          <c:yMode val="edge"/>
          <c:x val="0.58219827426582249"/>
          <c:y val="0.27188705962048998"/>
          <c:w val="0.40016479650409226"/>
          <c:h val="0.4562258807590201"/>
        </c:manualLayout>
      </c:layout>
    </c:legend>
    <c:plotVisOnly val="1"/>
    <c:dispBlanksAs val="zero"/>
  </c:chart>
  <c:txPr>
    <a:bodyPr/>
    <a:lstStyle/>
    <a:p>
      <a:pPr>
        <a:defRPr sz="18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A43E7-4723-4412-929A-06BF1E25655F}"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tr-TR"/>
        </a:p>
      </dgm:t>
    </dgm:pt>
    <dgm:pt modelId="{6CC84618-8BB0-4A3F-ABDD-C630821BEBED}">
      <dgm:prSet phldrT="[Metin]"/>
      <dgm:spPr/>
      <dgm:t>
        <a:bodyPr/>
        <a:lstStyle/>
        <a:p>
          <a:r>
            <a:rPr lang="tr-TR" dirty="0" smtClean="0"/>
            <a:t>SEN DİLİ</a:t>
          </a:r>
          <a:endParaRPr lang="tr-TR" dirty="0"/>
        </a:p>
      </dgm:t>
    </dgm:pt>
    <dgm:pt modelId="{09BBDCFD-139D-4716-8F54-8ABFDD95E1DC}" type="parTrans" cxnId="{A068487C-28B8-46DD-8CE2-B94117C46D6C}">
      <dgm:prSet/>
      <dgm:spPr/>
      <dgm:t>
        <a:bodyPr/>
        <a:lstStyle/>
        <a:p>
          <a:endParaRPr lang="tr-TR"/>
        </a:p>
      </dgm:t>
    </dgm:pt>
    <dgm:pt modelId="{0C9C046B-0DF0-4DD7-A61E-089AAF0762B4}" type="sibTrans" cxnId="{A068487C-28B8-46DD-8CE2-B94117C46D6C}">
      <dgm:prSet/>
      <dgm:spPr/>
      <dgm:t>
        <a:bodyPr/>
        <a:lstStyle/>
        <a:p>
          <a:endParaRPr lang="tr-TR"/>
        </a:p>
      </dgm:t>
    </dgm:pt>
    <dgm:pt modelId="{ECF98EAC-A64A-4F89-B6FA-02AE3BE63C75}">
      <dgm:prSet phldrT="[Metin]" custT="1"/>
      <dgm:spPr/>
      <dgm:t>
        <a:bodyPr/>
        <a:lstStyle/>
        <a:p>
          <a:r>
            <a:rPr lang="tr-TR" sz="2000" dirty="0" smtClean="0">
              <a:solidFill>
                <a:srgbClr val="339966"/>
              </a:solidFill>
            </a:rPr>
            <a:t>Kişiliğe yöneliktir.</a:t>
          </a:r>
          <a:endParaRPr lang="tr-TR" sz="2000" dirty="0">
            <a:solidFill>
              <a:srgbClr val="339966"/>
            </a:solidFill>
          </a:endParaRPr>
        </a:p>
      </dgm:t>
    </dgm:pt>
    <dgm:pt modelId="{7E9EA7FA-B49E-417B-8F41-7F19A9D65E5B}" type="parTrans" cxnId="{77B73268-A0BA-454D-8607-9F14D1D92B54}">
      <dgm:prSet/>
      <dgm:spPr/>
      <dgm:t>
        <a:bodyPr/>
        <a:lstStyle/>
        <a:p>
          <a:endParaRPr lang="tr-TR"/>
        </a:p>
      </dgm:t>
    </dgm:pt>
    <dgm:pt modelId="{D21D6426-1EB9-4CB9-B57E-3C843A2FEF92}" type="sibTrans" cxnId="{77B73268-A0BA-454D-8607-9F14D1D92B54}">
      <dgm:prSet/>
      <dgm:spPr/>
      <dgm:t>
        <a:bodyPr/>
        <a:lstStyle/>
        <a:p>
          <a:endParaRPr lang="tr-TR"/>
        </a:p>
      </dgm:t>
    </dgm:pt>
    <dgm:pt modelId="{690F8F73-9353-4A46-8C72-B26C1EE0A080}">
      <dgm:prSet phldrT="[Metin]" custT="1"/>
      <dgm:spPr/>
      <dgm:t>
        <a:bodyPr/>
        <a:lstStyle/>
        <a:p>
          <a:r>
            <a:rPr lang="tr-TR" sz="2000" dirty="0" smtClean="0">
              <a:solidFill>
                <a:srgbClr val="339966"/>
              </a:solidFill>
            </a:rPr>
            <a:t>Çocuğa kendi ile ilgili bir şeyler söyler.</a:t>
          </a:r>
          <a:endParaRPr lang="tr-TR" sz="2000" dirty="0">
            <a:solidFill>
              <a:srgbClr val="339966"/>
            </a:solidFill>
          </a:endParaRPr>
        </a:p>
      </dgm:t>
    </dgm:pt>
    <dgm:pt modelId="{6FB5F7F1-A734-4D58-85A9-579E39B5C0F0}" type="parTrans" cxnId="{CC21484C-8457-4EA5-A30A-986364FEE450}">
      <dgm:prSet/>
      <dgm:spPr/>
      <dgm:t>
        <a:bodyPr/>
        <a:lstStyle/>
        <a:p>
          <a:endParaRPr lang="tr-TR"/>
        </a:p>
      </dgm:t>
    </dgm:pt>
    <dgm:pt modelId="{6918D2C1-39E0-481C-AF43-B9C14DAF5B4C}" type="sibTrans" cxnId="{CC21484C-8457-4EA5-A30A-986364FEE450}">
      <dgm:prSet/>
      <dgm:spPr/>
      <dgm:t>
        <a:bodyPr/>
        <a:lstStyle/>
        <a:p>
          <a:endParaRPr lang="tr-TR"/>
        </a:p>
      </dgm:t>
    </dgm:pt>
    <dgm:pt modelId="{698B2008-A59B-42A4-B89C-E294D606E20A}">
      <dgm:prSet phldrT="[Metin]"/>
      <dgm:spPr/>
      <dgm:t>
        <a:bodyPr/>
        <a:lstStyle/>
        <a:p>
          <a:r>
            <a:rPr lang="tr-TR" dirty="0" smtClean="0"/>
            <a:t>BEN DİLİ</a:t>
          </a:r>
          <a:endParaRPr lang="tr-TR" dirty="0"/>
        </a:p>
      </dgm:t>
    </dgm:pt>
    <dgm:pt modelId="{2D23B8C4-F05C-4FE6-B087-58D341AEBB81}" type="parTrans" cxnId="{AB624DD8-D099-4847-A2C2-855EA88AFB63}">
      <dgm:prSet/>
      <dgm:spPr/>
      <dgm:t>
        <a:bodyPr/>
        <a:lstStyle/>
        <a:p>
          <a:endParaRPr lang="tr-TR"/>
        </a:p>
      </dgm:t>
    </dgm:pt>
    <dgm:pt modelId="{D1B5805F-5372-49BD-BB0C-6FCD7D308D91}" type="sibTrans" cxnId="{AB624DD8-D099-4847-A2C2-855EA88AFB63}">
      <dgm:prSet/>
      <dgm:spPr/>
      <dgm:t>
        <a:bodyPr/>
        <a:lstStyle/>
        <a:p>
          <a:endParaRPr lang="tr-TR"/>
        </a:p>
      </dgm:t>
    </dgm:pt>
    <dgm:pt modelId="{B9B27C52-14DF-4FEC-B5C8-C88507336BD5}">
      <dgm:prSet phldrT="[Metin]" custT="1"/>
      <dgm:spPr/>
      <dgm:t>
        <a:bodyPr/>
        <a:lstStyle/>
        <a:p>
          <a:r>
            <a:rPr lang="tr-TR" sz="2000" dirty="0" smtClean="0">
              <a:solidFill>
                <a:srgbClr val="CC6600"/>
              </a:solidFill>
            </a:rPr>
            <a:t>Davranışa yöneliktir. </a:t>
          </a:r>
          <a:endParaRPr lang="tr-TR" sz="2000" dirty="0">
            <a:solidFill>
              <a:srgbClr val="CC6600"/>
            </a:solidFill>
          </a:endParaRPr>
        </a:p>
      </dgm:t>
    </dgm:pt>
    <dgm:pt modelId="{FFDC90DC-ABEF-4EDB-B4DD-4C28F8A6E91D}" type="parTrans" cxnId="{091F92B0-E805-4355-A9C6-B8BDCAF766E3}">
      <dgm:prSet/>
      <dgm:spPr/>
      <dgm:t>
        <a:bodyPr/>
        <a:lstStyle/>
        <a:p>
          <a:endParaRPr lang="tr-TR"/>
        </a:p>
      </dgm:t>
    </dgm:pt>
    <dgm:pt modelId="{4DDF7DC6-7D93-4946-8AF9-07401F0043D8}" type="sibTrans" cxnId="{091F92B0-E805-4355-A9C6-B8BDCAF766E3}">
      <dgm:prSet/>
      <dgm:spPr/>
      <dgm:t>
        <a:bodyPr/>
        <a:lstStyle/>
        <a:p>
          <a:endParaRPr lang="tr-TR"/>
        </a:p>
      </dgm:t>
    </dgm:pt>
    <dgm:pt modelId="{8EF8716A-E556-4DC3-ADF1-360BF69B58F4}">
      <dgm:prSet phldrT="[Metin]" custT="1"/>
      <dgm:spPr/>
      <dgm:t>
        <a:bodyPr/>
        <a:lstStyle/>
        <a:p>
          <a:r>
            <a:rPr lang="tr-TR" sz="2000" dirty="0" smtClean="0">
              <a:solidFill>
                <a:srgbClr val="CC6600"/>
              </a:solidFill>
            </a:rPr>
            <a:t>Çocuğa karşısındaki yetişkinle ilgili bir şeyler söyler.</a:t>
          </a:r>
          <a:endParaRPr lang="tr-TR" sz="2000" dirty="0">
            <a:solidFill>
              <a:srgbClr val="CC6600"/>
            </a:solidFill>
          </a:endParaRPr>
        </a:p>
      </dgm:t>
    </dgm:pt>
    <dgm:pt modelId="{45E458F1-2B7D-4AE3-9FD9-AFD02B9699D1}" type="parTrans" cxnId="{45A08A62-5024-4177-AFC8-82DCD97E7D8D}">
      <dgm:prSet/>
      <dgm:spPr/>
      <dgm:t>
        <a:bodyPr/>
        <a:lstStyle/>
        <a:p>
          <a:endParaRPr lang="tr-TR"/>
        </a:p>
      </dgm:t>
    </dgm:pt>
    <dgm:pt modelId="{9B7FA59B-0043-4938-8502-5D9903F3F7BF}" type="sibTrans" cxnId="{45A08A62-5024-4177-AFC8-82DCD97E7D8D}">
      <dgm:prSet/>
      <dgm:spPr/>
      <dgm:t>
        <a:bodyPr/>
        <a:lstStyle/>
        <a:p>
          <a:endParaRPr lang="tr-TR"/>
        </a:p>
      </dgm:t>
    </dgm:pt>
    <dgm:pt modelId="{DA48E017-DFAC-4110-B5E3-FECAE8F86906}">
      <dgm:prSet phldrT="[Metin]" custT="1"/>
      <dgm:spPr/>
      <dgm:t>
        <a:bodyPr/>
        <a:lstStyle/>
        <a:p>
          <a:r>
            <a:rPr lang="tr-TR" sz="2000" dirty="0" smtClean="0">
              <a:solidFill>
                <a:srgbClr val="339966"/>
              </a:solidFill>
            </a:rPr>
            <a:t>Benlik saygısını zedeler. </a:t>
          </a:r>
          <a:endParaRPr lang="tr-TR" sz="2000" dirty="0">
            <a:solidFill>
              <a:srgbClr val="339966"/>
            </a:solidFill>
          </a:endParaRPr>
        </a:p>
      </dgm:t>
    </dgm:pt>
    <dgm:pt modelId="{1D9223F1-487C-4826-8FE0-F4BC28AF5757}" type="parTrans" cxnId="{63871282-39B8-4ED1-9EF3-8C621B730301}">
      <dgm:prSet/>
      <dgm:spPr/>
    </dgm:pt>
    <dgm:pt modelId="{FFCC9750-AC9A-4C0F-A23D-65D356EBFC52}" type="sibTrans" cxnId="{63871282-39B8-4ED1-9EF3-8C621B730301}">
      <dgm:prSet/>
      <dgm:spPr/>
    </dgm:pt>
    <dgm:pt modelId="{217199D0-CC4F-4984-AB30-15C3FA83E086}">
      <dgm:prSet phldrT="[Metin]" custT="1"/>
      <dgm:spPr/>
      <dgm:t>
        <a:bodyPr/>
        <a:lstStyle/>
        <a:p>
          <a:r>
            <a:rPr lang="tr-TR" sz="2000" dirty="0" smtClean="0">
              <a:solidFill>
                <a:srgbClr val="CC6600"/>
              </a:solidFill>
            </a:rPr>
            <a:t>Benlik saygısını olumlu etkiler.</a:t>
          </a:r>
          <a:endParaRPr lang="tr-TR" sz="2000" dirty="0">
            <a:solidFill>
              <a:srgbClr val="CC6600"/>
            </a:solidFill>
          </a:endParaRPr>
        </a:p>
      </dgm:t>
    </dgm:pt>
    <dgm:pt modelId="{5DF6C476-2DB3-437B-AC76-2C972AA1BD00}" type="parTrans" cxnId="{F75140B4-914D-48C4-B7B6-EADDF4B33395}">
      <dgm:prSet/>
      <dgm:spPr/>
    </dgm:pt>
    <dgm:pt modelId="{C4631917-6933-4AFF-8CDD-7B1250D73B9D}" type="sibTrans" cxnId="{F75140B4-914D-48C4-B7B6-EADDF4B33395}">
      <dgm:prSet/>
      <dgm:spPr/>
    </dgm:pt>
    <dgm:pt modelId="{E5F91DCB-66F6-4278-83CF-B8E05FADD0FB}">
      <dgm:prSet phldrT="[Metin]"/>
      <dgm:spPr/>
      <dgm:t>
        <a:bodyPr/>
        <a:lstStyle/>
        <a:p>
          <a:endParaRPr lang="tr-TR" sz="1800" dirty="0"/>
        </a:p>
      </dgm:t>
    </dgm:pt>
    <dgm:pt modelId="{0BE79E37-A449-4FCB-8067-F3C2D327592B}" type="parTrans" cxnId="{85127434-42DD-412F-8EDD-64E01C997D25}">
      <dgm:prSet/>
      <dgm:spPr/>
    </dgm:pt>
    <dgm:pt modelId="{9409B4EC-61F6-4D96-B41F-00CA0847D133}" type="sibTrans" cxnId="{85127434-42DD-412F-8EDD-64E01C997D25}">
      <dgm:prSet/>
      <dgm:spPr/>
    </dgm:pt>
    <dgm:pt modelId="{D00EFEBE-FA6F-4638-B388-129043E5662A}">
      <dgm:prSet phldrT="[Metin]" custT="1"/>
      <dgm:spPr/>
      <dgm:t>
        <a:bodyPr/>
        <a:lstStyle/>
        <a:p>
          <a:r>
            <a:rPr lang="tr-TR" sz="2000" dirty="0" smtClean="0">
              <a:solidFill>
                <a:srgbClr val="339966"/>
              </a:solidFill>
            </a:rPr>
            <a:t>Öfke ve nefret duyguları oluşturur.</a:t>
          </a:r>
          <a:endParaRPr lang="tr-TR" sz="2000" dirty="0">
            <a:solidFill>
              <a:srgbClr val="339966"/>
            </a:solidFill>
          </a:endParaRPr>
        </a:p>
      </dgm:t>
    </dgm:pt>
    <dgm:pt modelId="{098A14A7-735C-4FB7-AF17-9ED4D9E98723}" type="parTrans" cxnId="{0BE17900-4CE2-451D-A127-C38A94EB8CD4}">
      <dgm:prSet/>
      <dgm:spPr/>
    </dgm:pt>
    <dgm:pt modelId="{60DC2B1D-6005-4B1E-8AC1-8259283D949C}" type="sibTrans" cxnId="{0BE17900-4CE2-451D-A127-C38A94EB8CD4}">
      <dgm:prSet/>
      <dgm:spPr/>
    </dgm:pt>
    <dgm:pt modelId="{2EFC4FCA-1CD5-40B5-ADC3-8159A99A6D4F}">
      <dgm:prSet phldrT="[Metin]" custT="1"/>
      <dgm:spPr/>
      <dgm:t>
        <a:bodyPr/>
        <a:lstStyle/>
        <a:p>
          <a:r>
            <a:rPr lang="tr-TR" sz="2000" dirty="0" smtClean="0">
              <a:solidFill>
                <a:srgbClr val="CC6600"/>
              </a:solidFill>
            </a:rPr>
            <a:t>Yardım isteği doğurur.</a:t>
          </a:r>
          <a:endParaRPr lang="tr-TR" sz="2000" dirty="0">
            <a:solidFill>
              <a:srgbClr val="CC6600"/>
            </a:solidFill>
          </a:endParaRPr>
        </a:p>
      </dgm:t>
    </dgm:pt>
    <dgm:pt modelId="{D1B91ACE-EF9D-4637-BA3D-526AEBE3EC37}" type="parTrans" cxnId="{2C553B23-F71E-40AE-AD40-74D117035709}">
      <dgm:prSet/>
      <dgm:spPr/>
    </dgm:pt>
    <dgm:pt modelId="{7559DE47-94F2-43CC-8F4A-F7B2355C0BE5}" type="sibTrans" cxnId="{2C553B23-F71E-40AE-AD40-74D117035709}">
      <dgm:prSet/>
      <dgm:spPr/>
    </dgm:pt>
    <dgm:pt modelId="{390710E3-83CC-403F-A1EB-5BFA4596242E}">
      <dgm:prSet phldrT="[Metin]" custT="1"/>
      <dgm:spPr/>
      <dgm:t>
        <a:bodyPr/>
        <a:lstStyle/>
        <a:p>
          <a:r>
            <a:rPr lang="tr-TR" sz="2000" dirty="0" smtClean="0">
              <a:solidFill>
                <a:srgbClr val="CC6600"/>
              </a:solidFill>
            </a:rPr>
            <a:t>Atılgan insanlar yaratır.</a:t>
          </a:r>
          <a:endParaRPr lang="tr-TR" sz="2000" dirty="0">
            <a:solidFill>
              <a:srgbClr val="CC6600"/>
            </a:solidFill>
          </a:endParaRPr>
        </a:p>
      </dgm:t>
    </dgm:pt>
    <dgm:pt modelId="{9FE33355-824B-4C71-9C76-5EB06C7C3756}" type="parTrans" cxnId="{9D6E2728-CA82-44C9-9DB1-3223846B8993}">
      <dgm:prSet/>
      <dgm:spPr/>
    </dgm:pt>
    <dgm:pt modelId="{FBD45524-0CCC-40DA-9E36-5F6A4FFACDA1}" type="sibTrans" cxnId="{9D6E2728-CA82-44C9-9DB1-3223846B8993}">
      <dgm:prSet/>
      <dgm:spPr/>
    </dgm:pt>
    <dgm:pt modelId="{B2BDBEE5-E564-4219-8E5E-E2242D646581}">
      <dgm:prSet phldrT="[Metin]" custT="1"/>
      <dgm:spPr/>
      <dgm:t>
        <a:bodyPr/>
        <a:lstStyle/>
        <a:p>
          <a:r>
            <a:rPr lang="tr-TR" sz="2000" dirty="0" smtClean="0">
              <a:solidFill>
                <a:srgbClr val="339966"/>
              </a:solidFill>
            </a:rPr>
            <a:t>Çekingen ya da saldırgan insanlar yaratır.     </a:t>
          </a:r>
          <a:r>
            <a:rPr lang="tr-TR" sz="2000" dirty="0" smtClean="0"/>
            <a:t>   </a:t>
          </a:r>
          <a:endParaRPr lang="tr-TR" sz="2000" dirty="0"/>
        </a:p>
      </dgm:t>
    </dgm:pt>
    <dgm:pt modelId="{3F9B5A8F-B463-4516-8E90-A311A6EE909B}" type="parTrans" cxnId="{DA9D47AC-6CD0-4DDE-A562-315829274407}">
      <dgm:prSet/>
      <dgm:spPr/>
    </dgm:pt>
    <dgm:pt modelId="{E5194866-D3D5-44A8-9CAB-B0C495B6315A}" type="sibTrans" cxnId="{DA9D47AC-6CD0-4DDE-A562-315829274407}">
      <dgm:prSet/>
      <dgm:spPr/>
    </dgm:pt>
    <dgm:pt modelId="{F562AD13-B9BD-4A97-B166-13FC6101F9BD}" type="pres">
      <dgm:prSet presAssocID="{084A43E7-4723-4412-929A-06BF1E25655F}" presName="Name0" presStyleCnt="0">
        <dgm:presLayoutVars>
          <dgm:dir/>
          <dgm:animLvl val="lvl"/>
          <dgm:resizeHandles val="exact"/>
        </dgm:presLayoutVars>
      </dgm:prSet>
      <dgm:spPr/>
      <dgm:t>
        <a:bodyPr/>
        <a:lstStyle/>
        <a:p>
          <a:endParaRPr lang="tr-TR"/>
        </a:p>
      </dgm:t>
    </dgm:pt>
    <dgm:pt modelId="{D8DDC8C2-EF98-4A66-89FB-55FCB572804E}" type="pres">
      <dgm:prSet presAssocID="{6CC84618-8BB0-4A3F-ABDD-C630821BEBED}" presName="linNode" presStyleCnt="0"/>
      <dgm:spPr/>
    </dgm:pt>
    <dgm:pt modelId="{9C8C73E1-8B36-4C58-8F16-751A116B6B25}" type="pres">
      <dgm:prSet presAssocID="{6CC84618-8BB0-4A3F-ABDD-C630821BEBED}" presName="parentText" presStyleLbl="node1" presStyleIdx="0" presStyleCnt="2">
        <dgm:presLayoutVars>
          <dgm:chMax val="1"/>
          <dgm:bulletEnabled val="1"/>
        </dgm:presLayoutVars>
      </dgm:prSet>
      <dgm:spPr/>
      <dgm:t>
        <a:bodyPr/>
        <a:lstStyle/>
        <a:p>
          <a:endParaRPr lang="tr-TR"/>
        </a:p>
      </dgm:t>
    </dgm:pt>
    <dgm:pt modelId="{2AA7AB95-C296-48E9-81D7-D74870EEBF7D}" type="pres">
      <dgm:prSet presAssocID="{6CC84618-8BB0-4A3F-ABDD-C630821BEBED}" presName="descendantText" presStyleLbl="alignAccFollowNode1" presStyleIdx="0" presStyleCnt="2">
        <dgm:presLayoutVars>
          <dgm:bulletEnabled val="1"/>
        </dgm:presLayoutVars>
      </dgm:prSet>
      <dgm:spPr/>
      <dgm:t>
        <a:bodyPr/>
        <a:lstStyle/>
        <a:p>
          <a:endParaRPr lang="tr-TR"/>
        </a:p>
      </dgm:t>
    </dgm:pt>
    <dgm:pt modelId="{37E48DCE-B3E0-49E2-A22A-390120E16A8B}" type="pres">
      <dgm:prSet presAssocID="{0C9C046B-0DF0-4DD7-A61E-089AAF0762B4}" presName="sp" presStyleCnt="0"/>
      <dgm:spPr/>
    </dgm:pt>
    <dgm:pt modelId="{35A25B9E-6505-4600-99EF-FF773CF951ED}" type="pres">
      <dgm:prSet presAssocID="{698B2008-A59B-42A4-B89C-E294D606E20A}" presName="linNode" presStyleCnt="0"/>
      <dgm:spPr/>
    </dgm:pt>
    <dgm:pt modelId="{DF2382A4-085D-4B29-BF78-21B2289CCEEA}" type="pres">
      <dgm:prSet presAssocID="{698B2008-A59B-42A4-B89C-E294D606E20A}" presName="parentText" presStyleLbl="node1" presStyleIdx="1" presStyleCnt="2">
        <dgm:presLayoutVars>
          <dgm:chMax val="1"/>
          <dgm:bulletEnabled val="1"/>
        </dgm:presLayoutVars>
      </dgm:prSet>
      <dgm:spPr/>
      <dgm:t>
        <a:bodyPr/>
        <a:lstStyle/>
        <a:p>
          <a:endParaRPr lang="tr-TR"/>
        </a:p>
      </dgm:t>
    </dgm:pt>
    <dgm:pt modelId="{AEFC5F58-9405-4D5B-AD3B-8194C1CAB4F0}" type="pres">
      <dgm:prSet presAssocID="{698B2008-A59B-42A4-B89C-E294D606E20A}" presName="descendantText" presStyleLbl="alignAccFollowNode1" presStyleIdx="1" presStyleCnt="2">
        <dgm:presLayoutVars>
          <dgm:bulletEnabled val="1"/>
        </dgm:presLayoutVars>
      </dgm:prSet>
      <dgm:spPr/>
      <dgm:t>
        <a:bodyPr/>
        <a:lstStyle/>
        <a:p>
          <a:endParaRPr lang="tr-TR"/>
        </a:p>
      </dgm:t>
    </dgm:pt>
  </dgm:ptLst>
  <dgm:cxnLst>
    <dgm:cxn modelId="{4978A824-BA33-439C-9ABD-309CFB20548E}" type="presOf" srcId="{D00EFEBE-FA6F-4638-B388-129043E5662A}" destId="{2AA7AB95-C296-48E9-81D7-D74870EEBF7D}" srcOrd="0" destOrd="3" presId="urn:microsoft.com/office/officeart/2005/8/layout/vList5"/>
    <dgm:cxn modelId="{091F92B0-E805-4355-A9C6-B8BDCAF766E3}" srcId="{698B2008-A59B-42A4-B89C-E294D606E20A}" destId="{B9B27C52-14DF-4FEC-B5C8-C88507336BD5}" srcOrd="0" destOrd="0" parTransId="{FFDC90DC-ABEF-4EDB-B4DD-4C28F8A6E91D}" sibTransId="{4DDF7DC6-7D93-4946-8AF9-07401F0043D8}"/>
    <dgm:cxn modelId="{9D6E2728-CA82-44C9-9DB1-3223846B8993}" srcId="{698B2008-A59B-42A4-B89C-E294D606E20A}" destId="{390710E3-83CC-403F-A1EB-5BFA4596242E}" srcOrd="4" destOrd="0" parTransId="{9FE33355-824B-4C71-9C76-5EB06C7C3756}" sibTransId="{FBD45524-0CCC-40DA-9E36-5F6A4FFACDA1}"/>
    <dgm:cxn modelId="{ABCC7B49-0C22-4BC6-B3A6-7FBC62B04C1A}" type="presOf" srcId="{ECF98EAC-A64A-4F89-B6FA-02AE3BE63C75}" destId="{2AA7AB95-C296-48E9-81D7-D74870EEBF7D}" srcOrd="0" destOrd="0" presId="urn:microsoft.com/office/officeart/2005/8/layout/vList5"/>
    <dgm:cxn modelId="{F0C3786C-4A76-4F8A-A971-9D2B491E3516}" type="presOf" srcId="{698B2008-A59B-42A4-B89C-E294D606E20A}" destId="{DF2382A4-085D-4B29-BF78-21B2289CCEEA}" srcOrd="0" destOrd="0" presId="urn:microsoft.com/office/officeart/2005/8/layout/vList5"/>
    <dgm:cxn modelId="{3486FA04-9DA6-4659-92BA-6A6AC6B49895}" type="presOf" srcId="{6CC84618-8BB0-4A3F-ABDD-C630821BEBED}" destId="{9C8C73E1-8B36-4C58-8F16-751A116B6B25}" srcOrd="0" destOrd="0" presId="urn:microsoft.com/office/officeart/2005/8/layout/vList5"/>
    <dgm:cxn modelId="{45A08A62-5024-4177-AFC8-82DCD97E7D8D}" srcId="{698B2008-A59B-42A4-B89C-E294D606E20A}" destId="{8EF8716A-E556-4DC3-ADF1-360BF69B58F4}" srcOrd="1" destOrd="0" parTransId="{45E458F1-2B7D-4AE3-9FD9-AFD02B9699D1}" sibTransId="{9B7FA59B-0043-4938-8502-5D9903F3F7BF}"/>
    <dgm:cxn modelId="{52EDB102-AFF6-4F9E-9949-0DFF6F377DBD}" type="presOf" srcId="{8EF8716A-E556-4DC3-ADF1-360BF69B58F4}" destId="{AEFC5F58-9405-4D5B-AD3B-8194C1CAB4F0}" srcOrd="0" destOrd="1" presId="urn:microsoft.com/office/officeart/2005/8/layout/vList5"/>
    <dgm:cxn modelId="{AFB6AD77-007E-402C-A42F-0E18E9C1870B}" type="presOf" srcId="{217199D0-CC4F-4984-AB30-15C3FA83E086}" destId="{AEFC5F58-9405-4D5B-AD3B-8194C1CAB4F0}" srcOrd="0" destOrd="2" presId="urn:microsoft.com/office/officeart/2005/8/layout/vList5"/>
    <dgm:cxn modelId="{1F7EE76A-7FAC-44D4-B2CD-F8D5CBAD087A}" type="presOf" srcId="{DA48E017-DFAC-4110-B5E3-FECAE8F86906}" destId="{2AA7AB95-C296-48E9-81D7-D74870EEBF7D}" srcOrd="0" destOrd="2" presId="urn:microsoft.com/office/officeart/2005/8/layout/vList5"/>
    <dgm:cxn modelId="{79536E9E-7AC4-4C08-B64B-EECBC0870DAF}" type="presOf" srcId="{2EFC4FCA-1CD5-40B5-ADC3-8159A99A6D4F}" destId="{AEFC5F58-9405-4D5B-AD3B-8194C1CAB4F0}" srcOrd="0" destOrd="3" presId="urn:microsoft.com/office/officeart/2005/8/layout/vList5"/>
    <dgm:cxn modelId="{85127434-42DD-412F-8EDD-64E01C997D25}" srcId="{698B2008-A59B-42A4-B89C-E294D606E20A}" destId="{E5F91DCB-66F6-4278-83CF-B8E05FADD0FB}" srcOrd="5" destOrd="0" parTransId="{0BE79E37-A449-4FCB-8067-F3C2D327592B}" sibTransId="{9409B4EC-61F6-4D96-B41F-00CA0847D133}"/>
    <dgm:cxn modelId="{E18000B5-9EF7-46C1-BB4C-7350A0C83CA8}" type="presOf" srcId="{084A43E7-4723-4412-929A-06BF1E25655F}" destId="{F562AD13-B9BD-4A97-B166-13FC6101F9BD}" srcOrd="0" destOrd="0" presId="urn:microsoft.com/office/officeart/2005/8/layout/vList5"/>
    <dgm:cxn modelId="{63871282-39B8-4ED1-9EF3-8C621B730301}" srcId="{6CC84618-8BB0-4A3F-ABDD-C630821BEBED}" destId="{DA48E017-DFAC-4110-B5E3-FECAE8F86906}" srcOrd="2" destOrd="0" parTransId="{1D9223F1-487C-4826-8FE0-F4BC28AF5757}" sibTransId="{FFCC9750-AC9A-4C0F-A23D-65D356EBFC52}"/>
    <dgm:cxn modelId="{325C70AF-A574-4195-B926-1D25DFCCB501}" type="presOf" srcId="{390710E3-83CC-403F-A1EB-5BFA4596242E}" destId="{AEFC5F58-9405-4D5B-AD3B-8194C1CAB4F0}" srcOrd="0" destOrd="4" presId="urn:microsoft.com/office/officeart/2005/8/layout/vList5"/>
    <dgm:cxn modelId="{DA9D47AC-6CD0-4DDE-A562-315829274407}" srcId="{6CC84618-8BB0-4A3F-ABDD-C630821BEBED}" destId="{B2BDBEE5-E564-4219-8E5E-E2242D646581}" srcOrd="4" destOrd="0" parTransId="{3F9B5A8F-B463-4516-8E90-A311A6EE909B}" sibTransId="{E5194866-D3D5-44A8-9CAB-B0C495B6315A}"/>
    <dgm:cxn modelId="{77B73268-A0BA-454D-8607-9F14D1D92B54}" srcId="{6CC84618-8BB0-4A3F-ABDD-C630821BEBED}" destId="{ECF98EAC-A64A-4F89-B6FA-02AE3BE63C75}" srcOrd="0" destOrd="0" parTransId="{7E9EA7FA-B49E-417B-8F41-7F19A9D65E5B}" sibTransId="{D21D6426-1EB9-4CB9-B57E-3C843A2FEF92}"/>
    <dgm:cxn modelId="{CC21484C-8457-4EA5-A30A-986364FEE450}" srcId="{6CC84618-8BB0-4A3F-ABDD-C630821BEBED}" destId="{690F8F73-9353-4A46-8C72-B26C1EE0A080}" srcOrd="1" destOrd="0" parTransId="{6FB5F7F1-A734-4D58-85A9-579E39B5C0F0}" sibTransId="{6918D2C1-39E0-481C-AF43-B9C14DAF5B4C}"/>
    <dgm:cxn modelId="{0BE17900-4CE2-451D-A127-C38A94EB8CD4}" srcId="{6CC84618-8BB0-4A3F-ABDD-C630821BEBED}" destId="{D00EFEBE-FA6F-4638-B388-129043E5662A}" srcOrd="3" destOrd="0" parTransId="{098A14A7-735C-4FB7-AF17-9ED4D9E98723}" sibTransId="{60DC2B1D-6005-4B1E-8AC1-8259283D949C}"/>
    <dgm:cxn modelId="{CFBDAD6F-976A-4B6D-911F-C50C15C44EE1}" type="presOf" srcId="{B9B27C52-14DF-4FEC-B5C8-C88507336BD5}" destId="{AEFC5F58-9405-4D5B-AD3B-8194C1CAB4F0}" srcOrd="0" destOrd="0" presId="urn:microsoft.com/office/officeart/2005/8/layout/vList5"/>
    <dgm:cxn modelId="{D1C9B599-B7A9-47A4-AA39-83E1E974FB4E}" type="presOf" srcId="{E5F91DCB-66F6-4278-83CF-B8E05FADD0FB}" destId="{AEFC5F58-9405-4D5B-AD3B-8194C1CAB4F0}" srcOrd="0" destOrd="5" presId="urn:microsoft.com/office/officeart/2005/8/layout/vList5"/>
    <dgm:cxn modelId="{A068487C-28B8-46DD-8CE2-B94117C46D6C}" srcId="{084A43E7-4723-4412-929A-06BF1E25655F}" destId="{6CC84618-8BB0-4A3F-ABDD-C630821BEBED}" srcOrd="0" destOrd="0" parTransId="{09BBDCFD-139D-4716-8F54-8ABFDD95E1DC}" sibTransId="{0C9C046B-0DF0-4DD7-A61E-089AAF0762B4}"/>
    <dgm:cxn modelId="{2C553B23-F71E-40AE-AD40-74D117035709}" srcId="{698B2008-A59B-42A4-B89C-E294D606E20A}" destId="{2EFC4FCA-1CD5-40B5-ADC3-8159A99A6D4F}" srcOrd="3" destOrd="0" parTransId="{D1B91ACE-EF9D-4637-BA3D-526AEBE3EC37}" sibTransId="{7559DE47-94F2-43CC-8F4A-F7B2355C0BE5}"/>
    <dgm:cxn modelId="{AB624DD8-D099-4847-A2C2-855EA88AFB63}" srcId="{084A43E7-4723-4412-929A-06BF1E25655F}" destId="{698B2008-A59B-42A4-B89C-E294D606E20A}" srcOrd="1" destOrd="0" parTransId="{2D23B8C4-F05C-4FE6-B087-58D341AEBB81}" sibTransId="{D1B5805F-5372-49BD-BB0C-6FCD7D308D91}"/>
    <dgm:cxn modelId="{B25B9B95-F2EE-474F-A0C6-EBFB2EEBBB85}" type="presOf" srcId="{690F8F73-9353-4A46-8C72-B26C1EE0A080}" destId="{2AA7AB95-C296-48E9-81D7-D74870EEBF7D}" srcOrd="0" destOrd="1" presId="urn:microsoft.com/office/officeart/2005/8/layout/vList5"/>
    <dgm:cxn modelId="{F906AFDD-1A4F-4804-B33C-543ABEC89789}" type="presOf" srcId="{B2BDBEE5-E564-4219-8E5E-E2242D646581}" destId="{2AA7AB95-C296-48E9-81D7-D74870EEBF7D}" srcOrd="0" destOrd="4" presId="urn:microsoft.com/office/officeart/2005/8/layout/vList5"/>
    <dgm:cxn modelId="{F75140B4-914D-48C4-B7B6-EADDF4B33395}" srcId="{698B2008-A59B-42A4-B89C-E294D606E20A}" destId="{217199D0-CC4F-4984-AB30-15C3FA83E086}" srcOrd="2" destOrd="0" parTransId="{5DF6C476-2DB3-437B-AC76-2C972AA1BD00}" sibTransId="{C4631917-6933-4AFF-8CDD-7B1250D73B9D}"/>
    <dgm:cxn modelId="{E055DC71-06E1-4438-8323-7C9EFC40B63F}" type="presParOf" srcId="{F562AD13-B9BD-4A97-B166-13FC6101F9BD}" destId="{D8DDC8C2-EF98-4A66-89FB-55FCB572804E}" srcOrd="0" destOrd="0" presId="urn:microsoft.com/office/officeart/2005/8/layout/vList5"/>
    <dgm:cxn modelId="{DD1F2595-72B7-43B3-9C86-8118AD9EA63D}" type="presParOf" srcId="{D8DDC8C2-EF98-4A66-89FB-55FCB572804E}" destId="{9C8C73E1-8B36-4C58-8F16-751A116B6B25}" srcOrd="0" destOrd="0" presId="urn:microsoft.com/office/officeart/2005/8/layout/vList5"/>
    <dgm:cxn modelId="{63E89C19-9E4F-4FFC-81FF-16549E6148B4}" type="presParOf" srcId="{D8DDC8C2-EF98-4A66-89FB-55FCB572804E}" destId="{2AA7AB95-C296-48E9-81D7-D74870EEBF7D}" srcOrd="1" destOrd="0" presId="urn:microsoft.com/office/officeart/2005/8/layout/vList5"/>
    <dgm:cxn modelId="{7957A0D7-BBAA-4D25-A5FE-83EF0CEC0286}" type="presParOf" srcId="{F562AD13-B9BD-4A97-B166-13FC6101F9BD}" destId="{37E48DCE-B3E0-49E2-A22A-390120E16A8B}" srcOrd="1" destOrd="0" presId="urn:microsoft.com/office/officeart/2005/8/layout/vList5"/>
    <dgm:cxn modelId="{F13B162B-AD92-4CE9-BDDC-1C627F1A4DE8}" type="presParOf" srcId="{F562AD13-B9BD-4A97-B166-13FC6101F9BD}" destId="{35A25B9E-6505-4600-99EF-FF773CF951ED}" srcOrd="2" destOrd="0" presId="urn:microsoft.com/office/officeart/2005/8/layout/vList5"/>
    <dgm:cxn modelId="{E68337B3-9486-466F-941A-79336D7CA720}" type="presParOf" srcId="{35A25B9E-6505-4600-99EF-FF773CF951ED}" destId="{DF2382A4-085D-4B29-BF78-21B2289CCEEA}" srcOrd="0" destOrd="0" presId="urn:microsoft.com/office/officeart/2005/8/layout/vList5"/>
    <dgm:cxn modelId="{E0BF0BD2-3F1A-4EE1-A4A3-85658EF86323}" type="presParOf" srcId="{35A25B9E-6505-4600-99EF-FF773CF951ED}" destId="{AEFC5F58-9405-4D5B-AD3B-8194C1CAB4F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97701-9202-41CC-8C46-A4FDF22F6048}">
      <dsp:nvSpPr>
        <dsp:cNvPr id="0" name=""/>
        <dsp:cNvSpPr/>
      </dsp:nvSpPr>
      <dsp:spPr>
        <a:xfrm>
          <a:off x="3221105" y="1732321"/>
          <a:ext cx="1330188" cy="133018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İLETİŞİM</a:t>
          </a:r>
          <a:endParaRPr lang="tr-TR" sz="1700" kern="1200" dirty="0"/>
        </a:p>
      </dsp:txBody>
      <dsp:txXfrm>
        <a:off x="3415907" y="1927123"/>
        <a:ext cx="940584" cy="940584"/>
      </dsp:txXfrm>
    </dsp:sp>
    <dsp:sp modelId="{ADA452B6-1B48-491A-AFC4-C3F621663B54}">
      <dsp:nvSpPr>
        <dsp:cNvPr id="0" name=""/>
        <dsp:cNvSpPr/>
      </dsp:nvSpPr>
      <dsp:spPr>
        <a:xfrm rot="16200000">
          <a:off x="3686467" y="1517185"/>
          <a:ext cx="399465" cy="30805"/>
        </a:xfrm>
        <a:custGeom>
          <a:avLst/>
          <a:gdLst/>
          <a:ahLst/>
          <a:cxnLst/>
          <a:rect l="0" t="0" r="0" b="0"/>
          <a:pathLst>
            <a:path>
              <a:moveTo>
                <a:pt x="0" y="15402"/>
              </a:moveTo>
              <a:lnTo>
                <a:pt x="399465" y="1540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876213" y="1522601"/>
        <a:ext cx="19973" cy="19973"/>
      </dsp:txXfrm>
    </dsp:sp>
    <dsp:sp modelId="{DDAA87F2-28A2-4772-9BDD-5551D6E293BD}">
      <dsp:nvSpPr>
        <dsp:cNvPr id="0" name=""/>
        <dsp:cNvSpPr/>
      </dsp:nvSpPr>
      <dsp:spPr>
        <a:xfrm>
          <a:off x="3221105" y="2666"/>
          <a:ext cx="1330188" cy="133018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Kaynak</a:t>
          </a:r>
          <a:endParaRPr lang="tr-TR" sz="2100" kern="1200" dirty="0"/>
        </a:p>
      </dsp:txBody>
      <dsp:txXfrm>
        <a:off x="3415907" y="197468"/>
        <a:ext cx="940584" cy="940584"/>
      </dsp:txXfrm>
    </dsp:sp>
    <dsp:sp modelId="{F276FD44-A55B-400E-9E1C-E11CDF2AA635}">
      <dsp:nvSpPr>
        <dsp:cNvPr id="0" name=""/>
        <dsp:cNvSpPr/>
      </dsp:nvSpPr>
      <dsp:spPr>
        <a:xfrm rot="20520000">
          <a:off x="4508966" y="2114766"/>
          <a:ext cx="399465" cy="30805"/>
        </a:xfrm>
        <a:custGeom>
          <a:avLst/>
          <a:gdLst/>
          <a:ahLst/>
          <a:cxnLst/>
          <a:rect l="0" t="0" r="0" b="0"/>
          <a:pathLst>
            <a:path>
              <a:moveTo>
                <a:pt x="0" y="15402"/>
              </a:moveTo>
              <a:lnTo>
                <a:pt x="399465" y="1540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698712" y="2120182"/>
        <a:ext cx="19973" cy="19973"/>
      </dsp:txXfrm>
    </dsp:sp>
    <dsp:sp modelId="{4603AFD3-BDFC-4F9D-923C-1E119303BD46}">
      <dsp:nvSpPr>
        <dsp:cNvPr id="0" name=""/>
        <dsp:cNvSpPr/>
      </dsp:nvSpPr>
      <dsp:spPr>
        <a:xfrm>
          <a:off x="4866104" y="1197828"/>
          <a:ext cx="1330188" cy="1330188"/>
        </a:xfrm>
        <a:prstGeom prst="ellipse">
          <a:avLst/>
        </a:prstGeom>
        <a:gradFill rotWithShape="0">
          <a:gsLst>
            <a:gs pos="0">
              <a:schemeClr val="accent5">
                <a:hueOff val="-1255142"/>
                <a:satOff val="10273"/>
                <a:lumOff val="-1666"/>
                <a:alphaOff val="0"/>
                <a:shade val="51000"/>
                <a:satMod val="130000"/>
              </a:schemeClr>
            </a:gs>
            <a:gs pos="80000">
              <a:schemeClr val="accent5">
                <a:hueOff val="-1255142"/>
                <a:satOff val="10273"/>
                <a:lumOff val="-1666"/>
                <a:alphaOff val="0"/>
                <a:shade val="93000"/>
                <a:satMod val="130000"/>
              </a:schemeClr>
            </a:gs>
            <a:gs pos="100000">
              <a:schemeClr val="accent5">
                <a:hueOff val="-1255142"/>
                <a:satOff val="10273"/>
                <a:lumOff val="-16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Mesaj</a:t>
          </a:r>
          <a:endParaRPr lang="tr-TR" sz="2100" kern="1200" dirty="0"/>
        </a:p>
      </dsp:txBody>
      <dsp:txXfrm>
        <a:off x="5060906" y="1392630"/>
        <a:ext cx="940584" cy="940584"/>
      </dsp:txXfrm>
    </dsp:sp>
    <dsp:sp modelId="{0D9066B0-7C99-4C71-B09F-0224B5374666}">
      <dsp:nvSpPr>
        <dsp:cNvPr id="0" name=""/>
        <dsp:cNvSpPr/>
      </dsp:nvSpPr>
      <dsp:spPr>
        <a:xfrm rot="3240000">
          <a:off x="4194799" y="3081672"/>
          <a:ext cx="399465" cy="30805"/>
        </a:xfrm>
        <a:custGeom>
          <a:avLst/>
          <a:gdLst/>
          <a:ahLst/>
          <a:cxnLst/>
          <a:rect l="0" t="0" r="0" b="0"/>
          <a:pathLst>
            <a:path>
              <a:moveTo>
                <a:pt x="0" y="15402"/>
              </a:moveTo>
              <a:lnTo>
                <a:pt x="399465" y="1540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84546" y="3087088"/>
        <a:ext cx="19973" cy="19973"/>
      </dsp:txXfrm>
    </dsp:sp>
    <dsp:sp modelId="{2113E1CC-7F0F-4110-A59D-73F098BC784B}">
      <dsp:nvSpPr>
        <dsp:cNvPr id="0" name=""/>
        <dsp:cNvSpPr/>
      </dsp:nvSpPr>
      <dsp:spPr>
        <a:xfrm>
          <a:off x="4237771" y="3131640"/>
          <a:ext cx="1330188" cy="1330188"/>
        </a:xfrm>
        <a:prstGeom prst="ellipse">
          <a:avLst/>
        </a:prstGeom>
        <a:gradFill rotWithShape="0">
          <a:gsLst>
            <a:gs pos="0">
              <a:schemeClr val="accent5">
                <a:hueOff val="-2510283"/>
                <a:satOff val="20547"/>
                <a:lumOff val="-3333"/>
                <a:alphaOff val="0"/>
                <a:shade val="51000"/>
                <a:satMod val="130000"/>
              </a:schemeClr>
            </a:gs>
            <a:gs pos="80000">
              <a:schemeClr val="accent5">
                <a:hueOff val="-2510283"/>
                <a:satOff val="20547"/>
                <a:lumOff val="-3333"/>
                <a:alphaOff val="0"/>
                <a:shade val="93000"/>
                <a:satMod val="130000"/>
              </a:schemeClr>
            </a:gs>
            <a:gs pos="100000">
              <a:schemeClr val="accent5">
                <a:hueOff val="-2510283"/>
                <a:satOff val="20547"/>
                <a:lumOff val="-33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Kanal</a:t>
          </a:r>
          <a:endParaRPr lang="tr-TR" sz="2100" kern="1200" dirty="0"/>
        </a:p>
      </dsp:txBody>
      <dsp:txXfrm>
        <a:off x="4432573" y="3326442"/>
        <a:ext cx="940584" cy="940584"/>
      </dsp:txXfrm>
    </dsp:sp>
    <dsp:sp modelId="{94A0F651-4A09-47FF-AE0D-80E8B494B45C}">
      <dsp:nvSpPr>
        <dsp:cNvPr id="0" name=""/>
        <dsp:cNvSpPr/>
      </dsp:nvSpPr>
      <dsp:spPr>
        <a:xfrm rot="7560000">
          <a:off x="3178134" y="3081672"/>
          <a:ext cx="399465" cy="30805"/>
        </a:xfrm>
        <a:custGeom>
          <a:avLst/>
          <a:gdLst/>
          <a:ahLst/>
          <a:cxnLst/>
          <a:rect l="0" t="0" r="0" b="0"/>
          <a:pathLst>
            <a:path>
              <a:moveTo>
                <a:pt x="0" y="15402"/>
              </a:moveTo>
              <a:lnTo>
                <a:pt x="399465" y="1540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367880" y="3087088"/>
        <a:ext cx="19973" cy="19973"/>
      </dsp:txXfrm>
    </dsp:sp>
    <dsp:sp modelId="{A7C18622-71B8-4B9A-98A0-25003F91C035}">
      <dsp:nvSpPr>
        <dsp:cNvPr id="0" name=""/>
        <dsp:cNvSpPr/>
      </dsp:nvSpPr>
      <dsp:spPr>
        <a:xfrm>
          <a:off x="2204440" y="3131640"/>
          <a:ext cx="1330188" cy="1330188"/>
        </a:xfrm>
        <a:prstGeom prst="ellipse">
          <a:avLst/>
        </a:prstGeom>
        <a:gradFill rotWithShape="0">
          <a:gsLst>
            <a:gs pos="0">
              <a:schemeClr val="accent5">
                <a:hueOff val="-3765425"/>
                <a:satOff val="30820"/>
                <a:lumOff val="-4999"/>
                <a:alphaOff val="0"/>
                <a:shade val="51000"/>
                <a:satMod val="130000"/>
              </a:schemeClr>
            </a:gs>
            <a:gs pos="80000">
              <a:schemeClr val="accent5">
                <a:hueOff val="-3765425"/>
                <a:satOff val="30820"/>
                <a:lumOff val="-4999"/>
                <a:alphaOff val="0"/>
                <a:shade val="93000"/>
                <a:satMod val="130000"/>
              </a:schemeClr>
            </a:gs>
            <a:gs pos="100000">
              <a:schemeClr val="accent5">
                <a:hueOff val="-3765425"/>
                <a:satOff val="30820"/>
                <a:lumOff val="-49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Alıcı</a:t>
          </a:r>
          <a:endParaRPr lang="tr-TR" sz="2100" kern="1200" dirty="0"/>
        </a:p>
      </dsp:txBody>
      <dsp:txXfrm>
        <a:off x="2399242" y="3326442"/>
        <a:ext cx="940584" cy="940584"/>
      </dsp:txXfrm>
    </dsp:sp>
    <dsp:sp modelId="{00E8C255-D362-46ED-9021-B03CA3D068B2}">
      <dsp:nvSpPr>
        <dsp:cNvPr id="0" name=""/>
        <dsp:cNvSpPr/>
      </dsp:nvSpPr>
      <dsp:spPr>
        <a:xfrm rot="11880000">
          <a:off x="2863967" y="2114766"/>
          <a:ext cx="399465" cy="30805"/>
        </a:xfrm>
        <a:custGeom>
          <a:avLst/>
          <a:gdLst/>
          <a:ahLst/>
          <a:cxnLst/>
          <a:rect l="0" t="0" r="0" b="0"/>
          <a:pathLst>
            <a:path>
              <a:moveTo>
                <a:pt x="0" y="15402"/>
              </a:moveTo>
              <a:lnTo>
                <a:pt x="399465" y="1540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053713" y="2120182"/>
        <a:ext cx="19973" cy="19973"/>
      </dsp:txXfrm>
    </dsp:sp>
    <dsp:sp modelId="{A40894E2-709F-4B9F-A266-1A4734B8E882}">
      <dsp:nvSpPr>
        <dsp:cNvPr id="0" name=""/>
        <dsp:cNvSpPr/>
      </dsp:nvSpPr>
      <dsp:spPr>
        <a:xfrm>
          <a:off x="1576106" y="1197828"/>
          <a:ext cx="1330188" cy="1330188"/>
        </a:xfrm>
        <a:prstGeom prst="ellipse">
          <a:avLst/>
        </a:prstGeom>
        <a:gradFill rotWithShape="0">
          <a:gsLst>
            <a:gs pos="0">
              <a:schemeClr val="accent5">
                <a:hueOff val="-5020566"/>
                <a:satOff val="41093"/>
                <a:lumOff val="-6666"/>
                <a:alphaOff val="0"/>
                <a:shade val="51000"/>
                <a:satMod val="130000"/>
              </a:schemeClr>
            </a:gs>
            <a:gs pos="80000">
              <a:schemeClr val="accent5">
                <a:hueOff val="-5020566"/>
                <a:satOff val="41093"/>
                <a:lumOff val="-6666"/>
                <a:alphaOff val="0"/>
                <a:shade val="93000"/>
                <a:satMod val="130000"/>
              </a:schemeClr>
            </a:gs>
            <a:gs pos="100000">
              <a:schemeClr val="accent5">
                <a:hueOff val="-5020566"/>
                <a:satOff val="41093"/>
                <a:lumOff val="-66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Dönüt</a:t>
          </a:r>
          <a:endParaRPr lang="tr-TR" sz="2100" kern="1200" dirty="0"/>
        </a:p>
      </dsp:txBody>
      <dsp:txXfrm>
        <a:off x="1770908" y="1392630"/>
        <a:ext cx="940584" cy="940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7AB95-C296-48E9-81D7-D74870EEBF7D}">
      <dsp:nvSpPr>
        <dsp:cNvPr id="0" name=""/>
        <dsp:cNvSpPr/>
      </dsp:nvSpPr>
      <dsp:spPr>
        <a:xfrm rot="5400000">
          <a:off x="4815158" y="-1401005"/>
          <a:ext cx="2219319" cy="5576299"/>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solidFill>
                <a:srgbClr val="339966"/>
              </a:solidFill>
            </a:rPr>
            <a:t>Kişiliğe yöneliktir.</a:t>
          </a:r>
          <a:endParaRPr lang="tr-TR" sz="2000" kern="1200" dirty="0">
            <a:solidFill>
              <a:srgbClr val="339966"/>
            </a:solidFill>
          </a:endParaRPr>
        </a:p>
        <a:p>
          <a:pPr marL="228600" lvl="1" indent="-228600" algn="l" defTabSz="889000">
            <a:lnSpc>
              <a:spcPct val="90000"/>
            </a:lnSpc>
            <a:spcBef>
              <a:spcPct val="0"/>
            </a:spcBef>
            <a:spcAft>
              <a:spcPct val="15000"/>
            </a:spcAft>
            <a:buChar char="••"/>
          </a:pPr>
          <a:r>
            <a:rPr lang="tr-TR" sz="2000" kern="1200" dirty="0" smtClean="0">
              <a:solidFill>
                <a:srgbClr val="339966"/>
              </a:solidFill>
            </a:rPr>
            <a:t>Çocuğa kendi ile ilgili bir şeyler söyler.</a:t>
          </a:r>
          <a:endParaRPr lang="tr-TR" sz="2000" kern="1200" dirty="0">
            <a:solidFill>
              <a:srgbClr val="339966"/>
            </a:solidFill>
          </a:endParaRPr>
        </a:p>
        <a:p>
          <a:pPr marL="228600" lvl="1" indent="-228600" algn="l" defTabSz="889000">
            <a:lnSpc>
              <a:spcPct val="90000"/>
            </a:lnSpc>
            <a:spcBef>
              <a:spcPct val="0"/>
            </a:spcBef>
            <a:spcAft>
              <a:spcPct val="15000"/>
            </a:spcAft>
            <a:buChar char="••"/>
          </a:pPr>
          <a:r>
            <a:rPr lang="tr-TR" sz="2000" kern="1200" dirty="0" smtClean="0">
              <a:solidFill>
                <a:srgbClr val="339966"/>
              </a:solidFill>
            </a:rPr>
            <a:t>Benlik saygısını zedeler. </a:t>
          </a:r>
          <a:endParaRPr lang="tr-TR" sz="2000" kern="1200" dirty="0">
            <a:solidFill>
              <a:srgbClr val="339966"/>
            </a:solidFill>
          </a:endParaRPr>
        </a:p>
        <a:p>
          <a:pPr marL="228600" lvl="1" indent="-228600" algn="l" defTabSz="889000">
            <a:lnSpc>
              <a:spcPct val="90000"/>
            </a:lnSpc>
            <a:spcBef>
              <a:spcPct val="0"/>
            </a:spcBef>
            <a:spcAft>
              <a:spcPct val="15000"/>
            </a:spcAft>
            <a:buChar char="••"/>
          </a:pPr>
          <a:r>
            <a:rPr lang="tr-TR" sz="2000" kern="1200" dirty="0" smtClean="0">
              <a:solidFill>
                <a:srgbClr val="339966"/>
              </a:solidFill>
            </a:rPr>
            <a:t>Öfke ve nefret duyguları oluşturur.</a:t>
          </a:r>
          <a:endParaRPr lang="tr-TR" sz="2000" kern="1200" dirty="0">
            <a:solidFill>
              <a:srgbClr val="339966"/>
            </a:solidFill>
          </a:endParaRPr>
        </a:p>
        <a:p>
          <a:pPr marL="228600" lvl="1" indent="-228600" algn="l" defTabSz="889000">
            <a:lnSpc>
              <a:spcPct val="90000"/>
            </a:lnSpc>
            <a:spcBef>
              <a:spcPct val="0"/>
            </a:spcBef>
            <a:spcAft>
              <a:spcPct val="15000"/>
            </a:spcAft>
            <a:buChar char="••"/>
          </a:pPr>
          <a:r>
            <a:rPr lang="tr-TR" sz="2000" kern="1200" dirty="0" smtClean="0">
              <a:solidFill>
                <a:srgbClr val="339966"/>
              </a:solidFill>
            </a:rPr>
            <a:t>Çekingen ya da saldırgan insanlar yaratır.     </a:t>
          </a:r>
          <a:r>
            <a:rPr lang="tr-TR" sz="2000" kern="1200" dirty="0" smtClean="0"/>
            <a:t>   </a:t>
          </a:r>
          <a:endParaRPr lang="tr-TR" sz="2000" kern="1200" dirty="0"/>
        </a:p>
      </dsp:txBody>
      <dsp:txXfrm rot="-5400000">
        <a:off x="3136668" y="385823"/>
        <a:ext cx="5467961" cy="2002643"/>
      </dsp:txXfrm>
    </dsp:sp>
    <dsp:sp modelId="{9C8C73E1-8B36-4C58-8F16-751A116B6B25}">
      <dsp:nvSpPr>
        <dsp:cNvPr id="0" name=""/>
        <dsp:cNvSpPr/>
      </dsp:nvSpPr>
      <dsp:spPr>
        <a:xfrm>
          <a:off x="0" y="69"/>
          <a:ext cx="3136668" cy="277414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tr-TR" sz="6500" kern="1200" dirty="0" smtClean="0"/>
            <a:t>SEN DİLİ</a:t>
          </a:r>
          <a:endParaRPr lang="tr-TR" sz="6500" kern="1200" dirty="0"/>
        </a:p>
      </dsp:txBody>
      <dsp:txXfrm>
        <a:off x="135423" y="135492"/>
        <a:ext cx="2865822" cy="2503302"/>
      </dsp:txXfrm>
    </dsp:sp>
    <dsp:sp modelId="{AEFC5F58-9405-4D5B-AD3B-8194C1CAB4F0}">
      <dsp:nvSpPr>
        <dsp:cNvPr id="0" name=""/>
        <dsp:cNvSpPr/>
      </dsp:nvSpPr>
      <dsp:spPr>
        <a:xfrm rot="5400000">
          <a:off x="4815158" y="1511850"/>
          <a:ext cx="2219319" cy="5576299"/>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solidFill>
                <a:srgbClr val="CC6600"/>
              </a:solidFill>
            </a:rPr>
            <a:t>Davranışa yöneliktir. </a:t>
          </a:r>
          <a:endParaRPr lang="tr-TR" sz="2000" kern="1200" dirty="0">
            <a:solidFill>
              <a:srgbClr val="CC6600"/>
            </a:solidFill>
          </a:endParaRPr>
        </a:p>
        <a:p>
          <a:pPr marL="228600" lvl="1" indent="-228600" algn="l" defTabSz="889000">
            <a:lnSpc>
              <a:spcPct val="90000"/>
            </a:lnSpc>
            <a:spcBef>
              <a:spcPct val="0"/>
            </a:spcBef>
            <a:spcAft>
              <a:spcPct val="15000"/>
            </a:spcAft>
            <a:buChar char="••"/>
          </a:pPr>
          <a:r>
            <a:rPr lang="tr-TR" sz="2000" kern="1200" dirty="0" smtClean="0">
              <a:solidFill>
                <a:srgbClr val="CC6600"/>
              </a:solidFill>
            </a:rPr>
            <a:t>Çocuğa karşısındaki yetişkinle ilgili bir şeyler söyler.</a:t>
          </a:r>
          <a:endParaRPr lang="tr-TR" sz="2000" kern="1200" dirty="0">
            <a:solidFill>
              <a:srgbClr val="CC6600"/>
            </a:solidFill>
          </a:endParaRPr>
        </a:p>
        <a:p>
          <a:pPr marL="228600" lvl="1" indent="-228600" algn="l" defTabSz="889000">
            <a:lnSpc>
              <a:spcPct val="90000"/>
            </a:lnSpc>
            <a:spcBef>
              <a:spcPct val="0"/>
            </a:spcBef>
            <a:spcAft>
              <a:spcPct val="15000"/>
            </a:spcAft>
            <a:buChar char="••"/>
          </a:pPr>
          <a:r>
            <a:rPr lang="tr-TR" sz="2000" kern="1200" dirty="0" smtClean="0">
              <a:solidFill>
                <a:srgbClr val="CC6600"/>
              </a:solidFill>
            </a:rPr>
            <a:t>Benlik saygısını olumlu etkiler.</a:t>
          </a:r>
          <a:endParaRPr lang="tr-TR" sz="2000" kern="1200" dirty="0">
            <a:solidFill>
              <a:srgbClr val="CC6600"/>
            </a:solidFill>
          </a:endParaRPr>
        </a:p>
        <a:p>
          <a:pPr marL="228600" lvl="1" indent="-228600" algn="l" defTabSz="889000">
            <a:lnSpc>
              <a:spcPct val="90000"/>
            </a:lnSpc>
            <a:spcBef>
              <a:spcPct val="0"/>
            </a:spcBef>
            <a:spcAft>
              <a:spcPct val="15000"/>
            </a:spcAft>
            <a:buChar char="••"/>
          </a:pPr>
          <a:r>
            <a:rPr lang="tr-TR" sz="2000" kern="1200" dirty="0" smtClean="0">
              <a:solidFill>
                <a:srgbClr val="CC6600"/>
              </a:solidFill>
            </a:rPr>
            <a:t>Yardım isteği doğurur.</a:t>
          </a:r>
          <a:endParaRPr lang="tr-TR" sz="2000" kern="1200" dirty="0">
            <a:solidFill>
              <a:srgbClr val="CC6600"/>
            </a:solidFill>
          </a:endParaRPr>
        </a:p>
        <a:p>
          <a:pPr marL="228600" lvl="1" indent="-228600" algn="l" defTabSz="889000">
            <a:lnSpc>
              <a:spcPct val="90000"/>
            </a:lnSpc>
            <a:spcBef>
              <a:spcPct val="0"/>
            </a:spcBef>
            <a:spcAft>
              <a:spcPct val="15000"/>
            </a:spcAft>
            <a:buChar char="••"/>
          </a:pPr>
          <a:r>
            <a:rPr lang="tr-TR" sz="2000" kern="1200" dirty="0" smtClean="0">
              <a:solidFill>
                <a:srgbClr val="CC6600"/>
              </a:solidFill>
            </a:rPr>
            <a:t>Atılgan insanlar yaratır.</a:t>
          </a:r>
          <a:endParaRPr lang="tr-TR" sz="2000" kern="1200" dirty="0">
            <a:solidFill>
              <a:srgbClr val="CC6600"/>
            </a:solidFill>
          </a:endParaRPr>
        </a:p>
        <a:p>
          <a:pPr marL="171450" lvl="1" indent="-171450" algn="l" defTabSz="800100">
            <a:lnSpc>
              <a:spcPct val="90000"/>
            </a:lnSpc>
            <a:spcBef>
              <a:spcPct val="0"/>
            </a:spcBef>
            <a:spcAft>
              <a:spcPct val="15000"/>
            </a:spcAft>
            <a:buChar char="••"/>
          </a:pPr>
          <a:endParaRPr lang="tr-TR" sz="1800" kern="1200" dirty="0"/>
        </a:p>
      </dsp:txBody>
      <dsp:txXfrm rot="-5400000">
        <a:off x="3136668" y="3298678"/>
        <a:ext cx="5467961" cy="2002643"/>
      </dsp:txXfrm>
    </dsp:sp>
    <dsp:sp modelId="{DF2382A4-085D-4B29-BF78-21B2289CCEEA}">
      <dsp:nvSpPr>
        <dsp:cNvPr id="0" name=""/>
        <dsp:cNvSpPr/>
      </dsp:nvSpPr>
      <dsp:spPr>
        <a:xfrm>
          <a:off x="0" y="2912925"/>
          <a:ext cx="3136668" cy="277414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tr-TR" sz="6500" kern="1200" dirty="0" smtClean="0"/>
            <a:t>BEN DİLİ</a:t>
          </a:r>
          <a:endParaRPr lang="tr-TR" sz="6500" kern="1200" dirty="0"/>
        </a:p>
      </dsp:txBody>
      <dsp:txXfrm>
        <a:off x="135423" y="3048348"/>
        <a:ext cx="2865822" cy="25033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A728B-BB6A-421E-A4AC-E01EE9B1877E}" type="datetimeFigureOut">
              <a:rPr lang="tr-TR" smtClean="0"/>
              <a:pPr/>
              <a:t>05.12.2022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ED172-A8C1-4C1F-A6B6-FA40CC277315}" type="slidenum">
              <a:rPr lang="tr-TR" smtClean="0"/>
              <a:pPr/>
              <a:t>‹#›</a:t>
            </a:fld>
            <a:endParaRPr lang="tr-TR"/>
          </a:p>
        </p:txBody>
      </p:sp>
    </p:spTree>
    <p:extLst>
      <p:ext uri="{BB962C8B-B14F-4D97-AF65-F5344CB8AC3E}">
        <p14:creationId xmlns:p14="http://schemas.microsoft.com/office/powerpoint/2010/main" xmlns="" val="78906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94ED172-A8C1-4C1F-A6B6-FA40CC277315}" type="slidenum">
              <a:rPr lang="tr-TR" smtClean="0"/>
              <a:pPr/>
              <a:t>20</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94ED172-A8C1-4C1F-A6B6-FA40CC277315}" type="slidenum">
              <a:rPr lang="tr-TR" smtClean="0"/>
              <a:pPr/>
              <a:t>21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33768AC-9279-4011-9172-962DCD24CC8F}" type="datetime1">
              <a:rPr lang="tr-TR" smtClean="0"/>
              <a:pPr/>
              <a:t>05.12.2022</a:t>
            </a:fld>
            <a:endParaRPr lang="tr-TR"/>
          </a:p>
        </p:txBody>
      </p:sp>
      <p:sp>
        <p:nvSpPr>
          <p:cNvPr id="5" name="4 Altbilgi Yer Tutucusu"/>
          <p:cNvSpPr>
            <a:spLocks noGrp="1"/>
          </p:cNvSpPr>
          <p:nvPr>
            <p:ph type="ftr" sz="quarter" idx="11"/>
          </p:nvPr>
        </p:nvSpPr>
        <p:spPr/>
        <p:txBody>
          <a:bodyPr/>
          <a:lstStyle/>
          <a:p>
            <a:r>
              <a:rPr lang="tr-TR" smtClean="0"/>
              <a:t>Eyyübiye Rehberlik ve Araştırma Merkezi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14F0B93-4E47-46CF-8708-67E44291B71F}" type="datetime1">
              <a:rPr lang="tr-TR" smtClean="0"/>
              <a:pPr/>
              <a:t>05.12.2022</a:t>
            </a:fld>
            <a:endParaRPr lang="tr-TR"/>
          </a:p>
        </p:txBody>
      </p:sp>
      <p:sp>
        <p:nvSpPr>
          <p:cNvPr id="5" name="4 Altbilgi Yer Tutucusu"/>
          <p:cNvSpPr>
            <a:spLocks noGrp="1"/>
          </p:cNvSpPr>
          <p:nvPr>
            <p:ph type="ftr" sz="quarter" idx="11"/>
          </p:nvPr>
        </p:nvSpPr>
        <p:spPr/>
        <p:txBody>
          <a:bodyPr/>
          <a:lstStyle/>
          <a:p>
            <a:r>
              <a:rPr lang="tr-TR" smtClean="0"/>
              <a:t>Eyyübiye Rehberlik ve Araştırma Merkezi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7845BC-3080-44E2-84E4-0D0E89021A99}" type="datetime1">
              <a:rPr lang="tr-TR" smtClean="0"/>
              <a:pPr/>
              <a:t>05.12.2022</a:t>
            </a:fld>
            <a:endParaRPr lang="tr-TR"/>
          </a:p>
        </p:txBody>
      </p:sp>
      <p:sp>
        <p:nvSpPr>
          <p:cNvPr id="5" name="4 Altbilgi Yer Tutucusu"/>
          <p:cNvSpPr>
            <a:spLocks noGrp="1"/>
          </p:cNvSpPr>
          <p:nvPr>
            <p:ph type="ftr" sz="quarter" idx="11"/>
          </p:nvPr>
        </p:nvSpPr>
        <p:spPr/>
        <p:txBody>
          <a:bodyPr/>
          <a:lstStyle/>
          <a:p>
            <a:r>
              <a:rPr lang="tr-TR" smtClean="0"/>
              <a:t>Eyyübiye Rehberlik ve Araştırma Merkezi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3CF5B392-10F8-45E2-811C-6FDEEF5D3833}" type="datetime1">
              <a:rPr lang="tr-TR" smtClean="0">
                <a:solidFill>
                  <a:srgbClr val="646B86"/>
                </a:solidFill>
              </a:rPr>
              <a:pPr/>
              <a:t>05.12.2022</a:t>
            </a:fld>
            <a:endParaRPr lang="tr-TR">
              <a:solidFill>
                <a:srgbClr val="646B86"/>
              </a:solidFill>
            </a:endParaRPr>
          </a:p>
        </p:txBody>
      </p:sp>
      <p:sp>
        <p:nvSpPr>
          <p:cNvPr id="17" name="Altbilgi Yer Tutucusu 16"/>
          <p:cNvSpPr>
            <a:spLocks noGrp="1"/>
          </p:cNvSpPr>
          <p:nvPr>
            <p:ph type="ftr" sz="quarter" idx="11"/>
          </p:nvPr>
        </p:nvSpPr>
        <p:spPr/>
        <p:txBody>
          <a:bodyPr/>
          <a:lstStyle/>
          <a:p>
            <a:r>
              <a:rPr lang="tr-TR" smtClean="0">
                <a:solidFill>
                  <a:srgbClr val="646B86"/>
                </a:solidFill>
              </a:rPr>
              <a:t>Eyyübiye Rehberlik ve Araştırma Merkezi</a:t>
            </a:r>
            <a:endParaRPr lang="tr-TR">
              <a:solidFill>
                <a:srgbClr val="646B86"/>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F302176B-0E47-46AC-8F43-DAB4B8A37D06}" type="slidenum">
              <a:rPr lang="tr-TR" smtClean="0"/>
              <a:pPr/>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xmlns="" val="1094268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5599FF8E-8604-4A56-B874-AF49777D6A26}" type="datetime1">
              <a:rPr lang="tr-TR" smtClean="0">
                <a:solidFill>
                  <a:srgbClr val="646B86"/>
                </a:solidFill>
              </a:rPr>
              <a:pPr/>
              <a:t>05.12.2022</a:t>
            </a:fld>
            <a:endParaRPr lang="tr-TR">
              <a:solidFill>
                <a:srgbClr val="646B86"/>
              </a:solidFill>
            </a:endParaRPr>
          </a:p>
        </p:txBody>
      </p:sp>
      <p:sp>
        <p:nvSpPr>
          <p:cNvPr id="5" name="Altbilgi Yer Tutucusu 4"/>
          <p:cNvSpPr>
            <a:spLocks noGrp="1"/>
          </p:cNvSpPr>
          <p:nvPr>
            <p:ph type="ftr" sz="quarter" idx="11"/>
          </p:nvPr>
        </p:nvSpPr>
        <p:spPr/>
        <p:txBody>
          <a:bodyPr/>
          <a:lstStyle/>
          <a:p>
            <a:r>
              <a:rPr lang="tr-TR" smtClean="0">
                <a:solidFill>
                  <a:srgbClr val="646B86"/>
                </a:solidFill>
              </a:rPr>
              <a:t>Eyyübiye Rehberlik ve Araştırma Merkezi</a:t>
            </a:r>
            <a:endParaRPr lang="tr-TR">
              <a:solidFill>
                <a:srgbClr val="646B86"/>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xmlns="" val="9129692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2BEEC160-610A-432E-BDAD-73AD24B68313}" type="datetime1">
              <a:rPr lang="tr-TR" smtClean="0">
                <a:solidFill>
                  <a:srgbClr val="646B86"/>
                </a:solidFill>
              </a:rPr>
              <a:pPr/>
              <a:t>05.12.2022</a:t>
            </a:fld>
            <a:endParaRPr lang="tr-TR">
              <a:solidFill>
                <a:srgbClr val="646B86"/>
              </a:solidFill>
            </a:endParaRPr>
          </a:p>
        </p:txBody>
      </p:sp>
      <p:sp>
        <p:nvSpPr>
          <p:cNvPr id="5" name="Altbilgi Yer Tutucusu 4"/>
          <p:cNvSpPr>
            <a:spLocks noGrp="1"/>
          </p:cNvSpPr>
          <p:nvPr>
            <p:ph type="ftr" sz="quarter" idx="11"/>
          </p:nvPr>
        </p:nvSpPr>
        <p:spPr>
          <a:xfrm>
            <a:off x="800100" y="6172200"/>
            <a:ext cx="4000500" cy="457200"/>
          </a:xfrm>
        </p:spPr>
        <p:txBody>
          <a:bodyPr/>
          <a:lstStyle/>
          <a:p>
            <a:r>
              <a:rPr lang="tr-TR" smtClean="0">
                <a:solidFill>
                  <a:srgbClr val="646B86"/>
                </a:solidFill>
              </a:rPr>
              <a:t>Eyyübiye Rehberlik ve Araştırma Merkezi</a:t>
            </a:r>
            <a:endParaRPr lang="tr-TR">
              <a:solidFill>
                <a:srgbClr val="646B86"/>
              </a:solidFill>
            </a:endParaRP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ayt Numarası Yer Tutucusu 5"/>
          <p:cNvSpPr>
            <a:spLocks noGrp="1"/>
          </p:cNvSpPr>
          <p:nvPr>
            <p:ph type="sldNum" sz="quarter" idx="12"/>
          </p:nvPr>
        </p:nvSpPr>
        <p:spPr>
          <a:xfrm>
            <a:off x="146304" y="6208776"/>
            <a:ext cx="457200" cy="457200"/>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056755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2A6FF482-92DD-4766-A4BC-34581E6C150B}" type="datetime1">
              <a:rPr lang="tr-TR" smtClean="0">
                <a:solidFill>
                  <a:srgbClr val="646B86"/>
                </a:solidFill>
              </a:rPr>
              <a:pPr/>
              <a:t>05.12.2022</a:t>
            </a:fld>
            <a:endParaRPr lang="tr-TR">
              <a:solidFill>
                <a:srgbClr val="646B86"/>
              </a:solidFill>
            </a:endParaRPr>
          </a:p>
        </p:txBody>
      </p:sp>
      <p:sp>
        <p:nvSpPr>
          <p:cNvPr id="6" name="Altbilgi Yer Tutucusu 5"/>
          <p:cNvSpPr>
            <a:spLocks noGrp="1"/>
          </p:cNvSpPr>
          <p:nvPr>
            <p:ph type="ftr" sz="quarter" idx="11"/>
          </p:nvPr>
        </p:nvSpPr>
        <p:spPr/>
        <p:txBody>
          <a:bodyPr/>
          <a:lstStyle/>
          <a:p>
            <a:r>
              <a:rPr lang="tr-TR" smtClean="0">
                <a:solidFill>
                  <a:srgbClr val="646B86"/>
                </a:solidFill>
              </a:rPr>
              <a:t>Eyyübiye Rehberlik ve Araştırma Merkezi</a:t>
            </a:r>
            <a:endParaRPr lang="tr-TR">
              <a:solidFill>
                <a:srgbClr val="646B86"/>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xmlns="" val="33065496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E601BAFE-9176-489B-8E17-E102AB0554DD}" type="datetime1">
              <a:rPr lang="tr-TR" smtClean="0">
                <a:solidFill>
                  <a:srgbClr val="646B86"/>
                </a:solidFill>
              </a:rPr>
              <a:pPr/>
              <a:t>05.12.2022</a:t>
            </a:fld>
            <a:endParaRPr lang="tr-TR">
              <a:solidFill>
                <a:srgbClr val="646B86"/>
              </a:solidFill>
            </a:endParaRPr>
          </a:p>
        </p:txBody>
      </p:sp>
      <p:sp>
        <p:nvSpPr>
          <p:cNvPr id="8" name="Altbilgi Yer Tutucusu 7"/>
          <p:cNvSpPr>
            <a:spLocks noGrp="1"/>
          </p:cNvSpPr>
          <p:nvPr>
            <p:ph type="ftr" sz="quarter" idx="11"/>
          </p:nvPr>
        </p:nvSpPr>
        <p:spPr/>
        <p:txBody>
          <a:bodyPr/>
          <a:lstStyle/>
          <a:p>
            <a:r>
              <a:rPr lang="tr-TR" smtClean="0">
                <a:solidFill>
                  <a:srgbClr val="646B86"/>
                </a:solidFill>
              </a:rPr>
              <a:t>Eyyübiye Rehberlik ve Araştırma Merkezi</a:t>
            </a:r>
            <a:endParaRPr lang="tr-TR">
              <a:solidFill>
                <a:srgbClr val="646B86"/>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xmlns="" val="9414626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3C341F3E-A7E0-4AEF-A670-A2E638BCB5FD}" type="datetime1">
              <a:rPr lang="tr-TR" smtClean="0">
                <a:solidFill>
                  <a:srgbClr val="646B86"/>
                </a:solidFill>
              </a:rPr>
              <a:pPr/>
              <a:t>05.12.2022</a:t>
            </a:fld>
            <a:endParaRPr lang="tr-TR">
              <a:solidFill>
                <a:srgbClr val="646B86"/>
              </a:solidFill>
            </a:endParaRPr>
          </a:p>
        </p:txBody>
      </p:sp>
      <p:sp>
        <p:nvSpPr>
          <p:cNvPr id="4" name="Altbilgi Yer Tutucusu 3"/>
          <p:cNvSpPr>
            <a:spLocks noGrp="1"/>
          </p:cNvSpPr>
          <p:nvPr>
            <p:ph type="ftr" sz="quarter" idx="11"/>
          </p:nvPr>
        </p:nvSpPr>
        <p:spPr/>
        <p:txBody>
          <a:bodyPr/>
          <a:lstStyle/>
          <a:p>
            <a:r>
              <a:rPr lang="tr-TR" smtClean="0">
                <a:solidFill>
                  <a:srgbClr val="646B86"/>
                </a:solidFill>
              </a:rPr>
              <a:t>Eyyübiye Rehberlik ve Araştırma Merkezi</a:t>
            </a:r>
            <a:endParaRPr lang="tr-TR">
              <a:solidFill>
                <a:srgbClr val="646B86"/>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5112042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7B28CA6-2B25-455E-87FA-1905E160F562}" type="datetime1">
              <a:rPr lang="tr-TR" smtClean="0">
                <a:solidFill>
                  <a:srgbClr val="646B86"/>
                </a:solidFill>
              </a:rPr>
              <a:pPr/>
              <a:t>05.12.2022</a:t>
            </a:fld>
            <a:endParaRPr lang="tr-TR">
              <a:solidFill>
                <a:srgbClr val="646B86"/>
              </a:solidFill>
            </a:endParaRPr>
          </a:p>
        </p:txBody>
      </p:sp>
      <p:sp>
        <p:nvSpPr>
          <p:cNvPr id="3" name="Altbilgi Yer Tutucusu 2"/>
          <p:cNvSpPr>
            <a:spLocks noGrp="1"/>
          </p:cNvSpPr>
          <p:nvPr>
            <p:ph type="ftr" sz="quarter" idx="11"/>
          </p:nvPr>
        </p:nvSpPr>
        <p:spPr/>
        <p:txBody>
          <a:bodyPr/>
          <a:lstStyle/>
          <a:p>
            <a:r>
              <a:rPr lang="tr-TR" smtClean="0">
                <a:solidFill>
                  <a:srgbClr val="646B86"/>
                </a:solidFill>
              </a:rPr>
              <a:t>Eyyübiye Rehberlik ve Araştırma Merkezi</a:t>
            </a:r>
            <a:endParaRPr lang="tr-TR">
              <a:solidFill>
                <a:srgbClr val="646B86"/>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2417709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16467808-BF6B-4F22-8B43-4B5841EE6DFC}" type="datetime1">
              <a:rPr lang="tr-TR" smtClean="0">
                <a:solidFill>
                  <a:srgbClr val="646B86"/>
                </a:solidFill>
              </a:rPr>
              <a:pPr/>
              <a:t>05.12.2022</a:t>
            </a:fld>
            <a:endParaRPr lang="tr-TR">
              <a:solidFill>
                <a:srgbClr val="646B86"/>
              </a:solidFill>
            </a:endParaRPr>
          </a:p>
        </p:txBody>
      </p:sp>
      <p:sp>
        <p:nvSpPr>
          <p:cNvPr id="6" name="Altbilgi Yer Tutucusu 5"/>
          <p:cNvSpPr>
            <a:spLocks noGrp="1"/>
          </p:cNvSpPr>
          <p:nvPr>
            <p:ph type="ftr" sz="quarter" idx="11"/>
          </p:nvPr>
        </p:nvSpPr>
        <p:spPr/>
        <p:txBody>
          <a:bodyPr/>
          <a:lstStyle/>
          <a:p>
            <a:r>
              <a:rPr lang="tr-TR" smtClean="0">
                <a:solidFill>
                  <a:srgbClr val="646B86"/>
                </a:solidFill>
              </a:rPr>
              <a:t>Eyyübiye Rehberlik ve Araştırma Merkezi</a:t>
            </a:r>
            <a:endParaRPr lang="tr-TR">
              <a:solidFill>
                <a:srgbClr val="646B86"/>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xmlns="" val="29971679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5EA90AC-AC1F-42D4-A39F-B328D3F32D06}" type="datetime1">
              <a:rPr lang="tr-TR" smtClean="0"/>
              <a:pPr/>
              <a:t>05.12.2022</a:t>
            </a:fld>
            <a:endParaRPr lang="tr-TR"/>
          </a:p>
        </p:txBody>
      </p:sp>
      <p:sp>
        <p:nvSpPr>
          <p:cNvPr id="5" name="4 Altbilgi Yer Tutucusu"/>
          <p:cNvSpPr>
            <a:spLocks noGrp="1"/>
          </p:cNvSpPr>
          <p:nvPr>
            <p:ph type="ftr" sz="quarter" idx="11"/>
          </p:nvPr>
        </p:nvSpPr>
        <p:spPr/>
        <p:txBody>
          <a:bodyPr/>
          <a:lstStyle/>
          <a:p>
            <a:r>
              <a:rPr lang="tr-TR" smtClean="0"/>
              <a:t>Eyyübiye Rehberlik ve Araştırma Merkezi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836144C1-1B09-4E8A-AF5A-D0B383BCCCB3}" type="datetime1">
              <a:rPr lang="tr-TR" smtClean="0">
                <a:solidFill>
                  <a:srgbClr val="646B86"/>
                </a:solidFill>
              </a:rPr>
              <a:pPr/>
              <a:t>05.12.2022</a:t>
            </a:fld>
            <a:endParaRPr lang="tr-TR">
              <a:solidFill>
                <a:srgbClr val="646B86"/>
              </a:solidFill>
            </a:endParaRPr>
          </a:p>
        </p:txBody>
      </p:sp>
      <p:sp>
        <p:nvSpPr>
          <p:cNvPr id="6" name="Altbilgi Yer Tutucusu 5"/>
          <p:cNvSpPr>
            <a:spLocks noGrp="1"/>
          </p:cNvSpPr>
          <p:nvPr>
            <p:ph type="ftr" sz="quarter" idx="11"/>
          </p:nvPr>
        </p:nvSpPr>
        <p:spPr>
          <a:xfrm>
            <a:off x="914400" y="6172200"/>
            <a:ext cx="3886200" cy="457200"/>
          </a:xfrm>
        </p:spPr>
        <p:txBody>
          <a:bodyPr/>
          <a:lstStyle/>
          <a:p>
            <a:r>
              <a:rPr lang="tr-TR" smtClean="0">
                <a:solidFill>
                  <a:srgbClr val="646B86"/>
                </a:solidFill>
              </a:rPr>
              <a:t>Eyyübiye Rehberlik ve Araştırma Merkezi</a:t>
            </a:r>
            <a:endParaRPr lang="tr-TR">
              <a:solidFill>
                <a:srgbClr val="646B86"/>
              </a:solidFill>
            </a:endParaRPr>
          </a:p>
        </p:txBody>
      </p:sp>
      <p:sp>
        <p:nvSpPr>
          <p:cNvPr id="7" name="Slayt Numarası Yer Tutucusu 6"/>
          <p:cNvSpPr>
            <a:spLocks noGrp="1"/>
          </p:cNvSpPr>
          <p:nvPr>
            <p:ph type="sldNum" sz="quarter" idx="12"/>
          </p:nvPr>
        </p:nvSpPr>
        <p:spPr>
          <a:xfrm>
            <a:off x="146304" y="6208776"/>
            <a:ext cx="457200" cy="457200"/>
          </a:xfrm>
        </p:spPr>
        <p:txBody>
          <a:bodyPr/>
          <a:lstStyle/>
          <a:p>
            <a:fld id="{F302176B-0E47-46AC-8F43-DAB4B8A37D06}" type="slidenum">
              <a:rPr lang="tr-TR" smtClean="0"/>
              <a:pPr/>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xmlns="" val="33810990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0BA5970A-B091-45BE-A6B7-4CFCAAE13F4D}" type="datetime1">
              <a:rPr lang="tr-TR" smtClean="0">
                <a:solidFill>
                  <a:srgbClr val="646B86"/>
                </a:solidFill>
              </a:rPr>
              <a:pPr/>
              <a:t>05.12.2022</a:t>
            </a:fld>
            <a:endParaRPr lang="tr-TR">
              <a:solidFill>
                <a:srgbClr val="646B86"/>
              </a:solidFill>
            </a:endParaRPr>
          </a:p>
        </p:txBody>
      </p:sp>
      <p:sp>
        <p:nvSpPr>
          <p:cNvPr id="5" name="Altbilgi Yer Tutucusu 4"/>
          <p:cNvSpPr>
            <a:spLocks noGrp="1"/>
          </p:cNvSpPr>
          <p:nvPr>
            <p:ph type="ftr" sz="quarter" idx="11"/>
          </p:nvPr>
        </p:nvSpPr>
        <p:spPr/>
        <p:txBody>
          <a:bodyPr/>
          <a:lstStyle/>
          <a:p>
            <a:r>
              <a:rPr lang="tr-TR" smtClean="0">
                <a:solidFill>
                  <a:srgbClr val="646B86"/>
                </a:solidFill>
              </a:rPr>
              <a:t>Eyyübiye Rehberlik ve Araştırma Merkezi</a:t>
            </a:r>
            <a:endParaRPr lang="tr-TR">
              <a:solidFill>
                <a:srgbClr val="646B86"/>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499860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7875CB3A-0A4B-4B6D-BDBB-AAB412A2B82F}" type="datetime1">
              <a:rPr lang="tr-TR" smtClean="0">
                <a:solidFill>
                  <a:srgbClr val="646B86"/>
                </a:solidFill>
              </a:rPr>
              <a:pPr/>
              <a:t>05.12.2022</a:t>
            </a:fld>
            <a:endParaRPr lang="tr-TR">
              <a:solidFill>
                <a:srgbClr val="646B86"/>
              </a:solidFill>
            </a:endParaRPr>
          </a:p>
        </p:txBody>
      </p:sp>
      <p:sp>
        <p:nvSpPr>
          <p:cNvPr id="5" name="Altbilgi Yer Tutucusu 4"/>
          <p:cNvSpPr>
            <a:spLocks noGrp="1"/>
          </p:cNvSpPr>
          <p:nvPr>
            <p:ph type="ftr" sz="quarter" idx="11"/>
          </p:nvPr>
        </p:nvSpPr>
        <p:spPr/>
        <p:txBody>
          <a:bodyPr/>
          <a:lstStyle/>
          <a:p>
            <a:r>
              <a:rPr lang="tr-TR" smtClean="0">
                <a:solidFill>
                  <a:srgbClr val="646B86"/>
                </a:solidFill>
              </a:rPr>
              <a:t>Eyyübiye Rehberlik ve Araştırma Merkezi</a:t>
            </a:r>
            <a:endParaRPr lang="tr-TR">
              <a:solidFill>
                <a:srgbClr val="646B86"/>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6859491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48FF5ED-AF70-4866-8941-9BCFEE7423C6}" type="datetime1">
              <a:rPr lang="tr-TR" smtClean="0">
                <a:solidFill>
                  <a:prstClr val="black">
                    <a:tint val="75000"/>
                  </a:prstClr>
                </a:solidFill>
              </a:rPr>
              <a:pPr/>
              <a:t>05.12.2022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242841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30C04C1-D105-4C18-BBC1-89B7B0F88301}" type="datetime1">
              <a:rPr lang="tr-TR" smtClean="0">
                <a:solidFill>
                  <a:prstClr val="black">
                    <a:tint val="75000"/>
                  </a:prstClr>
                </a:solidFill>
              </a:rPr>
              <a:pPr/>
              <a:t>05.12.2022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4244953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1E52DFC-20A8-4CA2-BFD9-001325B7D10B}" type="datetime1">
              <a:rPr lang="tr-TR" smtClean="0">
                <a:solidFill>
                  <a:prstClr val="black">
                    <a:tint val="75000"/>
                  </a:prstClr>
                </a:solidFill>
              </a:rPr>
              <a:pPr/>
              <a:t>05.12.2022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9993689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1351B95-AA91-41ED-89CA-C7C8C61834FB}" type="datetime1">
              <a:rPr lang="tr-TR" smtClean="0">
                <a:solidFill>
                  <a:prstClr val="black">
                    <a:tint val="75000"/>
                  </a:prstClr>
                </a:solidFill>
              </a:rPr>
              <a:pPr/>
              <a:t>05.12.2022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635156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FDC66C9-6D17-46AF-88D3-87AD85551521}" type="datetime1">
              <a:rPr lang="tr-TR" smtClean="0">
                <a:solidFill>
                  <a:prstClr val="black">
                    <a:tint val="75000"/>
                  </a:prstClr>
                </a:solidFill>
              </a:rPr>
              <a:pPr/>
              <a:t>05.12.2022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8097871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11AE92D-6974-4B40-A22F-EBBFFABE2140}" type="datetime1">
              <a:rPr lang="tr-TR" smtClean="0">
                <a:solidFill>
                  <a:prstClr val="black">
                    <a:tint val="75000"/>
                  </a:prstClr>
                </a:solidFill>
              </a:rPr>
              <a:pPr/>
              <a:t>05.12.2022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5588801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DDCD06A-5C52-476C-9BCC-0D2D750CEBB2}" type="datetime1">
              <a:rPr lang="tr-TR" smtClean="0">
                <a:solidFill>
                  <a:prstClr val="black">
                    <a:tint val="75000"/>
                  </a:prstClr>
                </a:solidFill>
              </a:rPr>
              <a:pPr/>
              <a:t>05.12.2022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087625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115E475-51B3-4125-AAEC-C1935296A18D}" type="datetime1">
              <a:rPr lang="tr-TR" smtClean="0"/>
              <a:pPr/>
              <a:t>05.12.2022</a:t>
            </a:fld>
            <a:endParaRPr lang="tr-TR"/>
          </a:p>
        </p:txBody>
      </p:sp>
      <p:sp>
        <p:nvSpPr>
          <p:cNvPr id="5" name="4 Altbilgi Yer Tutucusu"/>
          <p:cNvSpPr>
            <a:spLocks noGrp="1"/>
          </p:cNvSpPr>
          <p:nvPr>
            <p:ph type="ftr" sz="quarter" idx="11"/>
          </p:nvPr>
        </p:nvSpPr>
        <p:spPr/>
        <p:txBody>
          <a:bodyPr/>
          <a:lstStyle/>
          <a:p>
            <a:r>
              <a:rPr lang="tr-TR" smtClean="0"/>
              <a:t>Eyyübiye Rehberlik ve Araştırma Merkezi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D75D709-FA94-4412-B4C6-B8BC76FF12E0}" type="datetime1">
              <a:rPr lang="tr-TR" smtClean="0">
                <a:solidFill>
                  <a:prstClr val="black">
                    <a:tint val="75000"/>
                  </a:prstClr>
                </a:solidFill>
              </a:rPr>
              <a:pPr/>
              <a:t>05.12.2022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96556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B82FBB-0E09-41AD-848F-5826837D3FE5}" type="datetime1">
              <a:rPr lang="tr-TR" smtClean="0">
                <a:solidFill>
                  <a:prstClr val="black">
                    <a:tint val="75000"/>
                  </a:prstClr>
                </a:solidFill>
              </a:rPr>
              <a:pPr/>
              <a:t>05.12.2022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914893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71F58B7-2084-4001-B544-9F5CDABDE1AC}" type="datetime1">
              <a:rPr lang="tr-TR" smtClean="0">
                <a:solidFill>
                  <a:prstClr val="black">
                    <a:tint val="75000"/>
                  </a:prstClr>
                </a:solidFill>
              </a:rPr>
              <a:pPr/>
              <a:t>05.12.2022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518894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9CF6208-D21D-47A1-86FE-588357194A9A}" type="datetime1">
              <a:rPr lang="tr-TR" smtClean="0">
                <a:solidFill>
                  <a:prstClr val="black">
                    <a:tint val="75000"/>
                  </a:prstClr>
                </a:solidFill>
              </a:rPr>
              <a:pPr/>
              <a:t>05.12.2022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59095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1642225-C38C-49E2-A612-47D099C282BB}" type="datetime1">
              <a:rPr lang="tr-TR" smtClean="0"/>
              <a:pPr/>
              <a:t>05.12.2022</a:t>
            </a:fld>
            <a:endParaRPr lang="tr-TR"/>
          </a:p>
        </p:txBody>
      </p:sp>
      <p:sp>
        <p:nvSpPr>
          <p:cNvPr id="6" name="5 Altbilgi Yer Tutucusu"/>
          <p:cNvSpPr>
            <a:spLocks noGrp="1"/>
          </p:cNvSpPr>
          <p:nvPr>
            <p:ph type="ftr" sz="quarter" idx="11"/>
          </p:nvPr>
        </p:nvSpPr>
        <p:spPr/>
        <p:txBody>
          <a:bodyPr/>
          <a:lstStyle/>
          <a:p>
            <a:r>
              <a:rPr lang="tr-TR" smtClean="0"/>
              <a:t>Eyyübiye Rehberlik ve Araştırma Merkezi</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83ED217-1C50-45E2-9D47-AFCEAFCFC341}" type="datetime1">
              <a:rPr lang="tr-TR" smtClean="0"/>
              <a:pPr/>
              <a:t>05.12.2022</a:t>
            </a:fld>
            <a:endParaRPr lang="tr-TR"/>
          </a:p>
        </p:txBody>
      </p:sp>
      <p:sp>
        <p:nvSpPr>
          <p:cNvPr id="8" name="7 Altbilgi Yer Tutucusu"/>
          <p:cNvSpPr>
            <a:spLocks noGrp="1"/>
          </p:cNvSpPr>
          <p:nvPr>
            <p:ph type="ftr" sz="quarter" idx="11"/>
          </p:nvPr>
        </p:nvSpPr>
        <p:spPr/>
        <p:txBody>
          <a:bodyPr/>
          <a:lstStyle/>
          <a:p>
            <a:r>
              <a:rPr lang="tr-TR" smtClean="0"/>
              <a:t>Eyyübiye Rehberlik ve Araştırma Merkezi</a:t>
            </a:r>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33CB4CF-E28C-4ABA-9D9B-702309A6D29F}" type="datetime1">
              <a:rPr lang="tr-TR" smtClean="0"/>
              <a:pPr/>
              <a:t>05.12.2022</a:t>
            </a:fld>
            <a:endParaRPr lang="tr-TR"/>
          </a:p>
        </p:txBody>
      </p:sp>
      <p:sp>
        <p:nvSpPr>
          <p:cNvPr id="4" name="3 Altbilgi Yer Tutucusu"/>
          <p:cNvSpPr>
            <a:spLocks noGrp="1"/>
          </p:cNvSpPr>
          <p:nvPr>
            <p:ph type="ftr" sz="quarter" idx="11"/>
          </p:nvPr>
        </p:nvSpPr>
        <p:spPr/>
        <p:txBody>
          <a:bodyPr/>
          <a:lstStyle/>
          <a:p>
            <a:r>
              <a:rPr lang="tr-TR" smtClean="0"/>
              <a:t>Eyyübiye Rehberlik ve Araştırma Merkezi</a:t>
            </a:r>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D996DE2-DB47-4E22-843D-0CB3B2B63BD9}" type="datetime1">
              <a:rPr lang="tr-TR" smtClean="0"/>
              <a:pPr/>
              <a:t>05.12.2022</a:t>
            </a:fld>
            <a:endParaRPr lang="tr-TR"/>
          </a:p>
        </p:txBody>
      </p:sp>
      <p:sp>
        <p:nvSpPr>
          <p:cNvPr id="3" name="2 Altbilgi Yer Tutucusu"/>
          <p:cNvSpPr>
            <a:spLocks noGrp="1"/>
          </p:cNvSpPr>
          <p:nvPr>
            <p:ph type="ftr" sz="quarter" idx="11"/>
          </p:nvPr>
        </p:nvSpPr>
        <p:spPr/>
        <p:txBody>
          <a:bodyPr/>
          <a:lstStyle/>
          <a:p>
            <a:r>
              <a:rPr lang="tr-TR" smtClean="0"/>
              <a:t>Eyyübiye Rehberlik ve Araştırma Merkezi</a:t>
            </a:r>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EFE82E9-6726-4B02-BBB6-4B1F75D66CCD}" type="datetime1">
              <a:rPr lang="tr-TR" smtClean="0"/>
              <a:pPr/>
              <a:t>05.12.2022</a:t>
            </a:fld>
            <a:endParaRPr lang="tr-TR"/>
          </a:p>
        </p:txBody>
      </p:sp>
      <p:sp>
        <p:nvSpPr>
          <p:cNvPr id="6" name="5 Altbilgi Yer Tutucusu"/>
          <p:cNvSpPr>
            <a:spLocks noGrp="1"/>
          </p:cNvSpPr>
          <p:nvPr>
            <p:ph type="ftr" sz="quarter" idx="11"/>
          </p:nvPr>
        </p:nvSpPr>
        <p:spPr/>
        <p:txBody>
          <a:bodyPr/>
          <a:lstStyle/>
          <a:p>
            <a:r>
              <a:rPr lang="tr-TR" smtClean="0"/>
              <a:t>Eyyübiye Rehberlik ve Araştırma Merkezi</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A70C214-8242-455F-993A-2C340B7F3DC1}" type="datetime1">
              <a:rPr lang="tr-TR" smtClean="0"/>
              <a:pPr/>
              <a:t>05.12.2022</a:t>
            </a:fld>
            <a:endParaRPr lang="tr-TR"/>
          </a:p>
        </p:txBody>
      </p:sp>
      <p:sp>
        <p:nvSpPr>
          <p:cNvPr id="6" name="5 Altbilgi Yer Tutucusu"/>
          <p:cNvSpPr>
            <a:spLocks noGrp="1"/>
          </p:cNvSpPr>
          <p:nvPr>
            <p:ph type="ftr" sz="quarter" idx="11"/>
          </p:nvPr>
        </p:nvSpPr>
        <p:spPr/>
        <p:txBody>
          <a:bodyPr/>
          <a:lstStyle/>
          <a:p>
            <a:r>
              <a:rPr lang="tr-TR" smtClean="0"/>
              <a:t>Eyyübiye Rehberlik ve Araştırma Merkezi</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3D44C-A714-454B-B9A5-48A75F846125}" type="datetime1">
              <a:rPr lang="tr-TR" smtClean="0"/>
              <a:pPr/>
              <a:t>05.12.2022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Eyyübiye Rehberlik ve Araştırma Merkezi</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0"/>
    </mc:Choice>
    <mc:Fallback>
      <p:transition/>
    </mc:Fallback>
  </mc:AlternateConten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52B2201-BD82-4E6F-8CE1-316D313E3977}" type="datetime1">
              <a:rPr lang="tr-TR" smtClean="0">
                <a:solidFill>
                  <a:srgbClr val="646B86"/>
                </a:solidFill>
              </a:rPr>
              <a:pPr/>
              <a:t>05.12.2022</a:t>
            </a:fld>
            <a:endParaRPr lang="tr-TR">
              <a:solidFill>
                <a:srgbClr val="646B86"/>
              </a:solidFill>
            </a:endParaRP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tr-TR" smtClean="0">
                <a:solidFill>
                  <a:srgbClr val="646B86"/>
                </a:solidFill>
              </a:rPr>
              <a:t>Eyyübiye Rehberlik ve Araştırma Merkezi</a:t>
            </a:r>
            <a:endParaRPr lang="tr-TR">
              <a:solidFill>
                <a:srgbClr val="646B86"/>
              </a:solidFill>
            </a:endParaRP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38784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p14:dur="0"/>
    </mc:Choice>
    <mc:Fallback>
      <p:transition/>
    </mc:Fallback>
  </mc:AlternateContent>
  <p:hf sldNum="0"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843D5-4361-441D-A7F2-47A22238EC0D}" type="datetime1">
              <a:rPr lang="tr-TR" smtClean="0">
                <a:solidFill>
                  <a:prstClr val="black">
                    <a:tint val="75000"/>
                  </a:prstClr>
                </a:solidFill>
              </a:rPr>
              <a:pPr/>
              <a:t>05.12.2022</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Eyyübiye Rehberlik ve Araştırma Merkezi</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99842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p14:dur="0"/>
    </mc:Choice>
    <mc:Fallback>
      <p:transition/>
    </mc:Fallback>
  </mc:AlternateConten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 Id="rId6" Type="http://schemas.microsoft.com/office/2007/relationships/diagramDrawing" Target="../diagrams/drawin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5400" dirty="0" smtClean="0"/>
              <a:t>İLETİŞİM BECERİLERİ</a:t>
            </a:r>
            <a:endParaRPr lang="tr-TR" sz="5400" dirty="0"/>
          </a:p>
        </p:txBody>
      </p:sp>
    </p:spTree>
    <p:extLst>
      <p:ext uri="{BB962C8B-B14F-4D97-AF65-F5344CB8AC3E}">
        <p14:creationId xmlns:p14="http://schemas.microsoft.com/office/powerpoint/2010/main" xmlns="" val="7071299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çerik Yer Tutucusu" descr="x.jpg"/>
          <p:cNvPicPr>
            <a:picLocks noGrp="1" noChangeAspect="1"/>
          </p:cNvPicPr>
          <p:nvPr>
            <p:ph sz="quarter" idx="1"/>
          </p:nvPr>
        </p:nvPicPr>
        <p:blipFill>
          <a:blip r:embed="rId2"/>
          <a:stretch>
            <a:fillRect/>
          </a:stretch>
        </p:blipFill>
        <p:spPr>
          <a:xfrm>
            <a:off x="924997" y="857232"/>
            <a:ext cx="7751205" cy="5162568"/>
          </a:xfrm>
        </p:spPr>
      </p:pic>
    </p:spTree>
    <p:extLst>
      <p:ext uri="{BB962C8B-B14F-4D97-AF65-F5344CB8AC3E}">
        <p14:creationId xmlns:p14="http://schemas.microsoft.com/office/powerpoint/2010/main" xmlns="" val="1679638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1143000"/>
          </a:xfrm>
        </p:spPr>
        <p:style>
          <a:lnRef idx="1">
            <a:schemeClr val="accent5"/>
          </a:lnRef>
          <a:fillRef idx="2">
            <a:schemeClr val="accent5"/>
          </a:fillRef>
          <a:effectRef idx="1">
            <a:schemeClr val="accent5"/>
          </a:effectRef>
          <a:fontRef idx="minor">
            <a:schemeClr val="dk1"/>
          </a:fontRef>
        </p:style>
        <p:txBody>
          <a:bodyPr/>
          <a:lstStyle/>
          <a:p>
            <a:pPr algn="ctr"/>
            <a:r>
              <a:rPr lang="tr-TR" b="1" dirty="0">
                <a:solidFill>
                  <a:srgbClr val="FF6600"/>
                </a:solidFill>
              </a:rPr>
              <a:t>İletişimin Bileşenleri</a:t>
            </a:r>
            <a:endParaRPr lang="tr-TR" dirty="0">
              <a:solidFill>
                <a:srgbClr val="FF6600"/>
              </a:solidFill>
            </a:endParaRPr>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xmlns="" val="673866953"/>
              </p:ext>
            </p:extLst>
          </p:nvPr>
        </p:nvGraphicFramePr>
        <p:xfrm>
          <a:off x="4572000" y="1844824"/>
          <a:ext cx="4572000" cy="3826302"/>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p:cNvSpPr txBox="1"/>
          <p:nvPr/>
        </p:nvSpPr>
        <p:spPr>
          <a:xfrm>
            <a:off x="251520" y="1772816"/>
            <a:ext cx="4534794"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tr-TR" sz="2800" dirty="0" smtClean="0">
                <a:solidFill>
                  <a:prstClr val="black"/>
                </a:solidFill>
              </a:rPr>
              <a:t>İnsanlar arası yüz yüze etkileşimde vücut dili, ses ve kelimeler olmak üzere başlıca üç önemli kısım vardır.</a:t>
            </a:r>
          </a:p>
          <a:p>
            <a:pPr algn="just"/>
            <a:r>
              <a:rPr lang="tr-TR" sz="2800" dirty="0" smtClean="0">
                <a:solidFill>
                  <a:prstClr val="black"/>
                </a:solidFill>
              </a:rPr>
              <a:t>İletişimde kullanılan </a:t>
            </a:r>
            <a:r>
              <a:rPr lang="tr-TR" sz="2800" dirty="0" smtClean="0">
                <a:solidFill>
                  <a:prstClr val="black"/>
                </a:solidFill>
              </a:rPr>
              <a:t>yolların </a:t>
            </a:r>
            <a:r>
              <a:rPr lang="tr-TR" sz="2800" dirty="0" smtClean="0">
                <a:solidFill>
                  <a:srgbClr val="FF0000"/>
                </a:solidFill>
              </a:rPr>
              <a:t>%38’i</a:t>
            </a:r>
            <a:r>
              <a:rPr lang="tr-TR" sz="2800" dirty="0" smtClean="0">
                <a:solidFill>
                  <a:prstClr val="black"/>
                </a:solidFill>
              </a:rPr>
              <a:t> ses tonu, </a:t>
            </a:r>
            <a:r>
              <a:rPr lang="tr-TR" sz="2800" dirty="0" smtClean="0">
                <a:solidFill>
                  <a:srgbClr val="FF0000"/>
                </a:solidFill>
              </a:rPr>
              <a:t>%55’i </a:t>
            </a:r>
            <a:r>
              <a:rPr lang="tr-TR" sz="2800" dirty="0" smtClean="0">
                <a:solidFill>
                  <a:prstClr val="black"/>
                </a:solidFill>
              </a:rPr>
              <a:t>beden dili, </a:t>
            </a:r>
            <a:r>
              <a:rPr lang="tr-TR" sz="2800" dirty="0" smtClean="0">
                <a:solidFill>
                  <a:srgbClr val="FF0000"/>
                </a:solidFill>
              </a:rPr>
              <a:t>%7’si </a:t>
            </a:r>
            <a:r>
              <a:rPr lang="tr-TR" sz="2800" dirty="0" smtClean="0">
                <a:solidFill>
                  <a:prstClr val="black"/>
                </a:solidFill>
              </a:rPr>
              <a:t>de kelimelerdir.</a:t>
            </a:r>
            <a:endParaRPr lang="tr-TR" sz="2800" dirty="0">
              <a:solidFill>
                <a:prstClr val="black"/>
              </a:solidFill>
            </a:endParaRPr>
          </a:p>
        </p:txBody>
      </p:sp>
    </p:spTree>
    <p:extLst>
      <p:ext uri="{BB962C8B-B14F-4D97-AF65-F5344CB8AC3E}">
        <p14:creationId xmlns:p14="http://schemas.microsoft.com/office/powerpoint/2010/main" xmlns="" val="1437324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Dikdörtgen"/>
          <p:cNvSpPr/>
          <p:nvPr/>
        </p:nvSpPr>
        <p:spPr>
          <a:xfrm>
            <a:off x="4139952" y="1772816"/>
            <a:ext cx="3888432" cy="10081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D19049">
                    <a:lumMod val="50000"/>
                  </a:srgbClr>
                </a:solidFill>
              </a:rPr>
              <a:t>ALGI</a:t>
            </a:r>
            <a:endParaRPr lang="tr-TR" sz="2400" dirty="0">
              <a:solidFill>
                <a:srgbClr val="D19049">
                  <a:lumMod val="50000"/>
                </a:srgbClr>
              </a:solidFill>
            </a:endParaRPr>
          </a:p>
        </p:txBody>
      </p:sp>
      <p:sp>
        <p:nvSpPr>
          <p:cNvPr id="10" name="9 Yuvarlatılmış Dikdörtgen"/>
          <p:cNvSpPr/>
          <p:nvPr/>
        </p:nvSpPr>
        <p:spPr>
          <a:xfrm>
            <a:off x="4139952" y="4221088"/>
            <a:ext cx="3888432" cy="10081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D19049">
                    <a:lumMod val="50000"/>
                  </a:srgbClr>
                </a:solidFill>
              </a:rPr>
              <a:t>KÜLTÜR</a:t>
            </a:r>
            <a:endParaRPr lang="tr-TR" sz="2400" dirty="0">
              <a:solidFill>
                <a:srgbClr val="D19049">
                  <a:lumMod val="50000"/>
                </a:srgbClr>
              </a:solidFill>
            </a:endParaRPr>
          </a:p>
        </p:txBody>
      </p:sp>
      <p:sp>
        <p:nvSpPr>
          <p:cNvPr id="11" name="10 Yuvarlatılmış Dikdörtgen"/>
          <p:cNvSpPr/>
          <p:nvPr/>
        </p:nvSpPr>
        <p:spPr>
          <a:xfrm>
            <a:off x="4139952" y="476672"/>
            <a:ext cx="3888432" cy="10081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D19049">
                    <a:lumMod val="50000"/>
                  </a:srgbClr>
                </a:solidFill>
              </a:rPr>
              <a:t>KİŞİ ÖZELLİKLERİ</a:t>
            </a:r>
            <a:endParaRPr lang="tr-TR" sz="2400" dirty="0">
              <a:solidFill>
                <a:srgbClr val="D19049">
                  <a:lumMod val="50000"/>
                </a:srgbClr>
              </a:solidFill>
            </a:endParaRPr>
          </a:p>
        </p:txBody>
      </p:sp>
      <p:sp>
        <p:nvSpPr>
          <p:cNvPr id="12" name="11 Yuvarlatılmış Dikdörtgen"/>
          <p:cNvSpPr/>
          <p:nvPr/>
        </p:nvSpPr>
        <p:spPr>
          <a:xfrm>
            <a:off x="4139952" y="2996952"/>
            <a:ext cx="3888432" cy="10081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D19049">
                    <a:lumMod val="50000"/>
                  </a:srgbClr>
                </a:solidFill>
              </a:rPr>
              <a:t>DUYGU</a:t>
            </a:r>
            <a:endParaRPr lang="tr-TR" sz="2400" dirty="0">
              <a:solidFill>
                <a:srgbClr val="D19049">
                  <a:lumMod val="50000"/>
                </a:srgbClr>
              </a:solidFill>
            </a:endParaRPr>
          </a:p>
        </p:txBody>
      </p:sp>
      <p:sp>
        <p:nvSpPr>
          <p:cNvPr id="13" name="12 Yuvarlatılmış Dikdörtgen"/>
          <p:cNvSpPr/>
          <p:nvPr/>
        </p:nvSpPr>
        <p:spPr>
          <a:xfrm>
            <a:off x="4139952" y="5517232"/>
            <a:ext cx="3888432" cy="10081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D19049">
                    <a:lumMod val="50000"/>
                  </a:srgbClr>
                </a:solidFill>
              </a:rPr>
              <a:t>FİZİKSEL ÇEVRE</a:t>
            </a:r>
            <a:endParaRPr lang="tr-TR" sz="2400" dirty="0">
              <a:solidFill>
                <a:srgbClr val="D19049">
                  <a:lumMod val="50000"/>
                </a:srgbClr>
              </a:solidFill>
            </a:endParaRPr>
          </a:p>
        </p:txBody>
      </p:sp>
      <p:sp>
        <p:nvSpPr>
          <p:cNvPr id="14" name="13 Yuvarlatılmış Dikdörtgen"/>
          <p:cNvSpPr/>
          <p:nvPr/>
        </p:nvSpPr>
        <p:spPr>
          <a:xfrm>
            <a:off x="395536" y="1340768"/>
            <a:ext cx="3240360" cy="36724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002060"/>
                </a:solidFill>
              </a:rPr>
              <a:t>KİŞİLER ARASI İLETİŞİMİ ETKİLEYEN TEMEL FAKTÖRLER</a:t>
            </a:r>
            <a:endParaRPr lang="tr-TR" sz="2800" b="1" dirty="0">
              <a:solidFill>
                <a:srgbClr val="002060"/>
              </a:solidFill>
            </a:endParaRPr>
          </a:p>
        </p:txBody>
      </p:sp>
      <p:cxnSp>
        <p:nvCxnSpPr>
          <p:cNvPr id="17" name="16 Düz Bağlayıcı"/>
          <p:cNvCxnSpPr/>
          <p:nvPr/>
        </p:nvCxnSpPr>
        <p:spPr>
          <a:xfrm>
            <a:off x="3851920" y="980728"/>
            <a:ext cx="0" cy="4968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Düz Bağlayıcı"/>
          <p:cNvCxnSpPr/>
          <p:nvPr/>
        </p:nvCxnSpPr>
        <p:spPr>
          <a:xfrm>
            <a:off x="3851920" y="98072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a:xfrm>
            <a:off x="3851920" y="242088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a:off x="3851920" y="3429000"/>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3851920" y="465313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Düz Bağlayıcı"/>
          <p:cNvCxnSpPr/>
          <p:nvPr/>
        </p:nvCxnSpPr>
        <p:spPr>
          <a:xfrm>
            <a:off x="3851920" y="5949280"/>
            <a:ext cx="2160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204877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
          </p:nvPr>
        </p:nvSpPr>
        <p:spPr>
          <a:xfrm>
            <a:off x="4283968" y="1484784"/>
            <a:ext cx="4536797" cy="4752528"/>
          </a:xfrm>
          <a:solidFill>
            <a:srgbClr val="99FF33">
              <a:alpha val="30980"/>
            </a:srgbClr>
          </a:solidFill>
          <a:ln>
            <a:solidFill>
              <a:srgbClr val="00B050"/>
            </a:solidFill>
          </a:ln>
        </p:spPr>
        <p:txBody>
          <a:bodyPr>
            <a:normAutofit fontScale="92500" lnSpcReduction="10000"/>
          </a:bodyPr>
          <a:lstStyle/>
          <a:p>
            <a:pPr algn="just"/>
            <a:r>
              <a:rPr lang="tr-TR" dirty="0"/>
              <a:t>Kişiler arasında meydana gelen çatışmaların en sık görülen nedeni zayıf </a:t>
            </a:r>
            <a:r>
              <a:rPr lang="tr-TR" dirty="0" smtClean="0"/>
              <a:t>iletişimdir. İnsanlar </a:t>
            </a:r>
            <a:r>
              <a:rPr lang="tr-TR" dirty="0"/>
              <a:t>gün içinde uyanık olduğu sürenin yaklaşık %70’ini iletişim kurarak (yazarak, okuyarak, konuşarak ve dinleyerek) geçirmekte olduklarından başarılı bir grup performansının önündeki en büyük engellerden biri “etkin iletişim eksikliği</a:t>
            </a:r>
            <a:r>
              <a:rPr lang="tr-TR" dirty="0" smtClean="0"/>
              <a:t>” </a:t>
            </a:r>
            <a:r>
              <a:rPr lang="tr-TR" dirty="0" err="1" smtClean="0"/>
              <a:t>dir</a:t>
            </a:r>
            <a:r>
              <a:rPr lang="tr-TR" dirty="0"/>
              <a:t>.</a:t>
            </a:r>
          </a:p>
        </p:txBody>
      </p:sp>
      <p:sp>
        <p:nvSpPr>
          <p:cNvPr id="5" name="Başlık 1"/>
          <p:cNvSpPr txBox="1">
            <a:spLocks/>
          </p:cNvSpPr>
          <p:nvPr/>
        </p:nvSpPr>
        <p:spPr>
          <a:xfrm>
            <a:off x="611560" y="188640"/>
            <a:ext cx="8209206" cy="1143000"/>
          </a:xfrm>
          <a:prstGeom prst="rect">
            <a:avLst/>
          </a:prstGeom>
        </p:spPr>
        <p:style>
          <a:lnRef idx="1">
            <a:schemeClr val="accent6"/>
          </a:lnRef>
          <a:fillRef idx="2">
            <a:schemeClr val="accent6"/>
          </a:fillRef>
          <a:effectRef idx="1">
            <a:schemeClr val="accent6"/>
          </a:effectRef>
          <a:fontRef idx="minor">
            <a:schemeClr val="dk1"/>
          </a:fontRef>
        </p:style>
        <p:txBody>
          <a:bodyPr bIns="91440" anchor="b" anchorCtr="0">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b="1" dirty="0" smtClean="0">
                <a:solidFill>
                  <a:srgbClr val="8C7B70">
                    <a:lumMod val="75000"/>
                  </a:srgbClr>
                </a:solidFill>
              </a:rPr>
              <a:t>İletişim Engelleri</a:t>
            </a:r>
            <a:endParaRPr lang="tr-TR" b="1" dirty="0">
              <a:solidFill>
                <a:srgbClr val="8C7B70">
                  <a:lumMod val="75000"/>
                </a:srgbClr>
              </a:solidFill>
            </a:endParaRPr>
          </a:p>
        </p:txBody>
      </p:sp>
      <p:pic>
        <p:nvPicPr>
          <p:cNvPr id="5122" name="Picture 2" descr="iletiÅim engeli ile ilgili gÃ¶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700808"/>
            <a:ext cx="3810000"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10881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
          </p:nvPr>
        </p:nvSpPr>
        <p:spPr>
          <a:xfrm>
            <a:off x="642910" y="1484784"/>
            <a:ext cx="8177855" cy="4752528"/>
          </a:xfrm>
          <a:solidFill>
            <a:srgbClr val="99FF33">
              <a:alpha val="30980"/>
            </a:srgbClr>
          </a:solidFill>
          <a:ln>
            <a:solidFill>
              <a:srgbClr val="00B050"/>
            </a:solidFill>
          </a:ln>
        </p:spPr>
        <p:txBody>
          <a:bodyPr>
            <a:normAutofit/>
          </a:bodyPr>
          <a:lstStyle/>
          <a:p>
            <a:pPr algn="just"/>
            <a:r>
              <a:rPr lang="tr-TR" dirty="0" smtClean="0">
                <a:solidFill>
                  <a:srgbClr val="C00000"/>
                </a:solidFill>
              </a:rPr>
              <a:t>Fiziksel ve teknik engeller: </a:t>
            </a:r>
            <a:r>
              <a:rPr lang="tr-TR" dirty="0" smtClean="0"/>
              <a:t>Bunlar mesaj ile ilgili engeller, kanal ve araçlarla ilgili engeller, gürültü ile ilgili engeller ve dil ile ilgili engellerden oluşmaktadır</a:t>
            </a:r>
            <a:r>
              <a:rPr lang="tr-TR" dirty="0" smtClean="0"/>
              <a:t>.</a:t>
            </a:r>
          </a:p>
          <a:p>
            <a:pPr algn="just"/>
            <a:endParaRPr lang="tr-TR" dirty="0" smtClean="0"/>
          </a:p>
          <a:p>
            <a:pPr algn="just"/>
            <a:r>
              <a:rPr lang="tr-TR" dirty="0" smtClean="0"/>
              <a:t> </a:t>
            </a:r>
            <a:r>
              <a:rPr lang="tr-TR" dirty="0" smtClean="0">
                <a:solidFill>
                  <a:srgbClr val="C00000"/>
                </a:solidFill>
              </a:rPr>
              <a:t>Sosyal ve psikolojik engeller: </a:t>
            </a:r>
            <a:r>
              <a:rPr lang="tr-TR" dirty="0" smtClean="0"/>
              <a:t>Söz konusu engeller, kişilerin var olan düşünce, duygu ve değer yargılarından, davranış, tutum ve hedefleri, düşünce boyutları, dinleme ve anlama becerilerinden bulundukları sosyokültürel şartların farkındalığından kaynaklanabilir.</a:t>
            </a:r>
            <a:endParaRPr lang="tr-TR" dirty="0"/>
          </a:p>
        </p:txBody>
      </p:sp>
      <p:sp>
        <p:nvSpPr>
          <p:cNvPr id="5" name="Başlık 1"/>
          <p:cNvSpPr txBox="1">
            <a:spLocks/>
          </p:cNvSpPr>
          <p:nvPr/>
        </p:nvSpPr>
        <p:spPr>
          <a:xfrm>
            <a:off x="611560" y="188640"/>
            <a:ext cx="8209206" cy="1143000"/>
          </a:xfrm>
          <a:prstGeom prst="rect">
            <a:avLst/>
          </a:prstGeom>
        </p:spPr>
        <p:style>
          <a:lnRef idx="1">
            <a:schemeClr val="accent6"/>
          </a:lnRef>
          <a:fillRef idx="2">
            <a:schemeClr val="accent6"/>
          </a:fillRef>
          <a:effectRef idx="1">
            <a:schemeClr val="accent6"/>
          </a:effectRef>
          <a:fontRef idx="minor">
            <a:schemeClr val="dk1"/>
          </a:fontRef>
        </p:style>
        <p:txBody>
          <a:bodyPr bIns="91440" anchor="b" anchorCtr="0">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b="1" dirty="0" smtClean="0">
                <a:solidFill>
                  <a:srgbClr val="8C7B70">
                    <a:lumMod val="75000"/>
                  </a:srgbClr>
                </a:solidFill>
              </a:rPr>
              <a:t>İletişim Engelleri</a:t>
            </a:r>
            <a:endParaRPr lang="tr-TR" b="1" dirty="0">
              <a:solidFill>
                <a:srgbClr val="8C7B70">
                  <a:lumMod val="75000"/>
                </a:srgbClr>
              </a:solidFill>
            </a:endParaRPr>
          </a:p>
        </p:txBody>
      </p:sp>
    </p:spTree>
    <p:extLst>
      <p:ext uri="{BB962C8B-B14F-4D97-AF65-F5344CB8AC3E}">
        <p14:creationId xmlns:p14="http://schemas.microsoft.com/office/powerpoint/2010/main" xmlns="" val="28310881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
          </p:nvPr>
        </p:nvSpPr>
        <p:spPr>
          <a:xfrm>
            <a:off x="642910" y="1484784"/>
            <a:ext cx="8177855" cy="4752528"/>
          </a:xfrm>
          <a:solidFill>
            <a:srgbClr val="99FF33">
              <a:alpha val="30980"/>
            </a:srgbClr>
          </a:solidFill>
          <a:ln>
            <a:solidFill>
              <a:srgbClr val="00B050"/>
            </a:solidFill>
          </a:ln>
        </p:spPr>
        <p:txBody>
          <a:bodyPr>
            <a:normAutofit/>
          </a:bodyPr>
          <a:lstStyle/>
          <a:p>
            <a:pPr algn="just"/>
            <a:r>
              <a:rPr lang="tr-TR" dirty="0" smtClean="0">
                <a:solidFill>
                  <a:srgbClr val="C00000"/>
                </a:solidFill>
              </a:rPr>
              <a:t>Örgütsel engeller: </a:t>
            </a:r>
            <a:r>
              <a:rPr lang="tr-TR" dirty="0" smtClean="0"/>
              <a:t>Roller, zaman baskısı, örgütün büyüklüğü, geri bildirim sisteminin yetersiz olması, yönetim tarzı, aşırı bilgi yüklemesi, statü farklılıkları ve hiyerarşi nedenli olabilir.</a:t>
            </a:r>
          </a:p>
          <a:p>
            <a:pPr algn="just"/>
            <a:r>
              <a:rPr lang="tr-TR" dirty="0" smtClean="0">
                <a:solidFill>
                  <a:srgbClr val="C00000"/>
                </a:solidFill>
              </a:rPr>
              <a:t>Kişisel </a:t>
            </a:r>
            <a:r>
              <a:rPr lang="tr-TR" dirty="0" smtClean="0">
                <a:solidFill>
                  <a:srgbClr val="C00000"/>
                </a:solidFill>
              </a:rPr>
              <a:t>unsurlar: </a:t>
            </a:r>
            <a:r>
              <a:rPr lang="tr-TR" dirty="0" smtClean="0"/>
              <a:t>Alıcının ve vericinin mesajı kodlarken veya iletirken gerekli dikkati göstermemelerinden kaynaklanan engellerdir. Bu engeller; alıcının mesajı yanlış anlayabilmesi ve yorumlayabilmesi, belli ön yargılar nedeniyle mesajı yanlış değerlendirmesi, konuşmacıya karşı ilgisizlik ve farklı olumsuz tutumlardır.</a:t>
            </a:r>
            <a:endParaRPr lang="tr-TR" dirty="0"/>
          </a:p>
        </p:txBody>
      </p:sp>
      <p:sp>
        <p:nvSpPr>
          <p:cNvPr id="5" name="Başlık 1"/>
          <p:cNvSpPr txBox="1">
            <a:spLocks/>
          </p:cNvSpPr>
          <p:nvPr/>
        </p:nvSpPr>
        <p:spPr>
          <a:xfrm>
            <a:off x="611560" y="188640"/>
            <a:ext cx="8209206" cy="1143000"/>
          </a:xfrm>
          <a:prstGeom prst="rect">
            <a:avLst/>
          </a:prstGeom>
        </p:spPr>
        <p:style>
          <a:lnRef idx="1">
            <a:schemeClr val="accent6"/>
          </a:lnRef>
          <a:fillRef idx="2">
            <a:schemeClr val="accent6"/>
          </a:fillRef>
          <a:effectRef idx="1">
            <a:schemeClr val="accent6"/>
          </a:effectRef>
          <a:fontRef idx="minor">
            <a:schemeClr val="dk1"/>
          </a:fontRef>
        </p:style>
        <p:txBody>
          <a:bodyPr bIns="91440" anchor="b" anchorCtr="0">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b="1" dirty="0" smtClean="0">
                <a:solidFill>
                  <a:srgbClr val="8C7B70">
                    <a:lumMod val="75000"/>
                  </a:srgbClr>
                </a:solidFill>
              </a:rPr>
              <a:t>İletişim Engelleri</a:t>
            </a:r>
            <a:endParaRPr lang="tr-TR" b="1" dirty="0">
              <a:solidFill>
                <a:srgbClr val="8C7B70">
                  <a:lumMod val="75000"/>
                </a:srgbClr>
              </a:solidFill>
            </a:endParaRPr>
          </a:p>
        </p:txBody>
      </p:sp>
    </p:spTree>
    <p:extLst>
      <p:ext uri="{BB962C8B-B14F-4D97-AF65-F5344CB8AC3E}">
        <p14:creationId xmlns:p14="http://schemas.microsoft.com/office/powerpoint/2010/main" xmlns="" val="28310881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
          </p:nvPr>
        </p:nvSpPr>
        <p:spPr>
          <a:xfrm>
            <a:off x="642910" y="1484784"/>
            <a:ext cx="8177855" cy="4752528"/>
          </a:xfrm>
          <a:solidFill>
            <a:srgbClr val="99FF33">
              <a:alpha val="30980"/>
            </a:srgbClr>
          </a:solidFill>
          <a:ln>
            <a:solidFill>
              <a:srgbClr val="00B050"/>
            </a:solidFill>
          </a:ln>
        </p:spPr>
        <p:txBody>
          <a:bodyPr>
            <a:normAutofit/>
          </a:bodyPr>
          <a:lstStyle/>
          <a:p>
            <a:pPr algn="just">
              <a:buNone/>
            </a:pPr>
            <a:r>
              <a:rPr lang="tr-TR" dirty="0" smtClean="0">
                <a:solidFill>
                  <a:srgbClr val="C00000"/>
                </a:solidFill>
              </a:rPr>
              <a:t>Fiziksel </a:t>
            </a:r>
            <a:r>
              <a:rPr lang="tr-TR" dirty="0" smtClean="0">
                <a:solidFill>
                  <a:srgbClr val="C00000"/>
                </a:solidFill>
              </a:rPr>
              <a:t>unsurlar: </a:t>
            </a:r>
            <a:r>
              <a:rPr lang="tr-TR" dirty="0" smtClean="0"/>
              <a:t>Kişilerin kendilerinden kaynaklanmayan, dış kaynaklı ortamlarda oluşan ve iletişimi olumsuz yönde etkileyen unsurlardır. Fiziksel unsurlar genellikle ortamdan kaynaklı engelleyicilerdir. </a:t>
            </a:r>
            <a:endParaRPr lang="tr-TR" dirty="0" smtClean="0"/>
          </a:p>
          <a:p>
            <a:pPr algn="just">
              <a:buNone/>
            </a:pPr>
            <a:r>
              <a:rPr lang="tr-TR" dirty="0" smtClean="0"/>
              <a:t> </a:t>
            </a:r>
            <a:r>
              <a:rPr lang="tr-TR" dirty="0" smtClean="0">
                <a:solidFill>
                  <a:srgbClr val="C00000"/>
                </a:solidFill>
              </a:rPr>
              <a:t>Semantik unsurlar: </a:t>
            </a:r>
            <a:r>
              <a:rPr lang="tr-TR" dirty="0" smtClean="0"/>
              <a:t>Semantik unsurlar, kullanılan dilden kaynaklı yanlış anlaşmalar ve iletişim engelleridir. Bazı sembollerin birden fazla anlamı olabilir bunun dışında bir sembol farklı kişiler için farklı anlamlar oluşturabilir. </a:t>
            </a:r>
            <a:endParaRPr lang="tr-TR" dirty="0"/>
          </a:p>
        </p:txBody>
      </p:sp>
      <p:sp>
        <p:nvSpPr>
          <p:cNvPr id="5" name="Başlık 1"/>
          <p:cNvSpPr txBox="1">
            <a:spLocks/>
          </p:cNvSpPr>
          <p:nvPr/>
        </p:nvSpPr>
        <p:spPr>
          <a:xfrm>
            <a:off x="611560" y="188640"/>
            <a:ext cx="8209206" cy="1143000"/>
          </a:xfrm>
          <a:prstGeom prst="rect">
            <a:avLst/>
          </a:prstGeom>
        </p:spPr>
        <p:style>
          <a:lnRef idx="1">
            <a:schemeClr val="accent6"/>
          </a:lnRef>
          <a:fillRef idx="2">
            <a:schemeClr val="accent6"/>
          </a:fillRef>
          <a:effectRef idx="1">
            <a:schemeClr val="accent6"/>
          </a:effectRef>
          <a:fontRef idx="minor">
            <a:schemeClr val="dk1"/>
          </a:fontRef>
        </p:style>
        <p:txBody>
          <a:bodyPr bIns="91440" anchor="b" anchorCtr="0">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b="1" dirty="0" smtClean="0">
                <a:solidFill>
                  <a:srgbClr val="8C7B70">
                    <a:lumMod val="75000"/>
                  </a:srgbClr>
                </a:solidFill>
              </a:rPr>
              <a:t>İletişim Engelleri</a:t>
            </a:r>
            <a:endParaRPr lang="tr-TR" b="1" dirty="0">
              <a:solidFill>
                <a:srgbClr val="8C7B70">
                  <a:lumMod val="75000"/>
                </a:srgbClr>
              </a:solidFill>
            </a:endParaRPr>
          </a:p>
        </p:txBody>
      </p:sp>
    </p:spTree>
    <p:extLst>
      <p:ext uri="{BB962C8B-B14F-4D97-AF65-F5344CB8AC3E}">
        <p14:creationId xmlns:p14="http://schemas.microsoft.com/office/powerpoint/2010/main" xmlns="" val="28310881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
          </p:nvPr>
        </p:nvSpPr>
        <p:spPr>
          <a:xfrm>
            <a:off x="642910" y="1484784"/>
            <a:ext cx="8177855" cy="4752528"/>
          </a:xfrm>
          <a:solidFill>
            <a:srgbClr val="99FF33">
              <a:alpha val="30980"/>
            </a:srgbClr>
          </a:solidFill>
          <a:ln>
            <a:solidFill>
              <a:srgbClr val="00B050"/>
            </a:solidFill>
          </a:ln>
        </p:spPr>
        <p:txBody>
          <a:bodyPr>
            <a:normAutofit/>
          </a:bodyPr>
          <a:lstStyle/>
          <a:p>
            <a:pPr algn="just">
              <a:buNone/>
            </a:pPr>
            <a:r>
              <a:rPr lang="tr-TR" dirty="0" smtClean="0">
                <a:solidFill>
                  <a:srgbClr val="C00000"/>
                </a:solidFill>
              </a:rPr>
              <a:t>Zaman </a:t>
            </a:r>
            <a:r>
              <a:rPr lang="tr-TR" dirty="0" smtClean="0">
                <a:solidFill>
                  <a:srgbClr val="C00000"/>
                </a:solidFill>
              </a:rPr>
              <a:t>baskısı: </a:t>
            </a:r>
            <a:r>
              <a:rPr lang="tr-TR" dirty="0" smtClean="0"/>
              <a:t>Sosyal bir çevrede, insanlarla iletişim ve ilişki kurmayı hedeflediğimiz zaman birçok engelle karşılaşırız. Bu engellerden biri de zaman kısıtlılığıdır. İş yaşantısı içerisindeki faaliyetlerin birçoğu, belirlenen mesai saatleri içerisinde gerçekleşmektedir. İş yaşamındaki zamanla alakalı sınırlamalar, iletişim esnasında örgüt üyelerinin üzerinde zaman baskısı oluşmasına neden olmaktadır.</a:t>
            </a:r>
            <a:endParaRPr lang="tr-TR" dirty="0"/>
          </a:p>
        </p:txBody>
      </p:sp>
      <p:sp>
        <p:nvSpPr>
          <p:cNvPr id="5" name="Başlık 1"/>
          <p:cNvSpPr txBox="1">
            <a:spLocks/>
          </p:cNvSpPr>
          <p:nvPr/>
        </p:nvSpPr>
        <p:spPr>
          <a:xfrm>
            <a:off x="611560" y="188640"/>
            <a:ext cx="8209206" cy="1143000"/>
          </a:xfrm>
          <a:prstGeom prst="rect">
            <a:avLst/>
          </a:prstGeom>
        </p:spPr>
        <p:style>
          <a:lnRef idx="1">
            <a:schemeClr val="accent6"/>
          </a:lnRef>
          <a:fillRef idx="2">
            <a:schemeClr val="accent6"/>
          </a:fillRef>
          <a:effectRef idx="1">
            <a:schemeClr val="accent6"/>
          </a:effectRef>
          <a:fontRef idx="minor">
            <a:schemeClr val="dk1"/>
          </a:fontRef>
        </p:style>
        <p:txBody>
          <a:bodyPr bIns="91440" anchor="b" anchorCtr="0">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b="1" dirty="0" smtClean="0">
                <a:solidFill>
                  <a:srgbClr val="8C7B70">
                    <a:lumMod val="75000"/>
                  </a:srgbClr>
                </a:solidFill>
              </a:rPr>
              <a:t>İletişim Engelleri</a:t>
            </a:r>
            <a:endParaRPr lang="tr-TR" b="1" dirty="0">
              <a:solidFill>
                <a:srgbClr val="8C7B70">
                  <a:lumMod val="75000"/>
                </a:srgbClr>
              </a:solidFill>
            </a:endParaRPr>
          </a:p>
        </p:txBody>
      </p:sp>
    </p:spTree>
    <p:extLst>
      <p:ext uri="{BB962C8B-B14F-4D97-AF65-F5344CB8AC3E}">
        <p14:creationId xmlns:p14="http://schemas.microsoft.com/office/powerpoint/2010/main" xmlns="" val="28310881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
          </p:nvPr>
        </p:nvSpPr>
        <p:spPr>
          <a:xfrm>
            <a:off x="642910" y="1484784"/>
            <a:ext cx="8177855" cy="4752528"/>
          </a:xfrm>
          <a:solidFill>
            <a:srgbClr val="99FF33">
              <a:alpha val="30980"/>
            </a:srgbClr>
          </a:solidFill>
          <a:ln>
            <a:solidFill>
              <a:srgbClr val="00B050"/>
            </a:solidFill>
          </a:ln>
        </p:spPr>
        <p:txBody>
          <a:bodyPr>
            <a:normAutofit/>
          </a:bodyPr>
          <a:lstStyle/>
          <a:p>
            <a:pPr algn="just">
              <a:buNone/>
            </a:pPr>
            <a:r>
              <a:rPr lang="tr-TR" dirty="0" smtClean="0">
                <a:solidFill>
                  <a:srgbClr val="C00000"/>
                </a:solidFill>
              </a:rPr>
              <a:t>Algılamadaki </a:t>
            </a:r>
            <a:r>
              <a:rPr lang="tr-TR" dirty="0" smtClean="0">
                <a:solidFill>
                  <a:srgbClr val="C00000"/>
                </a:solidFill>
              </a:rPr>
              <a:t>seçicilik: </a:t>
            </a:r>
            <a:r>
              <a:rPr lang="tr-TR" dirty="0" smtClean="0"/>
              <a:t>Algılamada seçicilik olarak tanımlanabilecek bu unsur, bazı iletilerin bilerek yahut bilmeyerek algılanamamasıyla ilgilidir. Kişiler, belirli ön yargılara sahipseler vericiden gelecek olan iletileri hiç algılayamayabilirler yahut kastedilenden farklı algılanabilirler.</a:t>
            </a:r>
            <a:endParaRPr lang="tr-TR" dirty="0"/>
          </a:p>
        </p:txBody>
      </p:sp>
      <p:sp>
        <p:nvSpPr>
          <p:cNvPr id="5" name="Başlık 1"/>
          <p:cNvSpPr txBox="1">
            <a:spLocks/>
          </p:cNvSpPr>
          <p:nvPr/>
        </p:nvSpPr>
        <p:spPr>
          <a:xfrm>
            <a:off x="611560" y="188640"/>
            <a:ext cx="8209206" cy="1143000"/>
          </a:xfrm>
          <a:prstGeom prst="rect">
            <a:avLst/>
          </a:prstGeom>
        </p:spPr>
        <p:style>
          <a:lnRef idx="1">
            <a:schemeClr val="accent6"/>
          </a:lnRef>
          <a:fillRef idx="2">
            <a:schemeClr val="accent6"/>
          </a:fillRef>
          <a:effectRef idx="1">
            <a:schemeClr val="accent6"/>
          </a:effectRef>
          <a:fontRef idx="minor">
            <a:schemeClr val="dk1"/>
          </a:fontRef>
        </p:style>
        <p:txBody>
          <a:bodyPr bIns="91440" anchor="b" anchorCtr="0">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b="1" dirty="0" smtClean="0">
                <a:solidFill>
                  <a:srgbClr val="8C7B70">
                    <a:lumMod val="75000"/>
                  </a:srgbClr>
                </a:solidFill>
              </a:rPr>
              <a:t>İletişim Engelleri</a:t>
            </a:r>
            <a:endParaRPr lang="tr-TR" b="1" dirty="0">
              <a:solidFill>
                <a:srgbClr val="8C7B70">
                  <a:lumMod val="75000"/>
                </a:srgbClr>
              </a:solidFill>
            </a:endParaRPr>
          </a:p>
        </p:txBody>
      </p:sp>
    </p:spTree>
    <p:extLst>
      <p:ext uri="{BB962C8B-B14F-4D97-AF65-F5344CB8AC3E}">
        <p14:creationId xmlns:p14="http://schemas.microsoft.com/office/powerpoint/2010/main" xmlns="" val="28310881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4348" y="274638"/>
            <a:ext cx="7972452"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tr-TR" b="1" dirty="0" smtClean="0">
                <a:solidFill>
                  <a:schemeClr val="accent4">
                    <a:lumMod val="75000"/>
                  </a:schemeClr>
                </a:solidFill>
              </a:rPr>
              <a:t>İletişimde Dilin Kullanımıyla Ortaya Çıkan Engeller</a:t>
            </a:r>
            <a:endParaRPr lang="tr-TR" b="1" dirty="0">
              <a:solidFill>
                <a:schemeClr val="accent4">
                  <a:lumMod val="75000"/>
                </a:schemeClr>
              </a:solidFill>
            </a:endParaRPr>
          </a:p>
        </p:txBody>
      </p:sp>
      <p:sp>
        <p:nvSpPr>
          <p:cNvPr id="4" name="İçerik Yer Tutucusu 3"/>
          <p:cNvSpPr>
            <a:spLocks noGrp="1"/>
          </p:cNvSpPr>
          <p:nvPr>
            <p:ph sz="quarter" idx="1"/>
          </p:nvPr>
        </p:nvSpPr>
        <p:spPr>
          <a:xfrm>
            <a:off x="1142976" y="1643050"/>
            <a:ext cx="7429552" cy="4214842"/>
          </a:xfrm>
        </p:spPr>
        <p:style>
          <a:lnRef idx="1">
            <a:schemeClr val="accent5"/>
          </a:lnRef>
          <a:fillRef idx="2">
            <a:schemeClr val="accent5"/>
          </a:fillRef>
          <a:effectRef idx="1">
            <a:schemeClr val="accent5"/>
          </a:effectRef>
          <a:fontRef idx="minor">
            <a:schemeClr val="dk1"/>
          </a:fontRef>
        </p:style>
        <p:txBody>
          <a:bodyPr/>
          <a:lstStyle/>
          <a:p>
            <a:pPr marL="514350" indent="-514350">
              <a:buNone/>
            </a:pPr>
            <a:r>
              <a:rPr lang="tr-TR" dirty="0" smtClean="0">
                <a:solidFill>
                  <a:srgbClr val="C00000"/>
                </a:solidFill>
              </a:rPr>
              <a:t>1)Emir vermek, yönlendirmek, yönetmek. </a:t>
            </a:r>
          </a:p>
          <a:p>
            <a:pPr marL="514350" indent="-514350">
              <a:buNone/>
            </a:pPr>
            <a:r>
              <a:rPr lang="tr-TR" dirty="0" smtClean="0"/>
              <a:t>Korku </a:t>
            </a:r>
            <a:r>
              <a:rPr lang="tr-TR" dirty="0" smtClean="0"/>
              <a:t>ya da aktif direnç yaratabilir</a:t>
            </a:r>
            <a:r>
              <a:rPr lang="tr-TR" dirty="0" smtClean="0"/>
              <a:t>.</a:t>
            </a:r>
          </a:p>
          <a:p>
            <a:pPr marL="514350" indent="-514350">
              <a:buNone/>
            </a:pPr>
            <a:endParaRPr lang="tr-TR" dirty="0" smtClean="0"/>
          </a:p>
          <a:p>
            <a:pPr marL="514350" indent="-514350">
              <a:buNone/>
            </a:pPr>
            <a:r>
              <a:rPr lang="tr-TR" dirty="0" smtClean="0">
                <a:solidFill>
                  <a:srgbClr val="C00000"/>
                </a:solidFill>
              </a:rPr>
              <a:t>2)</a:t>
            </a:r>
            <a:r>
              <a:rPr lang="tr-TR" dirty="0" smtClean="0">
                <a:solidFill>
                  <a:srgbClr val="C00000"/>
                </a:solidFill>
              </a:rPr>
              <a:t> Uyarmak, gözdağı vermek. </a:t>
            </a:r>
            <a:endParaRPr lang="tr-TR" dirty="0" smtClean="0">
              <a:solidFill>
                <a:srgbClr val="C00000"/>
              </a:solidFill>
            </a:endParaRPr>
          </a:p>
          <a:p>
            <a:pPr marL="514350" indent="-514350">
              <a:buNone/>
            </a:pPr>
            <a:r>
              <a:rPr lang="tr-TR" dirty="0" smtClean="0"/>
              <a:t>Gücenme, kızgınlık, isyankârlığa neden </a:t>
            </a:r>
            <a:r>
              <a:rPr lang="tr-TR" dirty="0" smtClean="0"/>
              <a:t>olabilir.</a:t>
            </a:r>
          </a:p>
          <a:p>
            <a:pPr marL="514350" indent="-514350">
              <a:buNone/>
            </a:pPr>
            <a:endParaRPr lang="tr-TR" dirty="0" smtClean="0"/>
          </a:p>
          <a:p>
            <a:pPr marL="514350" indent="-514350">
              <a:buNone/>
            </a:pPr>
            <a:r>
              <a:rPr lang="tr-TR" dirty="0" smtClean="0">
                <a:solidFill>
                  <a:srgbClr val="C00000"/>
                </a:solidFill>
              </a:rPr>
              <a:t>3)</a:t>
            </a:r>
            <a:r>
              <a:rPr lang="tr-TR" dirty="0" smtClean="0">
                <a:solidFill>
                  <a:srgbClr val="C00000"/>
                </a:solidFill>
              </a:rPr>
              <a:t> Ahlak dersi vermek</a:t>
            </a:r>
            <a:r>
              <a:rPr lang="tr-TR" dirty="0" smtClean="0">
                <a:solidFill>
                  <a:srgbClr val="C00000"/>
                </a:solidFill>
              </a:rPr>
              <a:t>.</a:t>
            </a:r>
          </a:p>
          <a:p>
            <a:pPr marL="514350" indent="-514350">
              <a:buNone/>
            </a:pPr>
            <a:r>
              <a:rPr lang="tr-TR" dirty="0" smtClean="0"/>
              <a:t>Zorunluluk ya da suçluluk duyguları yaratır.</a:t>
            </a:r>
            <a:endParaRPr lang="tr-TR" dirty="0"/>
          </a:p>
        </p:txBody>
      </p:sp>
    </p:spTree>
    <p:extLst>
      <p:ext uri="{BB962C8B-B14F-4D97-AF65-F5344CB8AC3E}">
        <p14:creationId xmlns:p14="http://schemas.microsoft.com/office/powerpoint/2010/main" xmlns="" val="21028799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65791" cy="1066130"/>
          </a:xfrm>
          <a:solidFill>
            <a:srgbClr val="EAEAEA"/>
          </a:solidFill>
          <a:ln>
            <a:solidFill>
              <a:srgbClr val="DDDDDD"/>
            </a:solidFill>
          </a:ln>
        </p:spPr>
        <p:txBody>
          <a:bodyPr/>
          <a:lstStyle/>
          <a:p>
            <a:pPr algn="ctr"/>
            <a:r>
              <a:rPr lang="tr-TR" b="1" dirty="0">
                <a:solidFill>
                  <a:srgbClr val="FF6600"/>
                </a:solidFill>
              </a:rPr>
              <a:t>İletişim Nedir? </a:t>
            </a:r>
          </a:p>
        </p:txBody>
      </p:sp>
      <p:sp>
        <p:nvSpPr>
          <p:cNvPr id="3" name="İçerik Yer Tutucusu 2"/>
          <p:cNvSpPr>
            <a:spLocks noGrp="1"/>
          </p:cNvSpPr>
          <p:nvPr>
            <p:ph sz="quarter" idx="1"/>
          </p:nvPr>
        </p:nvSpPr>
        <p:spPr>
          <a:xfrm>
            <a:off x="539552" y="3212976"/>
            <a:ext cx="8280920" cy="3024336"/>
          </a:xfrm>
          <a:solidFill>
            <a:srgbClr val="FFFFCC"/>
          </a:solidFill>
          <a:ln>
            <a:solidFill>
              <a:srgbClr val="FF7C80"/>
            </a:solidFill>
          </a:ln>
        </p:spPr>
        <p:txBody>
          <a:bodyPr>
            <a:normAutofit fontScale="92500" lnSpcReduction="20000"/>
          </a:bodyPr>
          <a:lstStyle/>
          <a:p>
            <a:pPr algn="just"/>
            <a:endParaRPr lang="tr-TR" dirty="0" smtClean="0"/>
          </a:p>
          <a:p>
            <a:pPr algn="just"/>
            <a:r>
              <a:rPr lang="tr-TR" sz="3200" dirty="0" smtClean="0">
                <a:solidFill>
                  <a:srgbClr val="002060"/>
                </a:solidFill>
              </a:rPr>
              <a:t>Birey </a:t>
            </a:r>
            <a:r>
              <a:rPr lang="tr-TR" sz="3200" dirty="0">
                <a:solidFill>
                  <a:srgbClr val="002060"/>
                </a:solidFill>
              </a:rPr>
              <a:t>veya bireylerin karşılıklı bilgi, duygu ve düşüncelerini paylaşma sürecidir</a:t>
            </a:r>
            <a:r>
              <a:rPr lang="tr-TR" sz="3200" dirty="0" smtClean="0">
                <a:solidFill>
                  <a:srgbClr val="002060"/>
                </a:solidFill>
              </a:rPr>
              <a:t>.</a:t>
            </a:r>
          </a:p>
          <a:p>
            <a:pPr marL="0" indent="0" algn="just">
              <a:buNone/>
            </a:pPr>
            <a:endParaRPr lang="tr-TR" sz="2800" dirty="0" smtClean="0"/>
          </a:p>
          <a:p>
            <a:pPr algn="just"/>
            <a:r>
              <a:rPr lang="tr-TR" sz="3200" dirty="0">
                <a:solidFill>
                  <a:srgbClr val="0070C0"/>
                </a:solidFill>
              </a:rPr>
              <a:t>En az iki insanı gerektiren dinamik bir süreçtir. </a:t>
            </a:r>
          </a:p>
          <a:p>
            <a:pPr algn="ctr">
              <a:buNone/>
            </a:pPr>
            <a:endParaRPr lang="tr-TR" sz="3200" dirty="0" smtClean="0"/>
          </a:p>
          <a:p>
            <a:pPr algn="just">
              <a:buNone/>
            </a:pPr>
            <a:r>
              <a:rPr lang="tr-TR" sz="3200" dirty="0">
                <a:solidFill>
                  <a:schemeClr val="accent1">
                    <a:lumMod val="75000"/>
                  </a:schemeClr>
                </a:solidFill>
              </a:rPr>
              <a:t>	</a:t>
            </a:r>
            <a:r>
              <a:rPr lang="tr-TR" sz="3200" b="1" dirty="0" smtClean="0">
                <a:solidFill>
                  <a:schemeClr val="accent1">
                    <a:lumMod val="75000"/>
                  </a:schemeClr>
                </a:solidFill>
              </a:rPr>
              <a:t>GÖNDERİCİ	</a:t>
            </a:r>
            <a:r>
              <a:rPr lang="tr-TR" sz="3200" b="1" dirty="0" smtClean="0">
                <a:solidFill>
                  <a:schemeClr val="accent1">
                    <a:lumMod val="75000"/>
                  </a:schemeClr>
                </a:solidFill>
              </a:rPr>
              <a:t>&gt;</a:t>
            </a:r>
            <a:r>
              <a:rPr lang="tr-TR" sz="3200" b="1" dirty="0" smtClean="0">
                <a:solidFill>
                  <a:schemeClr val="accent1">
                    <a:lumMod val="75000"/>
                  </a:schemeClr>
                </a:solidFill>
              </a:rPr>
              <a:t>	MESAJ	&gt; 	  ALICI</a:t>
            </a:r>
            <a:endParaRPr lang="tr-TR" sz="3200" b="1" dirty="0">
              <a:solidFill>
                <a:schemeClr val="accent1">
                  <a:lumMod val="75000"/>
                </a:schemeClr>
              </a:solidFill>
            </a:endParaRP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2455" y="1412776"/>
            <a:ext cx="7740860"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Sağ Ok"/>
          <p:cNvSpPr/>
          <p:nvPr/>
        </p:nvSpPr>
        <p:spPr>
          <a:xfrm>
            <a:off x="3214678" y="56435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a:off x="5929322" y="56435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826290901"/>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4348" y="274638"/>
            <a:ext cx="7972452"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tr-TR" b="1" dirty="0" smtClean="0">
                <a:solidFill>
                  <a:schemeClr val="accent4">
                    <a:lumMod val="75000"/>
                  </a:schemeClr>
                </a:solidFill>
              </a:rPr>
              <a:t>İletişimde Dilin Kullanımıyla Ortaya Çıkan Engeller</a:t>
            </a:r>
            <a:endParaRPr lang="tr-TR" b="1" dirty="0">
              <a:solidFill>
                <a:schemeClr val="accent4">
                  <a:lumMod val="75000"/>
                </a:schemeClr>
              </a:solidFill>
            </a:endParaRPr>
          </a:p>
        </p:txBody>
      </p:sp>
      <p:sp>
        <p:nvSpPr>
          <p:cNvPr id="4" name="İçerik Yer Tutucusu 3"/>
          <p:cNvSpPr>
            <a:spLocks noGrp="1"/>
          </p:cNvSpPr>
          <p:nvPr>
            <p:ph sz="quarter" idx="1"/>
          </p:nvPr>
        </p:nvSpPr>
        <p:spPr>
          <a:xfrm>
            <a:off x="1142976" y="1643050"/>
            <a:ext cx="7429552" cy="4214842"/>
          </a:xfrm>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buNone/>
            </a:pPr>
            <a:r>
              <a:rPr lang="tr-TR" dirty="0" smtClean="0">
                <a:solidFill>
                  <a:srgbClr val="C00000"/>
                </a:solidFill>
              </a:rPr>
              <a:t>4. Öğüt vermek, çözüm ve öneri getirmek. </a:t>
            </a:r>
            <a:endParaRPr lang="tr-TR" dirty="0" smtClean="0">
              <a:solidFill>
                <a:srgbClr val="C00000"/>
              </a:solidFill>
            </a:endParaRPr>
          </a:p>
          <a:p>
            <a:pPr marL="514350" indent="-514350">
              <a:buNone/>
            </a:pPr>
            <a:r>
              <a:rPr lang="tr-TR" dirty="0" smtClean="0"/>
              <a:t>Bağımlılık </a:t>
            </a:r>
            <a:r>
              <a:rPr lang="tr-TR" dirty="0" smtClean="0"/>
              <a:t>ya da direnme yaratabilir</a:t>
            </a:r>
            <a:r>
              <a:rPr lang="tr-TR" dirty="0" smtClean="0"/>
              <a:t>.</a:t>
            </a:r>
          </a:p>
          <a:p>
            <a:pPr marL="514350" indent="-514350">
              <a:buNone/>
            </a:pPr>
            <a:endParaRPr lang="tr-TR" dirty="0" smtClean="0"/>
          </a:p>
          <a:p>
            <a:pPr marL="514350" indent="-514350">
              <a:buNone/>
            </a:pPr>
            <a:r>
              <a:rPr lang="tr-TR" dirty="0" smtClean="0">
                <a:solidFill>
                  <a:srgbClr val="C00000"/>
                </a:solidFill>
              </a:rPr>
              <a:t> </a:t>
            </a:r>
            <a:r>
              <a:rPr lang="tr-TR" dirty="0" smtClean="0">
                <a:solidFill>
                  <a:srgbClr val="C00000"/>
                </a:solidFill>
              </a:rPr>
              <a:t>5. Öğretmek, nutuk çekmek, </a:t>
            </a:r>
            <a:r>
              <a:rPr lang="tr-TR" dirty="0" smtClean="0">
                <a:solidFill>
                  <a:srgbClr val="C00000"/>
                </a:solidFill>
              </a:rPr>
              <a:t>düşünce önermek</a:t>
            </a:r>
            <a:r>
              <a:rPr lang="tr-TR" dirty="0" smtClean="0">
                <a:solidFill>
                  <a:srgbClr val="C00000"/>
                </a:solidFill>
              </a:rPr>
              <a:t>. </a:t>
            </a:r>
            <a:endParaRPr lang="tr-TR" dirty="0" smtClean="0">
              <a:solidFill>
                <a:srgbClr val="C00000"/>
              </a:solidFill>
            </a:endParaRPr>
          </a:p>
          <a:p>
            <a:pPr marL="514350" indent="-514350">
              <a:buNone/>
            </a:pPr>
            <a:r>
              <a:rPr lang="tr-TR" dirty="0" smtClean="0"/>
              <a:t>      Bıkkınlık</a:t>
            </a:r>
            <a:r>
              <a:rPr lang="tr-TR" dirty="0" smtClean="0"/>
              <a:t>, nefret uyandırabilir</a:t>
            </a:r>
            <a:r>
              <a:rPr lang="tr-TR" dirty="0" smtClean="0"/>
              <a:t>.</a:t>
            </a:r>
          </a:p>
          <a:p>
            <a:pPr marL="514350" indent="-514350">
              <a:buNone/>
            </a:pPr>
            <a:endParaRPr lang="tr-TR" dirty="0" smtClean="0"/>
          </a:p>
          <a:p>
            <a:pPr marL="514350" indent="-514350">
              <a:buNone/>
            </a:pPr>
            <a:r>
              <a:rPr lang="tr-TR" dirty="0" smtClean="0">
                <a:solidFill>
                  <a:srgbClr val="C00000"/>
                </a:solidFill>
              </a:rPr>
              <a:t> </a:t>
            </a:r>
            <a:r>
              <a:rPr lang="tr-TR" dirty="0" smtClean="0">
                <a:solidFill>
                  <a:srgbClr val="C00000"/>
                </a:solidFill>
              </a:rPr>
              <a:t>6. Yargılamak, eleştirmek, suçlamak. </a:t>
            </a:r>
            <a:endParaRPr lang="tr-TR" dirty="0" smtClean="0">
              <a:solidFill>
                <a:srgbClr val="C00000"/>
              </a:solidFill>
            </a:endParaRPr>
          </a:p>
          <a:p>
            <a:pPr marL="514350" indent="-514350">
              <a:buNone/>
            </a:pPr>
            <a:r>
              <a:rPr lang="tr-TR" dirty="0" smtClean="0"/>
              <a:t>     Benlik </a:t>
            </a:r>
            <a:r>
              <a:rPr lang="tr-TR" dirty="0" smtClean="0"/>
              <a:t>saygısını azaltır. </a:t>
            </a:r>
            <a:endParaRPr lang="tr-TR" dirty="0" smtClean="0"/>
          </a:p>
        </p:txBody>
      </p:sp>
    </p:spTree>
    <p:extLst>
      <p:ext uri="{BB962C8B-B14F-4D97-AF65-F5344CB8AC3E}">
        <p14:creationId xmlns:p14="http://schemas.microsoft.com/office/powerpoint/2010/main" xmlns="" val="21028799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4348" y="274638"/>
            <a:ext cx="7972452"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tr-TR" b="1" dirty="0" smtClean="0">
                <a:solidFill>
                  <a:schemeClr val="accent4">
                    <a:lumMod val="75000"/>
                  </a:schemeClr>
                </a:solidFill>
              </a:rPr>
              <a:t>İletişimde Dilin Kullanımıyla Ortaya Çıkan Engeller</a:t>
            </a:r>
            <a:endParaRPr lang="tr-TR" b="1" dirty="0">
              <a:solidFill>
                <a:schemeClr val="accent4">
                  <a:lumMod val="75000"/>
                </a:schemeClr>
              </a:solidFill>
            </a:endParaRPr>
          </a:p>
        </p:txBody>
      </p:sp>
      <p:sp>
        <p:nvSpPr>
          <p:cNvPr id="4" name="İçerik Yer Tutucusu 3"/>
          <p:cNvSpPr>
            <a:spLocks noGrp="1"/>
          </p:cNvSpPr>
          <p:nvPr>
            <p:ph sz="quarter" idx="1"/>
          </p:nvPr>
        </p:nvSpPr>
        <p:spPr>
          <a:xfrm>
            <a:off x="1142976" y="1643050"/>
            <a:ext cx="7429552" cy="4214842"/>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514350" indent="-514350">
              <a:buNone/>
            </a:pPr>
            <a:r>
              <a:rPr lang="tr-TR" dirty="0" smtClean="0">
                <a:solidFill>
                  <a:srgbClr val="C00000"/>
                </a:solidFill>
              </a:rPr>
              <a:t>7. Ad takmak, alay etmek. </a:t>
            </a:r>
            <a:endParaRPr lang="tr-TR" dirty="0" smtClean="0">
              <a:solidFill>
                <a:srgbClr val="C00000"/>
              </a:solidFill>
            </a:endParaRPr>
          </a:p>
          <a:p>
            <a:pPr marL="514350" indent="-514350">
              <a:buNone/>
            </a:pPr>
            <a:r>
              <a:rPr lang="tr-TR" dirty="0" smtClean="0"/>
              <a:t>Genellikle </a:t>
            </a:r>
            <a:r>
              <a:rPr lang="tr-TR" dirty="0" smtClean="0"/>
              <a:t>karşılık vermeye iter</a:t>
            </a:r>
            <a:r>
              <a:rPr lang="tr-TR" dirty="0" smtClean="0"/>
              <a:t>.</a:t>
            </a:r>
          </a:p>
          <a:p>
            <a:pPr marL="514350" indent="-514350">
              <a:buNone/>
            </a:pPr>
            <a:endParaRPr lang="tr-TR" dirty="0" smtClean="0"/>
          </a:p>
          <a:p>
            <a:pPr marL="514350" indent="-514350">
              <a:buNone/>
            </a:pPr>
            <a:r>
              <a:rPr lang="tr-TR" dirty="0" smtClean="0">
                <a:solidFill>
                  <a:srgbClr val="C00000"/>
                </a:solidFill>
              </a:rPr>
              <a:t>8. Yorumlamak, analiz etmek, tanı </a:t>
            </a:r>
            <a:r>
              <a:rPr lang="tr-TR" dirty="0" smtClean="0">
                <a:solidFill>
                  <a:srgbClr val="C00000"/>
                </a:solidFill>
              </a:rPr>
              <a:t>koymak.</a:t>
            </a:r>
          </a:p>
          <a:p>
            <a:pPr marL="514350" indent="-514350">
              <a:buNone/>
            </a:pPr>
            <a:r>
              <a:rPr lang="tr-TR" dirty="0" smtClean="0"/>
              <a:t>Yanlış </a:t>
            </a:r>
            <a:r>
              <a:rPr lang="tr-TR" dirty="0" smtClean="0"/>
              <a:t>anlaşılma korkusuyla iletişim kesilebilir</a:t>
            </a:r>
            <a:r>
              <a:rPr lang="tr-TR" dirty="0" smtClean="0"/>
              <a:t>.</a:t>
            </a:r>
          </a:p>
          <a:p>
            <a:pPr marL="514350" indent="-514350">
              <a:buNone/>
            </a:pPr>
            <a:endParaRPr lang="tr-TR" dirty="0" smtClean="0"/>
          </a:p>
          <a:p>
            <a:pPr marL="514350" indent="-514350">
              <a:buNone/>
            </a:pPr>
            <a:r>
              <a:rPr lang="tr-TR" dirty="0" smtClean="0">
                <a:solidFill>
                  <a:srgbClr val="C00000"/>
                </a:solidFill>
              </a:rPr>
              <a:t>9. </a:t>
            </a:r>
            <a:r>
              <a:rPr lang="tr-TR" dirty="0" smtClean="0">
                <a:solidFill>
                  <a:srgbClr val="C00000"/>
                </a:solidFill>
              </a:rPr>
              <a:t>Alaycı davranmak, şakacı davranmak, konuyu </a:t>
            </a:r>
            <a:r>
              <a:rPr lang="tr-TR" dirty="0" smtClean="0">
                <a:solidFill>
                  <a:srgbClr val="C00000"/>
                </a:solidFill>
              </a:rPr>
              <a:t>saptırmak.</a:t>
            </a:r>
          </a:p>
          <a:p>
            <a:pPr marL="514350" indent="-514350">
              <a:buNone/>
            </a:pPr>
            <a:r>
              <a:rPr lang="tr-TR" dirty="0" smtClean="0"/>
              <a:t>Kendisi </a:t>
            </a:r>
            <a:r>
              <a:rPr lang="tr-TR" dirty="0" smtClean="0"/>
              <a:t>ile ilgilenilmediğini, kendisine saygı duyulmadığını düşündürebilir.</a:t>
            </a:r>
          </a:p>
          <a:p>
            <a:pPr marL="514350" indent="-514350">
              <a:buNone/>
            </a:pPr>
            <a:endParaRPr lang="tr-TR" dirty="0" smtClean="0"/>
          </a:p>
        </p:txBody>
      </p:sp>
    </p:spTree>
    <p:extLst>
      <p:ext uri="{BB962C8B-B14F-4D97-AF65-F5344CB8AC3E}">
        <p14:creationId xmlns:p14="http://schemas.microsoft.com/office/powerpoint/2010/main" xmlns="" val="21028799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tr-TR" b="1" dirty="0" smtClean="0">
                <a:solidFill>
                  <a:schemeClr val="accent2">
                    <a:lumMod val="50000"/>
                  </a:schemeClr>
                </a:solidFill>
              </a:rPr>
              <a:t>İletişimi Geliştirme Yöntemleri</a:t>
            </a:r>
            <a:endParaRPr lang="tr-TR" b="1" dirty="0">
              <a:solidFill>
                <a:schemeClr val="accent2">
                  <a:lumMod val="50000"/>
                </a:schemeClr>
              </a:solidFill>
            </a:endParaRPr>
          </a:p>
        </p:txBody>
      </p:sp>
      <p:sp>
        <p:nvSpPr>
          <p:cNvPr id="4" name="İçerik Yer Tutucusu 3"/>
          <p:cNvSpPr>
            <a:spLocks noGrp="1"/>
          </p:cNvSpPr>
          <p:nvPr>
            <p:ph idx="1"/>
          </p:nvPr>
        </p:nvSpPr>
        <p:spPr>
          <a:xfrm>
            <a:off x="969043" y="3933056"/>
            <a:ext cx="7772400" cy="194421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r>
              <a:rPr lang="tr-TR" dirty="0" smtClean="0"/>
              <a:t>İletişim engellerinin aşılması ve iletişimi geliştirmek öncelikle iletişime engel olan unsurların ortadan kaldırılması ile mümkün olmaktadır.</a:t>
            </a: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643577"/>
            <a:ext cx="7560840"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539386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80">
                                          <p:stCondLst>
                                            <p:cond delay="0"/>
                                          </p:stCondLst>
                                        </p:cTn>
                                        <p:tgtEl>
                                          <p:spTgt spid="13314"/>
                                        </p:tgtEl>
                                      </p:cBhvr>
                                    </p:animEffect>
                                    <p:anim calcmode="lin" valueType="num">
                                      <p:cBhvr>
                                        <p:cTn id="8"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4"/>
                                        </p:tgtEl>
                                      </p:cBhvr>
                                      <p:to x="100000" y="60000"/>
                                    </p:animScale>
                                    <p:animScale>
                                      <p:cBhvr>
                                        <p:cTn id="14" dur="166" decel="50000">
                                          <p:stCondLst>
                                            <p:cond delay="676"/>
                                          </p:stCondLst>
                                        </p:cTn>
                                        <p:tgtEl>
                                          <p:spTgt spid="13314"/>
                                        </p:tgtEl>
                                      </p:cBhvr>
                                      <p:to x="100000" y="100000"/>
                                    </p:animScale>
                                    <p:animScale>
                                      <p:cBhvr>
                                        <p:cTn id="15" dur="26">
                                          <p:stCondLst>
                                            <p:cond delay="1312"/>
                                          </p:stCondLst>
                                        </p:cTn>
                                        <p:tgtEl>
                                          <p:spTgt spid="13314"/>
                                        </p:tgtEl>
                                      </p:cBhvr>
                                      <p:to x="100000" y="80000"/>
                                    </p:animScale>
                                    <p:animScale>
                                      <p:cBhvr>
                                        <p:cTn id="16" dur="166" decel="50000">
                                          <p:stCondLst>
                                            <p:cond delay="1338"/>
                                          </p:stCondLst>
                                        </p:cTn>
                                        <p:tgtEl>
                                          <p:spTgt spid="13314"/>
                                        </p:tgtEl>
                                      </p:cBhvr>
                                      <p:to x="100000" y="100000"/>
                                    </p:animScale>
                                    <p:animScale>
                                      <p:cBhvr>
                                        <p:cTn id="17" dur="26">
                                          <p:stCondLst>
                                            <p:cond delay="1642"/>
                                          </p:stCondLst>
                                        </p:cTn>
                                        <p:tgtEl>
                                          <p:spTgt spid="13314"/>
                                        </p:tgtEl>
                                      </p:cBhvr>
                                      <p:to x="100000" y="90000"/>
                                    </p:animScale>
                                    <p:animScale>
                                      <p:cBhvr>
                                        <p:cTn id="18" dur="166" decel="50000">
                                          <p:stCondLst>
                                            <p:cond delay="1668"/>
                                          </p:stCondLst>
                                        </p:cTn>
                                        <p:tgtEl>
                                          <p:spTgt spid="13314"/>
                                        </p:tgtEl>
                                      </p:cBhvr>
                                      <p:to x="100000" y="100000"/>
                                    </p:animScale>
                                    <p:animScale>
                                      <p:cBhvr>
                                        <p:cTn id="19" dur="26">
                                          <p:stCondLst>
                                            <p:cond delay="1808"/>
                                          </p:stCondLst>
                                        </p:cTn>
                                        <p:tgtEl>
                                          <p:spTgt spid="13314"/>
                                        </p:tgtEl>
                                      </p:cBhvr>
                                      <p:to x="100000" y="95000"/>
                                    </p:animScale>
                                    <p:animScale>
                                      <p:cBhvr>
                                        <p:cTn id="20" dur="166" decel="50000">
                                          <p:stCondLst>
                                            <p:cond delay="1834"/>
                                          </p:stCondLst>
                                        </p:cTn>
                                        <p:tgtEl>
                                          <p:spTgt spid="133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755576" y="188640"/>
            <a:ext cx="7992888" cy="2160240"/>
          </a:xfrm>
          <a:solidFill>
            <a:srgbClr val="FF99FF">
              <a:alpha val="21961"/>
            </a:srgbClr>
          </a:solidFill>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tr-TR" sz="3600" i="1" dirty="0" smtClean="0">
                <a:solidFill>
                  <a:srgbClr val="7030A0"/>
                </a:solidFill>
              </a:rPr>
              <a:t>Etkin bir iletişimden söz edebilmek ve de iletişimi geliştirmek için gerekli olan önemli noktalar şu şekilde ifade edilebilir:</a:t>
            </a:r>
          </a:p>
          <a:p>
            <a:endParaRPr lang="tr-TR" sz="3200" dirty="0" smtClean="0"/>
          </a:p>
          <a:p>
            <a:pPr marL="0" indent="0">
              <a:lnSpc>
                <a:spcPct val="90000"/>
              </a:lnSpc>
              <a:buNone/>
              <a:defRPr/>
            </a:pPr>
            <a:endParaRPr lang="tr-TR" sz="2400" dirty="0">
              <a:latin typeface="Arial" pitchFamily="34" charset="0"/>
              <a:cs typeface="Arial"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xmlns="" val="1460121898"/>
              </p:ext>
            </p:extLst>
          </p:nvPr>
        </p:nvGraphicFramePr>
        <p:xfrm>
          <a:off x="899592" y="2564904"/>
          <a:ext cx="7883236" cy="3600400"/>
        </p:xfrm>
        <a:graphic>
          <a:graphicData uri="http://schemas.openxmlformats.org/drawingml/2006/table">
            <a:tbl>
              <a:tblPr>
                <a:tableStyleId>{69C7853C-536D-4A76-A0AE-DD22124D55A5}</a:tableStyleId>
              </a:tblPr>
              <a:tblGrid>
                <a:gridCol w="7883236"/>
              </a:tblGrid>
              <a:tr h="3600400">
                <a:tc>
                  <a:txBody>
                    <a:bodyPr/>
                    <a:lstStyle/>
                    <a:p>
                      <a:pPr marL="457200" indent="-457200">
                        <a:lnSpc>
                          <a:spcPct val="90000"/>
                        </a:lnSpc>
                        <a:buFont typeface="Arial" pitchFamily="34" charset="0"/>
                        <a:buChar char="•"/>
                        <a:defRPr/>
                      </a:pPr>
                      <a:r>
                        <a:rPr lang="tr-TR" sz="2800" dirty="0" smtClean="0">
                          <a:solidFill>
                            <a:srgbClr val="00B0F0"/>
                          </a:solidFill>
                        </a:rPr>
                        <a:t>Uygun dil seçmek</a:t>
                      </a:r>
                    </a:p>
                    <a:p>
                      <a:pPr marL="457200" indent="-457200">
                        <a:lnSpc>
                          <a:spcPct val="90000"/>
                        </a:lnSpc>
                        <a:buFont typeface="Arial" pitchFamily="34" charset="0"/>
                        <a:buChar char="•"/>
                        <a:defRPr/>
                      </a:pPr>
                      <a:r>
                        <a:rPr lang="tr-TR" sz="2800" dirty="0" smtClean="0">
                          <a:solidFill>
                            <a:srgbClr val="00B0F0"/>
                          </a:solidFill>
                        </a:rPr>
                        <a:t>Açık ve doğru mesaj vermek</a:t>
                      </a:r>
                    </a:p>
                    <a:p>
                      <a:pPr marL="457200" indent="-457200">
                        <a:lnSpc>
                          <a:spcPct val="90000"/>
                        </a:lnSpc>
                        <a:buFont typeface="Arial" pitchFamily="34" charset="0"/>
                        <a:buChar char="•"/>
                        <a:defRPr/>
                      </a:pPr>
                      <a:r>
                        <a:rPr lang="tr-TR" sz="2800" dirty="0" smtClean="0">
                          <a:solidFill>
                            <a:srgbClr val="00B0F0"/>
                          </a:solidFill>
                        </a:rPr>
                        <a:t>Saygı duymak, güven vermek</a:t>
                      </a:r>
                    </a:p>
                    <a:p>
                      <a:pPr marL="457200" indent="-457200">
                        <a:lnSpc>
                          <a:spcPct val="90000"/>
                        </a:lnSpc>
                        <a:buFont typeface="Arial" pitchFamily="34" charset="0"/>
                        <a:buChar char="•"/>
                        <a:defRPr/>
                      </a:pPr>
                      <a:r>
                        <a:rPr lang="tr-TR" sz="2800" dirty="0" smtClean="0">
                          <a:solidFill>
                            <a:srgbClr val="00B0F0"/>
                          </a:solidFill>
                        </a:rPr>
                        <a:t>Göz teması sağlamak</a:t>
                      </a:r>
                    </a:p>
                    <a:p>
                      <a:pPr marL="457200" indent="-457200">
                        <a:lnSpc>
                          <a:spcPct val="90000"/>
                        </a:lnSpc>
                        <a:buFont typeface="Arial" pitchFamily="34" charset="0"/>
                        <a:buChar char="•"/>
                        <a:defRPr/>
                      </a:pPr>
                      <a:r>
                        <a:rPr lang="tr-TR" sz="2800" dirty="0" smtClean="0">
                          <a:solidFill>
                            <a:srgbClr val="00B0F0"/>
                          </a:solidFill>
                        </a:rPr>
                        <a:t>Beden diline dikkat etmek</a:t>
                      </a:r>
                      <a:endParaRPr lang="tr-TR" sz="2800" dirty="0">
                        <a:solidFill>
                          <a:srgbClr val="00B0F0"/>
                        </a:solidFill>
                      </a:endParaRPr>
                    </a:p>
                    <a:p>
                      <a:pPr marL="457200" indent="-457200">
                        <a:lnSpc>
                          <a:spcPct val="90000"/>
                        </a:lnSpc>
                        <a:buFont typeface="Arial" pitchFamily="34" charset="0"/>
                        <a:buChar char="•"/>
                        <a:defRPr/>
                      </a:pPr>
                      <a:r>
                        <a:rPr lang="tr-TR" sz="2800" dirty="0" smtClean="0">
                          <a:solidFill>
                            <a:srgbClr val="00B0F0"/>
                          </a:solidFill>
                        </a:rPr>
                        <a:t>İki yönlü iletişim kurmak</a:t>
                      </a:r>
                    </a:p>
                    <a:p>
                      <a:pPr marL="457200" indent="-457200">
                        <a:lnSpc>
                          <a:spcPct val="90000"/>
                        </a:lnSpc>
                        <a:buFont typeface="Arial" pitchFamily="34" charset="0"/>
                        <a:buChar char="•"/>
                        <a:defRPr/>
                      </a:pPr>
                      <a:r>
                        <a:rPr lang="tr-TR" sz="2800" dirty="0" smtClean="0">
                          <a:solidFill>
                            <a:srgbClr val="00B0F0"/>
                          </a:solidFill>
                        </a:rPr>
                        <a:t>Geri bildirimde bulunmak</a:t>
                      </a:r>
                    </a:p>
                    <a:p>
                      <a:pPr marL="457200" indent="-457200">
                        <a:lnSpc>
                          <a:spcPct val="90000"/>
                        </a:lnSpc>
                        <a:buFont typeface="Arial" pitchFamily="34" charset="0"/>
                        <a:buChar char="•"/>
                        <a:defRPr/>
                      </a:pPr>
                      <a:r>
                        <a:rPr lang="tr-TR" sz="2800" dirty="0" smtClean="0">
                          <a:solidFill>
                            <a:srgbClr val="00B0F0"/>
                          </a:solidFill>
                        </a:rPr>
                        <a:t>Dinlemeyi öğrenmek</a:t>
                      </a:r>
                    </a:p>
                    <a:p>
                      <a:pPr marL="457200" indent="-457200">
                        <a:lnSpc>
                          <a:spcPct val="90000"/>
                        </a:lnSpc>
                        <a:buFont typeface="Arial" pitchFamily="34" charset="0"/>
                        <a:buChar char="•"/>
                        <a:defRPr/>
                      </a:pPr>
                      <a:r>
                        <a:rPr lang="tr-TR" sz="2800" dirty="0" smtClean="0">
                          <a:solidFill>
                            <a:srgbClr val="00B0F0"/>
                          </a:solidFill>
                        </a:rPr>
                        <a:t>Empati kurmak</a:t>
                      </a:r>
                    </a:p>
                  </a:txBody>
                  <a:tcPr/>
                </a:tc>
              </a:tr>
            </a:tbl>
          </a:graphicData>
        </a:graphic>
      </p:graphicFrame>
    </p:spTree>
    <p:extLst>
      <p:ext uri="{BB962C8B-B14F-4D97-AF65-F5344CB8AC3E}">
        <p14:creationId xmlns:p14="http://schemas.microsoft.com/office/powerpoint/2010/main" xmlns="" val="179549040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tr-TR" b="1" dirty="0" smtClean="0">
                <a:solidFill>
                  <a:schemeClr val="accent1">
                    <a:lumMod val="50000"/>
                  </a:schemeClr>
                </a:solidFill>
              </a:rPr>
              <a:t>EMPATİ </a:t>
            </a:r>
            <a:endParaRPr lang="tr-TR" b="1" dirty="0">
              <a:solidFill>
                <a:schemeClr val="accent1">
                  <a:lumMod val="50000"/>
                </a:schemeClr>
              </a:solidFill>
            </a:endParaRPr>
          </a:p>
        </p:txBody>
      </p:sp>
      <p:sp>
        <p:nvSpPr>
          <p:cNvPr id="4" name="İçerik Yer Tutucusu 3"/>
          <p:cNvSpPr>
            <a:spLocks noGrp="1"/>
          </p:cNvSpPr>
          <p:nvPr>
            <p:ph idx="1"/>
          </p:nvPr>
        </p:nvSpPr>
        <p:spPr>
          <a:xfrm>
            <a:off x="467544" y="1556792"/>
            <a:ext cx="8204448" cy="2088232"/>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marL="0" indent="0" algn="just">
              <a:buNone/>
            </a:pPr>
            <a:r>
              <a:rPr lang="tr-TR" sz="10400" dirty="0" smtClean="0">
                <a:solidFill>
                  <a:schemeClr val="accent3">
                    <a:lumMod val="50000"/>
                  </a:schemeClr>
                </a:solidFill>
              </a:rPr>
              <a:t>Empati</a:t>
            </a:r>
            <a:r>
              <a:rPr lang="tr-TR" sz="10400" dirty="0">
                <a:solidFill>
                  <a:schemeClr val="accent3">
                    <a:lumMod val="50000"/>
                  </a:schemeClr>
                </a:solidFill>
              </a:rPr>
              <a:t>,</a:t>
            </a:r>
            <a:r>
              <a:rPr lang="tr-TR" sz="10400" dirty="0" smtClean="0">
                <a:solidFill>
                  <a:schemeClr val="accent3">
                    <a:lumMod val="50000"/>
                  </a:schemeClr>
                </a:solidFill>
              </a:rPr>
              <a:t> </a:t>
            </a:r>
            <a:r>
              <a:rPr lang="tr-TR" sz="10400" dirty="0">
                <a:solidFill>
                  <a:schemeClr val="accent3">
                    <a:lumMod val="50000"/>
                  </a:schemeClr>
                </a:solidFill>
              </a:rPr>
              <a:t>karşımızdaki kişinin duygularının yoğunluğunu ve anlatımını algılama </a:t>
            </a:r>
            <a:r>
              <a:rPr lang="tr-TR" sz="10400" dirty="0" smtClean="0">
                <a:solidFill>
                  <a:schemeClr val="accent3">
                    <a:lumMod val="50000"/>
                  </a:schemeClr>
                </a:solidFill>
              </a:rPr>
              <a:t>yeteneğidir. </a:t>
            </a:r>
            <a:r>
              <a:rPr lang="tr-TR" sz="10400" dirty="0">
                <a:solidFill>
                  <a:schemeClr val="accent3">
                    <a:lumMod val="50000"/>
                  </a:schemeClr>
                </a:solidFill>
              </a:rPr>
              <a:t>B</a:t>
            </a:r>
            <a:r>
              <a:rPr lang="tr-TR" sz="10400" dirty="0" smtClean="0">
                <a:solidFill>
                  <a:schemeClr val="accent3">
                    <a:lumMod val="50000"/>
                  </a:schemeClr>
                </a:solidFill>
              </a:rPr>
              <a:t>ir </a:t>
            </a:r>
            <a:r>
              <a:rPr lang="tr-TR" sz="10400" dirty="0">
                <a:solidFill>
                  <a:schemeClr val="accent3">
                    <a:lumMod val="50000"/>
                  </a:schemeClr>
                </a:solidFill>
              </a:rPr>
              <a:t>kişinin kendisini karşısındaki kişinin yerine koyarak olaylara onun bakış açısıyla bakması, o kişinin duygularını ve düşüncelerini doğru olarak anlaması, hissetmesi ve bu durumu </a:t>
            </a:r>
            <a:r>
              <a:rPr lang="tr-TR" sz="10400" dirty="0" smtClean="0">
                <a:solidFill>
                  <a:schemeClr val="accent3">
                    <a:lumMod val="50000"/>
                  </a:schemeClr>
                </a:solidFill>
              </a:rPr>
              <a:t>ona</a:t>
            </a:r>
          </a:p>
          <a:p>
            <a:pPr marL="0" indent="0">
              <a:buNone/>
            </a:pPr>
            <a:r>
              <a:rPr lang="tr-TR" sz="10400" dirty="0" smtClean="0">
                <a:solidFill>
                  <a:schemeClr val="accent3">
                    <a:lumMod val="50000"/>
                  </a:schemeClr>
                </a:solidFill>
              </a:rPr>
              <a:t> iletmesi sürecidir</a:t>
            </a:r>
            <a:r>
              <a:rPr lang="tr-TR" sz="10400" dirty="0">
                <a:solidFill>
                  <a:schemeClr val="accent3">
                    <a:lumMod val="50000"/>
                  </a:schemeClr>
                </a:solidFill>
              </a:rPr>
              <a:t>.</a:t>
            </a:r>
            <a:r>
              <a:rPr lang="tr-TR" dirty="0"/>
              <a:t/>
            </a:r>
            <a:br>
              <a:rPr lang="tr-TR" dirty="0"/>
            </a:br>
            <a:endParaRPr lang="tr-TR" dirty="0">
              <a:solidFill>
                <a:srgbClr val="00B05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3789040"/>
            <a:ext cx="6696744" cy="24822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257242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43306" y="1628800"/>
            <a:ext cx="5214974" cy="4133056"/>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lgn="just">
              <a:buNone/>
            </a:pPr>
            <a:r>
              <a:rPr lang="tr-TR" dirty="0" smtClean="0">
                <a:solidFill>
                  <a:srgbClr val="C00000"/>
                </a:solidFill>
              </a:rPr>
              <a:t>Etkin dinleme: </a:t>
            </a:r>
            <a:r>
              <a:rPr lang="tr-TR" dirty="0" smtClean="0"/>
              <a:t>Dinleme, her türlü öğrenme sürecinde ve sosyal çevrede insanın karşısına çıkan, bazen farkında olarak bazen olmayarak kullanılan bir dil becerisidir. Dinleme, sesli uyarıcıları işitmek, anlamak ve zihinde yapılandırmak için kulak ve beynimizde yürütülen karmaşık bir süreçtir. Dinleme, beynin her iki tarafının kullanılmasını gerektiren bir faaliyettir. </a:t>
            </a:r>
            <a:endParaRPr lang="tr-TR" dirty="0"/>
          </a:p>
        </p:txBody>
      </p:sp>
      <p:sp>
        <p:nvSpPr>
          <p:cNvPr id="6" name="Başlık 1"/>
          <p:cNvSpPr>
            <a:spLocks noGrp="1"/>
          </p:cNvSpPr>
          <p:nvPr>
            <p:ph type="title"/>
          </p:nvPr>
        </p:nvSpPr>
        <p:spPr>
          <a:xfrm>
            <a:off x="611560" y="188640"/>
            <a:ext cx="8060432" cy="1143000"/>
          </a:xfrm>
        </p:spPr>
        <p:style>
          <a:lnRef idx="1">
            <a:schemeClr val="accent6"/>
          </a:lnRef>
          <a:fillRef idx="2">
            <a:schemeClr val="accent6"/>
          </a:fillRef>
          <a:effectRef idx="1">
            <a:schemeClr val="accent6"/>
          </a:effectRef>
          <a:fontRef idx="minor">
            <a:schemeClr val="dk1"/>
          </a:fontRef>
        </p:style>
        <p:txBody>
          <a:bodyPr/>
          <a:lstStyle/>
          <a:p>
            <a:r>
              <a:rPr lang="tr-TR" b="1" dirty="0" smtClean="0">
                <a:solidFill>
                  <a:srgbClr val="00B050"/>
                </a:solidFill>
              </a:rPr>
              <a:t>DİNLEME SANATI</a:t>
            </a:r>
            <a:endParaRPr lang="tr-TR" b="1" dirty="0">
              <a:solidFill>
                <a:srgbClr val="00B05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4972" y="1916832"/>
            <a:ext cx="2894020"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319009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88640"/>
            <a:ext cx="7772400" cy="1143000"/>
          </a:xfrm>
        </p:spPr>
        <p:style>
          <a:lnRef idx="1">
            <a:schemeClr val="accent6"/>
          </a:lnRef>
          <a:fillRef idx="2">
            <a:schemeClr val="accent6"/>
          </a:fillRef>
          <a:effectRef idx="1">
            <a:schemeClr val="accent6"/>
          </a:effectRef>
          <a:fontRef idx="minor">
            <a:schemeClr val="dk1"/>
          </a:fontRef>
        </p:style>
        <p:txBody>
          <a:bodyPr/>
          <a:lstStyle/>
          <a:p>
            <a:r>
              <a:rPr lang="tr-TR" b="1" dirty="0" smtClean="0">
                <a:solidFill>
                  <a:srgbClr val="00B050"/>
                </a:solidFill>
              </a:rPr>
              <a:t>DİNLEME SANATI</a:t>
            </a:r>
            <a:endParaRPr lang="tr-TR" b="1" dirty="0">
              <a:solidFill>
                <a:srgbClr val="00B050"/>
              </a:solidFill>
            </a:endParaRPr>
          </a:p>
        </p:txBody>
      </p:sp>
      <p:sp>
        <p:nvSpPr>
          <p:cNvPr id="4" name="İçerik Yer Tutucusu 3"/>
          <p:cNvSpPr>
            <a:spLocks noGrp="1"/>
          </p:cNvSpPr>
          <p:nvPr>
            <p:ph idx="1"/>
          </p:nvPr>
        </p:nvSpPr>
        <p:spPr>
          <a:xfrm>
            <a:off x="899592" y="1442269"/>
            <a:ext cx="7772400" cy="1770707"/>
          </a:xfrm>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just">
              <a:buNone/>
            </a:pPr>
            <a:r>
              <a:rPr lang="tr-TR" sz="2800" dirty="0">
                <a:solidFill>
                  <a:srgbClr val="C00000"/>
                </a:solidFill>
              </a:rPr>
              <a:t>“Doğuştan iyi dinleyici olanların sayısı azdır. İyi bir dinleyici olabilmek için bilinçli bir çabanın olması ve yeni beceriler öğrenilmeye çalışılması gerekir.”    </a:t>
            </a:r>
            <a:r>
              <a:rPr lang="tr-TR" sz="2800" dirty="0">
                <a:latin typeface="Comic Sans MS" pitchFamily="66" charset="0"/>
              </a:rPr>
              <a:t>	</a:t>
            </a:r>
            <a:r>
              <a:rPr lang="tr-TR" sz="2800" b="1" i="1" dirty="0" smtClean="0">
                <a:solidFill>
                  <a:schemeClr val="accent6">
                    <a:lumMod val="75000"/>
                  </a:schemeClr>
                </a:solidFill>
                <a:latin typeface="Comic Sans MS" pitchFamily="66" charset="0"/>
              </a:rPr>
              <a:t>Doğan </a:t>
            </a:r>
            <a:r>
              <a:rPr lang="tr-TR" sz="2800" b="1" i="1" dirty="0" err="1">
                <a:solidFill>
                  <a:schemeClr val="accent6">
                    <a:lumMod val="75000"/>
                  </a:schemeClr>
                </a:solidFill>
                <a:latin typeface="Comic Sans MS" pitchFamily="66" charset="0"/>
              </a:rPr>
              <a:t>Cüceloğlu</a:t>
            </a:r>
            <a:endParaRPr lang="tr-TR" sz="2800" b="1" i="1" dirty="0">
              <a:solidFill>
                <a:schemeClr val="accent6">
                  <a:lumMod val="75000"/>
                </a:schemeClr>
              </a:solidFill>
              <a:latin typeface="Comic Sans MS" pitchFamily="66" charset="0"/>
            </a:endParaRPr>
          </a:p>
          <a:p>
            <a:endParaRPr lang="tr-TR" dirty="0" smtClean="0"/>
          </a:p>
          <a:p>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3330382"/>
            <a:ext cx="7704856" cy="2765797"/>
          </a:xfrm>
          <a:prstGeom prst="snip2DiagRect">
            <a:avLst/>
          </a:prstGeom>
          <a:solidFill>
            <a:srgbClr val="FFFFFF">
              <a:shade val="85000"/>
            </a:srgbClr>
          </a:solidFill>
          <a:ln w="9525">
            <a:solidFill>
              <a:srgbClr val="339966"/>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64603486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4643446"/>
            <a:ext cx="8229600" cy="1143000"/>
          </a:xfrm>
        </p:spPr>
        <p:txBody>
          <a:bodyPr>
            <a:normAutofit/>
          </a:bodyPr>
          <a:lstStyle/>
          <a:p>
            <a:r>
              <a:rPr lang="tr-TR" sz="2400" dirty="0" smtClean="0"/>
              <a:t>Size göre Atatürk’ün 1930 yılında Tokat’ta çekilen bu fotoğrafında dinleme ve empatiye dair hangi öğeler bulunmaktadır?</a:t>
            </a:r>
            <a:endParaRPr lang="tr-TR" sz="2400" dirty="0"/>
          </a:p>
        </p:txBody>
      </p:sp>
      <p:pic>
        <p:nvPicPr>
          <p:cNvPr id="6" name="5 İçerik Yer Tutucusu" descr="Atatürk_Tokat'ta_bir_vatandaşı_dinliyor_(1930).jpg"/>
          <p:cNvPicPr>
            <a:picLocks noGrp="1" noChangeAspect="1"/>
          </p:cNvPicPr>
          <p:nvPr>
            <p:ph idx="1"/>
          </p:nvPr>
        </p:nvPicPr>
        <p:blipFill>
          <a:blip r:embed="rId2"/>
          <a:stretch>
            <a:fillRect/>
          </a:stretch>
        </p:blipFill>
        <p:spPr>
          <a:xfrm>
            <a:off x="1428728" y="1000108"/>
            <a:ext cx="6357982" cy="3630080"/>
          </a:xfrm>
        </p:spPr>
      </p:pic>
      <p:sp>
        <p:nvSpPr>
          <p:cNvPr id="4" name="3 Veri Yer Tutucusu"/>
          <p:cNvSpPr>
            <a:spLocks noGrp="1"/>
          </p:cNvSpPr>
          <p:nvPr>
            <p:ph type="dt" sz="half" idx="10"/>
          </p:nvPr>
        </p:nvSpPr>
        <p:spPr/>
        <p:txBody>
          <a:bodyPr/>
          <a:lstStyle/>
          <a:p>
            <a:endParaRPr lang="tr-TR"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188640"/>
            <a:ext cx="8229600" cy="1152128"/>
          </a:xfrm>
          <a:ln/>
        </p:spPr>
        <p:style>
          <a:lnRef idx="1">
            <a:schemeClr val="accent5"/>
          </a:lnRef>
          <a:fillRef idx="3">
            <a:schemeClr val="accent5"/>
          </a:fillRef>
          <a:effectRef idx="2">
            <a:schemeClr val="accent5"/>
          </a:effectRef>
          <a:fontRef idx="minor">
            <a:schemeClr val="lt1"/>
          </a:fontRef>
        </p:style>
        <p:txBody>
          <a:bodyPr>
            <a:normAutofit fontScale="90000"/>
          </a:bodyPr>
          <a:lstStyle/>
          <a:p>
            <a:r>
              <a:rPr lang="tr-TR" sz="4800" b="1" dirty="0"/>
              <a:t>İYİ BİR DİNLEYİCİNİN ÖZELLİKLERİ</a:t>
            </a:r>
          </a:p>
        </p:txBody>
      </p:sp>
      <p:sp>
        <p:nvSpPr>
          <p:cNvPr id="31747" name="Rectangle 3"/>
          <p:cNvSpPr>
            <a:spLocks noGrp="1" noChangeArrowheads="1"/>
          </p:cNvSpPr>
          <p:nvPr>
            <p:ph type="body" idx="1"/>
          </p:nvPr>
        </p:nvSpPr>
        <p:spPr>
          <a:xfrm>
            <a:off x="457200" y="1600200"/>
            <a:ext cx="8363272" cy="4781128"/>
          </a:xfr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a:noAutofit/>
          </a:bodyPr>
          <a:lstStyle/>
          <a:p>
            <a:pPr marL="514350" indent="-514350"/>
            <a:r>
              <a:rPr lang="tr-TR" sz="2800" dirty="0" smtClean="0"/>
              <a:t>Dinlemenin </a:t>
            </a:r>
            <a:r>
              <a:rPr lang="tr-TR" sz="2800" dirty="0" smtClean="0"/>
              <a:t>amacını ve yöntemini belirler</a:t>
            </a:r>
            <a:r>
              <a:rPr lang="tr-TR" sz="2800" dirty="0" smtClean="0"/>
              <a:t>,</a:t>
            </a:r>
          </a:p>
          <a:p>
            <a:pPr marL="514350" indent="-514350"/>
            <a:r>
              <a:rPr lang="tr-TR" sz="2800" dirty="0" smtClean="0"/>
              <a:t> Ön </a:t>
            </a:r>
            <a:r>
              <a:rPr lang="tr-TR" sz="2800" dirty="0" smtClean="0"/>
              <a:t>bilgilerini harekete geçirir, </a:t>
            </a:r>
            <a:endParaRPr lang="tr-TR" sz="2800" dirty="0" smtClean="0"/>
          </a:p>
          <a:p>
            <a:pPr marL="514350" indent="-514350"/>
            <a:r>
              <a:rPr lang="tr-TR" sz="2800" dirty="0" smtClean="0"/>
              <a:t> </a:t>
            </a:r>
            <a:r>
              <a:rPr lang="tr-TR" sz="2800" dirty="0" smtClean="0"/>
              <a:t>Dinlediklerini ön bilgilerinin ışığında </a:t>
            </a:r>
            <a:r>
              <a:rPr lang="tr-TR" sz="2800" dirty="0" smtClean="0"/>
              <a:t>inceler,</a:t>
            </a:r>
          </a:p>
          <a:p>
            <a:pPr marL="514350" indent="-514350"/>
            <a:r>
              <a:rPr lang="tr-TR" sz="2800" dirty="0" smtClean="0"/>
              <a:t> Konuşmacının </a:t>
            </a:r>
            <a:r>
              <a:rPr lang="tr-TR" sz="2800" dirty="0" smtClean="0"/>
              <a:t>aktardığı bilgilerle ön bilgileri arasında bağ kurar</a:t>
            </a:r>
            <a:r>
              <a:rPr lang="tr-TR" sz="2800" dirty="0" smtClean="0"/>
              <a:t>,</a:t>
            </a:r>
          </a:p>
          <a:p>
            <a:pPr marL="514350" indent="-514350"/>
            <a:r>
              <a:rPr lang="tr-TR" sz="2800" dirty="0" smtClean="0"/>
              <a:t> </a:t>
            </a:r>
            <a:r>
              <a:rPr lang="tr-TR" sz="2800" dirty="0" smtClean="0"/>
              <a:t>Bir olay ve düşünce arasındaki farkı belirler</a:t>
            </a:r>
            <a:r>
              <a:rPr lang="tr-TR" sz="2800" dirty="0" smtClean="0"/>
              <a:t>,</a:t>
            </a:r>
          </a:p>
        </p:txBody>
      </p:sp>
    </p:spTree>
    <p:extLst>
      <p:ext uri="{BB962C8B-B14F-4D97-AF65-F5344CB8AC3E}">
        <p14:creationId xmlns:p14="http://schemas.microsoft.com/office/powerpoint/2010/main" xmlns="" val="38282689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1+#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Islık"/>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iterate type="wd">
                                    <p:tmPct val="100000"/>
                                  </p:iterate>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3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3174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1747">
                                            <p:txEl>
                                              <p:pRg st="0" end="0"/>
                                            </p:txEl>
                                          </p:spTgt>
                                        </p:tgtEl>
                                        <p:attrNameLst>
                                          <p:attrName>ppt_c</p:attrName>
                                        </p:attrNameLst>
                                      </p:cBhvr>
                                      <p:to>
                                        <a:schemeClr val="hlink"/>
                                      </p:to>
                                    </p:animClr>
                                    <p:audio>
                                      <p:cMediaNode>
                                        <p:cTn display="0" masterRel="sameClick">
                                          <p:stCondLst>
                                            <p:cond evt="begin" delay="0">
                                              <p:tn val="11"/>
                                            </p:cond>
                                          </p:stCondLst>
                                          <p:endCondLst>
                                            <p:cond evt="onStopAudio" delay="0">
                                              <p:tgtEl>
                                                <p:sldTgt/>
                                              </p:tgtEl>
                                            </p:cond>
                                          </p:endCondLst>
                                        </p:cTn>
                                        <p:tgtEl>
                                          <p:sndTgt r:embed="rId3" name="Lazer"/>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iterate type="wd">
                                    <p:tmPct val="100000"/>
                                  </p:iterate>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additive="base">
                                        <p:cTn id="19" dur="3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31747">
                                            <p:txEl>
                                              <p:pRg st="1" end="1"/>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1747">
                                            <p:txEl>
                                              <p:pRg st="1" end="1"/>
                                            </p:txEl>
                                          </p:spTgt>
                                        </p:tgtEl>
                                        <p:attrNameLst>
                                          <p:attrName>ppt_c</p:attrName>
                                        </p:attrNameLst>
                                      </p:cBhvr>
                                      <p:to>
                                        <a:schemeClr val="hlink"/>
                                      </p:to>
                                    </p:animClr>
                                    <p:audio>
                                      <p:cMediaNode>
                                        <p:cTn display="0" masterRel="sameClick">
                                          <p:stCondLst>
                                            <p:cond evt="begin" delay="0">
                                              <p:tn val="17"/>
                                            </p:cond>
                                          </p:stCondLst>
                                          <p:endCondLst>
                                            <p:cond evt="onStopAudio" delay="0">
                                              <p:tgtEl>
                                                <p:sldTgt/>
                                              </p:tgtEl>
                                            </p:cond>
                                          </p:endCondLst>
                                        </p:cTn>
                                        <p:tgtEl>
                                          <p:sndTgt r:embed="rId3" name="Lazer"/>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iterate type="wd">
                                    <p:tmPct val="100000"/>
                                  </p:iterate>
                                  <p:childTnLst>
                                    <p:set>
                                      <p:cBhvr>
                                        <p:cTn id="24" dur="1" fill="hold">
                                          <p:stCondLst>
                                            <p:cond delay="0"/>
                                          </p:stCondLst>
                                        </p:cTn>
                                        <p:tgtEl>
                                          <p:spTgt spid="31747">
                                            <p:txEl>
                                              <p:pRg st="2" end="2"/>
                                            </p:txEl>
                                          </p:spTgt>
                                        </p:tgtEl>
                                        <p:attrNameLst>
                                          <p:attrName>style.visibility</p:attrName>
                                        </p:attrNameLst>
                                      </p:cBhvr>
                                      <p:to>
                                        <p:strVal val="visible"/>
                                      </p:to>
                                    </p:set>
                                    <p:anim calcmode="lin" valueType="num">
                                      <p:cBhvr additive="base">
                                        <p:cTn id="25" dur="3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31747">
                                            <p:txEl>
                                              <p:pRg st="2" end="2"/>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1747">
                                            <p:txEl>
                                              <p:pRg st="2" end="2"/>
                                            </p:txEl>
                                          </p:spTgt>
                                        </p:tgtEl>
                                        <p:attrNameLst>
                                          <p:attrName>ppt_c</p:attrName>
                                        </p:attrNameLst>
                                      </p:cBhvr>
                                      <p:to>
                                        <a:schemeClr val="hlink"/>
                                      </p:to>
                                    </p:animClr>
                                    <p:audio>
                                      <p:cMediaNode>
                                        <p:cTn display="0" masterRel="sameClick">
                                          <p:stCondLst>
                                            <p:cond evt="begin" delay="0">
                                              <p:tn val="23"/>
                                            </p:cond>
                                          </p:stCondLst>
                                          <p:endCondLst>
                                            <p:cond evt="onStopAudio" delay="0">
                                              <p:tgtEl>
                                                <p:sldTgt/>
                                              </p:tgtEl>
                                            </p:cond>
                                          </p:endCondLst>
                                        </p:cTn>
                                        <p:tgtEl>
                                          <p:sndTgt r:embed="rId3" name="Lazer"/>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iterate type="wd">
                                    <p:tmPct val="100000"/>
                                  </p:iterate>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additive="base">
                                        <p:cTn id="31" dur="3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31747">
                                            <p:txEl>
                                              <p:pRg st="3" end="3"/>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1747">
                                            <p:txEl>
                                              <p:pRg st="3" end="3"/>
                                            </p:txEl>
                                          </p:spTgt>
                                        </p:tgtEl>
                                        <p:attrNameLst>
                                          <p:attrName>ppt_c</p:attrName>
                                        </p:attrNameLst>
                                      </p:cBhvr>
                                      <p:to>
                                        <a:schemeClr val="hlink"/>
                                      </p:to>
                                    </p:animClr>
                                    <p:audio>
                                      <p:cMediaNode>
                                        <p:cTn display="0" masterRel="sameClick">
                                          <p:stCondLst>
                                            <p:cond evt="begin" delay="0">
                                              <p:tn val="29"/>
                                            </p:cond>
                                          </p:stCondLst>
                                          <p:endCondLst>
                                            <p:cond evt="onStopAudio" delay="0">
                                              <p:tgtEl>
                                                <p:sldTgt/>
                                              </p:tgtEl>
                                            </p:cond>
                                          </p:endCondLst>
                                        </p:cTn>
                                        <p:tgtEl>
                                          <p:sndTgt r:embed="rId3" name="Lazer"/>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iterate type="wd">
                                    <p:tmPct val="100000"/>
                                  </p:iterate>
                                  <p:childTnLst>
                                    <p:set>
                                      <p:cBhvr>
                                        <p:cTn id="36" dur="1" fill="hold">
                                          <p:stCondLst>
                                            <p:cond delay="0"/>
                                          </p:stCondLst>
                                        </p:cTn>
                                        <p:tgtEl>
                                          <p:spTgt spid="31747">
                                            <p:txEl>
                                              <p:pRg st="4" end="4"/>
                                            </p:txEl>
                                          </p:spTgt>
                                        </p:tgtEl>
                                        <p:attrNameLst>
                                          <p:attrName>style.visibility</p:attrName>
                                        </p:attrNameLst>
                                      </p:cBhvr>
                                      <p:to>
                                        <p:strVal val="visible"/>
                                      </p:to>
                                    </p:set>
                                    <p:anim calcmode="lin" valueType="num">
                                      <p:cBhvr additive="base">
                                        <p:cTn id="37" dur="3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31747">
                                            <p:txEl>
                                              <p:pRg st="4" end="4"/>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1747">
                                            <p:txEl>
                                              <p:pRg st="4" end="4"/>
                                            </p:txEl>
                                          </p:spTgt>
                                        </p:tgtEl>
                                        <p:attrNameLst>
                                          <p:attrName>ppt_c</p:attrName>
                                        </p:attrNameLst>
                                      </p:cBhvr>
                                      <p:to>
                                        <a:schemeClr val="hlink"/>
                                      </p:to>
                                    </p:animClr>
                                    <p:audio>
                                      <p:cMediaNode>
                                        <p:cTn display="0" masterRel="sameClick">
                                          <p:stCondLst>
                                            <p:cond evt="begin" delay="0">
                                              <p:tn val="35"/>
                                            </p:cond>
                                          </p:stCondLst>
                                          <p:endCondLst>
                                            <p:cond evt="onStopAudio" delay="0">
                                              <p:tgtEl>
                                                <p:sldTgt/>
                                              </p:tgtEl>
                                            </p:cond>
                                          </p:endCondLst>
                                        </p:cTn>
                                        <p:tgtEl>
                                          <p:sndTgt r:embed="rId3" name="Laz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188640"/>
            <a:ext cx="8229600" cy="1152128"/>
          </a:xfrm>
          <a:ln/>
        </p:spPr>
        <p:style>
          <a:lnRef idx="1">
            <a:schemeClr val="accent5"/>
          </a:lnRef>
          <a:fillRef idx="3">
            <a:schemeClr val="accent5"/>
          </a:fillRef>
          <a:effectRef idx="2">
            <a:schemeClr val="accent5"/>
          </a:effectRef>
          <a:fontRef idx="minor">
            <a:schemeClr val="lt1"/>
          </a:fontRef>
        </p:style>
        <p:txBody>
          <a:bodyPr>
            <a:normAutofit fontScale="90000"/>
          </a:bodyPr>
          <a:lstStyle/>
          <a:p>
            <a:r>
              <a:rPr lang="tr-TR" sz="4800" b="1" dirty="0"/>
              <a:t>İYİ BİR DİNLEYİCİNİN ÖZELLİKLERİ</a:t>
            </a:r>
          </a:p>
        </p:txBody>
      </p:sp>
      <p:sp>
        <p:nvSpPr>
          <p:cNvPr id="31747" name="Rectangle 3"/>
          <p:cNvSpPr>
            <a:spLocks noGrp="1" noChangeArrowheads="1"/>
          </p:cNvSpPr>
          <p:nvPr>
            <p:ph type="body" idx="1"/>
          </p:nvPr>
        </p:nvSpPr>
        <p:spPr>
          <a:xfrm>
            <a:off x="457200" y="1600200"/>
            <a:ext cx="8363272" cy="4781128"/>
          </a:xfr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a:noAutofit/>
          </a:bodyPr>
          <a:lstStyle/>
          <a:p>
            <a:pPr marL="514350" indent="-514350"/>
            <a:r>
              <a:rPr lang="tr-TR" sz="2800" dirty="0" smtClean="0"/>
              <a:t> </a:t>
            </a:r>
            <a:r>
              <a:rPr lang="tr-TR" sz="2800" dirty="0" smtClean="0"/>
              <a:t> </a:t>
            </a:r>
            <a:r>
              <a:rPr lang="tr-TR" sz="2800" dirty="0" smtClean="0"/>
              <a:t>Ana ve yardımcı düşünceleri belirler, </a:t>
            </a:r>
            <a:endParaRPr lang="tr-TR" sz="2800" dirty="0" smtClean="0"/>
          </a:p>
          <a:p>
            <a:pPr marL="514350" indent="-514350"/>
            <a:r>
              <a:rPr lang="tr-TR" sz="2800" dirty="0" smtClean="0"/>
              <a:t> </a:t>
            </a:r>
            <a:r>
              <a:rPr lang="tr-TR" sz="2800" dirty="0" smtClean="0"/>
              <a:t>Konuşmacının amacını belirler, </a:t>
            </a:r>
            <a:endParaRPr lang="tr-TR" sz="2800" dirty="0" smtClean="0"/>
          </a:p>
          <a:p>
            <a:pPr marL="514350" indent="-514350"/>
            <a:r>
              <a:rPr lang="tr-TR" sz="2800" dirty="0" smtClean="0"/>
              <a:t> </a:t>
            </a:r>
            <a:r>
              <a:rPr lang="tr-TR" sz="2800" dirty="0" smtClean="0"/>
              <a:t>Propaganda, abartı ve ön yargıları belirler</a:t>
            </a:r>
            <a:r>
              <a:rPr lang="tr-TR" sz="2800" dirty="0" smtClean="0"/>
              <a:t>,</a:t>
            </a:r>
          </a:p>
          <a:p>
            <a:pPr marL="514350" indent="-514350"/>
            <a:r>
              <a:rPr lang="tr-TR" sz="2800" dirty="0" smtClean="0"/>
              <a:t>  Zihinsel yapısını düzenler ve geliştirir, </a:t>
            </a:r>
          </a:p>
          <a:p>
            <a:pPr marL="514350" indent="-514350"/>
            <a:r>
              <a:rPr lang="tr-TR" sz="2800" dirty="0" smtClean="0"/>
              <a:t> </a:t>
            </a:r>
            <a:r>
              <a:rPr lang="tr-TR" sz="2800" dirty="0" smtClean="0"/>
              <a:t>Konuşmayı, konuşmanın içeriğini değerlendirir.</a:t>
            </a:r>
            <a:endParaRPr lang="tr-TR" sz="2800" dirty="0" smtClean="0">
              <a:solidFill>
                <a:schemeClr val="accent6">
                  <a:lumMod val="75000"/>
                </a:schemeClr>
              </a:solidFill>
            </a:endParaRPr>
          </a:p>
          <a:p>
            <a:pPr marL="514350" indent="-514350">
              <a:buAutoNum type="arabicPeriod"/>
            </a:pPr>
            <a:endParaRPr lang="tr-TR" sz="2800" dirty="0" smtClean="0"/>
          </a:p>
        </p:txBody>
      </p:sp>
    </p:spTree>
    <p:extLst>
      <p:ext uri="{BB962C8B-B14F-4D97-AF65-F5344CB8AC3E}">
        <p14:creationId xmlns:p14="http://schemas.microsoft.com/office/powerpoint/2010/main" xmlns="" val="38282689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1+#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Islık"/>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iterate type="wd">
                                    <p:tmPct val="100000"/>
                                  </p:iterate>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3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31747">
                                            <p:txEl>
                                              <p:pRg st="0" end="0"/>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1747">
                                            <p:txEl>
                                              <p:pRg st="0" end="0"/>
                                            </p:txEl>
                                          </p:spTgt>
                                        </p:tgtEl>
                                        <p:attrNameLst>
                                          <p:attrName>ppt_c</p:attrName>
                                        </p:attrNameLst>
                                      </p:cBhvr>
                                      <p:to>
                                        <a:schemeClr val="hlink"/>
                                      </p:to>
                                    </p:animClr>
                                    <p:audio>
                                      <p:cMediaNode>
                                        <p:cTn display="0" masterRel="sameClick">
                                          <p:stCondLst>
                                            <p:cond evt="begin" delay="0">
                                              <p:tn val="11"/>
                                            </p:cond>
                                          </p:stCondLst>
                                          <p:endCondLst>
                                            <p:cond evt="onStopAudio" delay="0">
                                              <p:tgtEl>
                                                <p:sldTgt/>
                                              </p:tgtEl>
                                            </p:cond>
                                          </p:endCondLst>
                                        </p:cTn>
                                        <p:tgtEl>
                                          <p:sndTgt r:embed="rId3" name="Lazer"/>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iterate type="wd">
                                    <p:tmPct val="100000"/>
                                  </p:iterate>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additive="base">
                                        <p:cTn id="19" dur="3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31747">
                                            <p:txEl>
                                              <p:pRg st="1" end="1"/>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1747">
                                            <p:txEl>
                                              <p:pRg st="1" end="1"/>
                                            </p:txEl>
                                          </p:spTgt>
                                        </p:tgtEl>
                                        <p:attrNameLst>
                                          <p:attrName>ppt_c</p:attrName>
                                        </p:attrNameLst>
                                      </p:cBhvr>
                                      <p:to>
                                        <a:schemeClr val="hlink"/>
                                      </p:to>
                                    </p:animClr>
                                    <p:audio>
                                      <p:cMediaNode>
                                        <p:cTn display="0" masterRel="sameClick">
                                          <p:stCondLst>
                                            <p:cond evt="begin" delay="0">
                                              <p:tn val="17"/>
                                            </p:cond>
                                          </p:stCondLst>
                                          <p:endCondLst>
                                            <p:cond evt="onStopAudio" delay="0">
                                              <p:tgtEl>
                                                <p:sldTgt/>
                                              </p:tgtEl>
                                            </p:cond>
                                          </p:endCondLst>
                                        </p:cTn>
                                        <p:tgtEl>
                                          <p:sndTgt r:embed="rId3" name="Lazer"/>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iterate type="wd">
                                    <p:tmPct val="100000"/>
                                  </p:iterate>
                                  <p:childTnLst>
                                    <p:set>
                                      <p:cBhvr>
                                        <p:cTn id="24" dur="1" fill="hold">
                                          <p:stCondLst>
                                            <p:cond delay="0"/>
                                          </p:stCondLst>
                                        </p:cTn>
                                        <p:tgtEl>
                                          <p:spTgt spid="31747">
                                            <p:txEl>
                                              <p:pRg st="2" end="2"/>
                                            </p:txEl>
                                          </p:spTgt>
                                        </p:tgtEl>
                                        <p:attrNameLst>
                                          <p:attrName>style.visibility</p:attrName>
                                        </p:attrNameLst>
                                      </p:cBhvr>
                                      <p:to>
                                        <p:strVal val="visible"/>
                                      </p:to>
                                    </p:set>
                                    <p:anim calcmode="lin" valueType="num">
                                      <p:cBhvr additive="base">
                                        <p:cTn id="25" dur="3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31747">
                                            <p:txEl>
                                              <p:pRg st="2" end="2"/>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1747">
                                            <p:txEl>
                                              <p:pRg st="2" end="2"/>
                                            </p:txEl>
                                          </p:spTgt>
                                        </p:tgtEl>
                                        <p:attrNameLst>
                                          <p:attrName>ppt_c</p:attrName>
                                        </p:attrNameLst>
                                      </p:cBhvr>
                                      <p:to>
                                        <a:schemeClr val="hlink"/>
                                      </p:to>
                                    </p:animClr>
                                    <p:audio>
                                      <p:cMediaNode>
                                        <p:cTn display="0" masterRel="sameClick">
                                          <p:stCondLst>
                                            <p:cond evt="begin" delay="0">
                                              <p:tn val="23"/>
                                            </p:cond>
                                          </p:stCondLst>
                                          <p:endCondLst>
                                            <p:cond evt="onStopAudio" delay="0">
                                              <p:tgtEl>
                                                <p:sldTgt/>
                                              </p:tgtEl>
                                            </p:cond>
                                          </p:endCondLst>
                                        </p:cTn>
                                        <p:tgtEl>
                                          <p:sndTgt r:embed="rId3" name="Lazer"/>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iterate type="wd">
                                    <p:tmPct val="100000"/>
                                  </p:iterate>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additive="base">
                                        <p:cTn id="31" dur="3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31747">
                                            <p:txEl>
                                              <p:pRg st="3" end="3"/>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1747">
                                            <p:txEl>
                                              <p:pRg st="3" end="3"/>
                                            </p:txEl>
                                          </p:spTgt>
                                        </p:tgtEl>
                                        <p:attrNameLst>
                                          <p:attrName>ppt_c</p:attrName>
                                        </p:attrNameLst>
                                      </p:cBhvr>
                                      <p:to>
                                        <a:schemeClr val="hlink"/>
                                      </p:to>
                                    </p:animClr>
                                    <p:audio>
                                      <p:cMediaNode>
                                        <p:cTn display="0" masterRel="sameClick">
                                          <p:stCondLst>
                                            <p:cond evt="begin" delay="0">
                                              <p:tn val="29"/>
                                            </p:cond>
                                          </p:stCondLst>
                                          <p:endCondLst>
                                            <p:cond evt="onStopAudio" delay="0">
                                              <p:tgtEl>
                                                <p:sldTgt/>
                                              </p:tgtEl>
                                            </p:cond>
                                          </p:endCondLst>
                                        </p:cTn>
                                        <p:tgtEl>
                                          <p:sndTgt r:embed="rId3" name="Lazer"/>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iterate type="wd">
                                    <p:tmPct val="100000"/>
                                  </p:iterate>
                                  <p:childTnLst>
                                    <p:set>
                                      <p:cBhvr>
                                        <p:cTn id="36" dur="1" fill="hold">
                                          <p:stCondLst>
                                            <p:cond delay="0"/>
                                          </p:stCondLst>
                                        </p:cTn>
                                        <p:tgtEl>
                                          <p:spTgt spid="31747">
                                            <p:txEl>
                                              <p:pRg st="4" end="4"/>
                                            </p:txEl>
                                          </p:spTgt>
                                        </p:tgtEl>
                                        <p:attrNameLst>
                                          <p:attrName>style.visibility</p:attrName>
                                        </p:attrNameLst>
                                      </p:cBhvr>
                                      <p:to>
                                        <p:strVal val="visible"/>
                                      </p:to>
                                    </p:set>
                                    <p:anim calcmode="lin" valueType="num">
                                      <p:cBhvr additive="base">
                                        <p:cTn id="37" dur="3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31747">
                                            <p:txEl>
                                              <p:pRg st="4" end="4"/>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31747">
                                            <p:txEl>
                                              <p:pRg st="4" end="4"/>
                                            </p:txEl>
                                          </p:spTgt>
                                        </p:tgtEl>
                                        <p:attrNameLst>
                                          <p:attrName>ppt_c</p:attrName>
                                        </p:attrNameLst>
                                      </p:cBhvr>
                                      <p:to>
                                        <a:schemeClr val="hlink"/>
                                      </p:to>
                                    </p:animClr>
                                    <p:audio>
                                      <p:cMediaNode>
                                        <p:cTn display="0" masterRel="sameClick">
                                          <p:stCondLst>
                                            <p:cond evt="begin" delay="0">
                                              <p:tn val="35"/>
                                            </p:cond>
                                          </p:stCondLst>
                                          <p:endCondLst>
                                            <p:cond evt="onStopAudio" delay="0">
                                              <p:tgtEl>
                                                <p:sldTgt/>
                                              </p:tgtEl>
                                            </p:cond>
                                          </p:endCondLst>
                                        </p:cTn>
                                        <p:tgtEl>
                                          <p:sndTgt r:embed="rId3" name="Laz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7"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65791" cy="1066130"/>
          </a:xfrm>
          <a:solidFill>
            <a:srgbClr val="EAEAEA"/>
          </a:solidFill>
          <a:ln>
            <a:solidFill>
              <a:srgbClr val="DDDDDD"/>
            </a:solidFill>
          </a:ln>
        </p:spPr>
        <p:txBody>
          <a:bodyPr/>
          <a:lstStyle/>
          <a:p>
            <a:pPr algn="ctr"/>
            <a:r>
              <a:rPr lang="tr-TR" b="1" dirty="0" smtClean="0">
                <a:solidFill>
                  <a:srgbClr val="FF6600"/>
                </a:solidFill>
              </a:rPr>
              <a:t>İletişimin Farklı Tanımları</a:t>
            </a:r>
            <a:endParaRPr lang="tr-TR" b="1" dirty="0">
              <a:solidFill>
                <a:srgbClr val="FF6600"/>
              </a:solidFill>
            </a:endParaRPr>
          </a:p>
        </p:txBody>
      </p:sp>
      <p:sp>
        <p:nvSpPr>
          <p:cNvPr id="3" name="İçerik Yer Tutucusu 2"/>
          <p:cNvSpPr>
            <a:spLocks noGrp="1"/>
          </p:cNvSpPr>
          <p:nvPr>
            <p:ph sz="quarter" idx="1"/>
          </p:nvPr>
        </p:nvSpPr>
        <p:spPr>
          <a:xfrm>
            <a:off x="539552" y="3212976"/>
            <a:ext cx="8280920" cy="3024336"/>
          </a:xfrm>
          <a:solidFill>
            <a:srgbClr val="FFFFCC"/>
          </a:solidFill>
          <a:ln>
            <a:solidFill>
              <a:srgbClr val="FF7C80"/>
            </a:solidFill>
          </a:ln>
        </p:spPr>
        <p:txBody>
          <a:bodyPr>
            <a:normAutofit fontScale="77500" lnSpcReduction="20000"/>
          </a:bodyPr>
          <a:lstStyle/>
          <a:p>
            <a:pPr algn="just"/>
            <a:endParaRPr lang="tr-TR" dirty="0" smtClean="0"/>
          </a:p>
          <a:p>
            <a:pPr algn="just"/>
            <a:r>
              <a:rPr lang="tr-TR" sz="2800" dirty="0" smtClean="0"/>
              <a:t> </a:t>
            </a:r>
            <a:r>
              <a:rPr lang="tr-TR" sz="2800" dirty="0" smtClean="0"/>
              <a:t>İletişim düşüncenin sözel olarak karşılıklı değiş tokuşudur</a:t>
            </a:r>
            <a:r>
              <a:rPr lang="tr-TR" sz="2800" dirty="0" smtClean="0"/>
              <a:t>.</a:t>
            </a:r>
          </a:p>
          <a:p>
            <a:pPr algn="just"/>
            <a:r>
              <a:rPr lang="tr-TR" sz="2800" dirty="0" smtClean="0"/>
              <a:t>İletişim</a:t>
            </a:r>
            <a:r>
              <a:rPr lang="tr-TR" sz="2800" dirty="0" smtClean="0"/>
              <a:t>, sayesinde dünyayı anlamlı kıldığımız ve bu anlamı başkaları ile paylaştığımız insani bir süreçtir</a:t>
            </a:r>
            <a:r>
              <a:rPr lang="tr-TR" sz="2800" dirty="0" smtClean="0"/>
              <a:t>.</a:t>
            </a:r>
          </a:p>
          <a:p>
            <a:pPr algn="just"/>
            <a:r>
              <a:rPr lang="tr-TR" sz="2800" dirty="0" smtClean="0"/>
              <a:t>Duygu </a:t>
            </a:r>
            <a:r>
              <a:rPr lang="tr-TR" sz="2800" dirty="0" smtClean="0"/>
              <a:t>düşünce veya bilgilerin akla gelebilecek her türlü yolla başkalarına aktarılması ve haberleşmedir. </a:t>
            </a:r>
            <a:endParaRPr lang="tr-TR" sz="2800" dirty="0" smtClean="0"/>
          </a:p>
          <a:p>
            <a:pPr algn="just"/>
            <a:r>
              <a:rPr lang="tr-TR" sz="2800" dirty="0" smtClean="0"/>
              <a:t>İletişim</a:t>
            </a:r>
            <a:r>
              <a:rPr lang="tr-TR" sz="2800" dirty="0" smtClean="0"/>
              <a:t>, insanların çevreyi etkileyebilme, varlığını ifade edebilme, amaçlarını gerçekleştirebilme ve gereksinimlerini karşılayabilme aracı olarak tanımlanabilir. </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2455" y="1412776"/>
            <a:ext cx="7740860"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629090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283968" y="836712"/>
            <a:ext cx="4546848" cy="4752528"/>
          </a:xfrm>
          <a:solidFill>
            <a:schemeClr val="tx1">
              <a:lumMod val="65000"/>
              <a:lumOff val="35000"/>
            </a:schemeClr>
          </a:solidFill>
          <a:ln>
            <a:solidFill>
              <a:schemeClr val="accent5">
                <a:lumMod val="50000"/>
              </a:schemeClr>
            </a:solidFill>
          </a:ln>
        </p:spPr>
        <p:txBody>
          <a:bodyPr/>
          <a:lstStyle/>
          <a:p>
            <a:pPr marL="0" indent="0" algn="ctr">
              <a:buNone/>
            </a:pPr>
            <a:r>
              <a:rPr lang="tr-TR" sz="6000" dirty="0" smtClean="0">
                <a:solidFill>
                  <a:srgbClr val="FFCCFF"/>
                </a:solidFill>
              </a:rPr>
              <a:t>“</a:t>
            </a:r>
            <a:r>
              <a:rPr lang="tr-TR" sz="6000" b="1" dirty="0">
                <a:solidFill>
                  <a:srgbClr val="FFCCFF"/>
                </a:solidFill>
              </a:rPr>
              <a:t>Sen</a:t>
            </a:r>
            <a:r>
              <a:rPr lang="tr-TR" sz="6000" dirty="0">
                <a:solidFill>
                  <a:srgbClr val="FFCCFF"/>
                </a:solidFill>
              </a:rPr>
              <a:t>” </a:t>
            </a:r>
            <a:r>
              <a:rPr lang="tr-TR" sz="5400" b="1" dirty="0">
                <a:solidFill>
                  <a:srgbClr val="FFCCFF"/>
                </a:solidFill>
              </a:rPr>
              <a:t>yerine </a:t>
            </a:r>
            <a:br>
              <a:rPr lang="tr-TR" sz="5400" b="1" dirty="0">
                <a:solidFill>
                  <a:srgbClr val="FFCCFF"/>
                </a:solidFill>
              </a:rPr>
            </a:br>
            <a:r>
              <a:rPr lang="tr-TR" sz="7200" b="1" i="1" u="sng" dirty="0">
                <a:solidFill>
                  <a:srgbClr val="FFCCFF"/>
                </a:solidFill>
                <a:effectLst>
                  <a:outerShdw blurRad="38100" dist="38100" dir="2700000" algn="tl">
                    <a:srgbClr val="000000"/>
                  </a:outerShdw>
                </a:effectLst>
              </a:rPr>
              <a:t>“Ben”</a:t>
            </a:r>
            <a:r>
              <a:rPr lang="tr-TR" sz="7200" b="1" dirty="0">
                <a:solidFill>
                  <a:srgbClr val="FFCCFF"/>
                </a:solidFill>
              </a:rPr>
              <a:t> </a:t>
            </a:r>
            <a:r>
              <a:rPr lang="tr-TR" sz="5400" b="1" dirty="0">
                <a:solidFill>
                  <a:srgbClr val="FFCCFF"/>
                </a:solidFill>
              </a:rPr>
              <a:t>mesajları </a:t>
            </a:r>
            <a:r>
              <a:rPr lang="tr-TR" sz="5400" b="1" dirty="0" smtClean="0">
                <a:solidFill>
                  <a:srgbClr val="FFCCFF"/>
                </a:solidFill>
              </a:rPr>
              <a:t>kullanılmalıdır!</a:t>
            </a:r>
            <a:endParaRPr lang="tr-TR" sz="6000" b="1" dirty="0">
              <a:solidFill>
                <a:srgbClr val="FFCCFF"/>
              </a:solidFill>
            </a:endParaRPr>
          </a:p>
          <a:p>
            <a:endParaRPr lang="tr-TR" dirty="0"/>
          </a:p>
        </p:txBody>
      </p:sp>
      <p:graphicFrame>
        <p:nvGraphicFramePr>
          <p:cNvPr id="7" name="Nesne 6"/>
          <p:cNvGraphicFramePr>
            <a:graphicFrameLocks noGrp="1" noChangeAspect="1"/>
          </p:cNvGraphicFramePr>
          <p:nvPr>
            <p:extLst>
              <p:ext uri="{D42A27DB-BD31-4B8C-83A1-F6EECF244321}">
                <p14:modId xmlns:p14="http://schemas.microsoft.com/office/powerpoint/2010/main" xmlns="" val="2536063754"/>
              </p:ext>
            </p:extLst>
          </p:nvPr>
        </p:nvGraphicFramePr>
        <p:xfrm>
          <a:off x="467544" y="836712"/>
          <a:ext cx="3672408" cy="4752528"/>
        </p:xfrm>
        <a:graphic>
          <a:graphicData uri="http://schemas.openxmlformats.org/presentationml/2006/ole">
            <p:oleObj spid="_x0000_s2068" name="Clip" r:id="rId4" imgW="2712985" imgH="3310923" progId="">
              <p:embed/>
            </p:oleObj>
          </a:graphicData>
        </a:graphic>
      </p:graphicFrame>
    </p:spTree>
    <p:extLst>
      <p:ext uri="{BB962C8B-B14F-4D97-AF65-F5344CB8AC3E}">
        <p14:creationId xmlns:p14="http://schemas.microsoft.com/office/powerpoint/2010/main" xmlns="" val="14612405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RU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8"/>
            <a:ext cx="8229600" cy="5544616"/>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just">
              <a:buNone/>
            </a:pPr>
            <a:endParaRPr lang="tr-TR" sz="3600" dirty="0" smtClean="0">
              <a:solidFill>
                <a:srgbClr val="FFC000"/>
              </a:solidFill>
            </a:endParaRPr>
          </a:p>
          <a:p>
            <a:pPr marL="0" indent="0" algn="just">
              <a:buNone/>
            </a:pPr>
            <a:r>
              <a:rPr lang="tr-TR" sz="4000" dirty="0" smtClean="0">
                <a:solidFill>
                  <a:srgbClr val="FFC000"/>
                </a:solidFill>
              </a:rPr>
              <a:t>‘Ben dili’</a:t>
            </a:r>
            <a:r>
              <a:rPr lang="tr-TR" sz="4000" dirty="0" smtClean="0"/>
              <a:t> </a:t>
            </a:r>
            <a:r>
              <a:rPr lang="tr-TR" sz="4000" dirty="0">
                <a:solidFill>
                  <a:schemeClr val="tx2">
                    <a:lumMod val="75000"/>
                  </a:schemeClr>
                </a:solidFill>
              </a:rPr>
              <a:t>bireyin olumsuz duygularını karşısındaki kişiye, onu suçlamadan, itham etmeden iletmesidir. </a:t>
            </a:r>
            <a:r>
              <a:rPr lang="tr-TR" sz="4000" dirty="0" smtClean="0">
                <a:solidFill>
                  <a:schemeClr val="tx2">
                    <a:lumMod val="75000"/>
                  </a:schemeClr>
                </a:solidFill>
              </a:rPr>
              <a:t>Ben dilini </a:t>
            </a:r>
            <a:r>
              <a:rPr lang="tr-TR" sz="4000" dirty="0">
                <a:solidFill>
                  <a:schemeClr val="tx2">
                    <a:lumMod val="75000"/>
                  </a:schemeClr>
                </a:solidFill>
              </a:rPr>
              <a:t>kullanan kişi olumsuz duygularını, mesajı alana onu küçültmeksizin iletir. </a:t>
            </a:r>
            <a:r>
              <a:rPr lang="tr-TR" sz="4000" dirty="0">
                <a:solidFill>
                  <a:srgbClr val="FFC000"/>
                </a:solidFill>
              </a:rPr>
              <a:t>‘Sen </a:t>
            </a:r>
            <a:r>
              <a:rPr lang="tr-TR" sz="4000" dirty="0" smtClean="0">
                <a:solidFill>
                  <a:srgbClr val="FFC000"/>
                </a:solidFill>
              </a:rPr>
              <a:t>dili</a:t>
            </a:r>
            <a:r>
              <a:rPr lang="tr-TR" sz="4000" dirty="0">
                <a:solidFill>
                  <a:srgbClr val="FFC000"/>
                </a:solidFill>
              </a:rPr>
              <a:t>’ </a:t>
            </a:r>
            <a:r>
              <a:rPr lang="tr-TR" sz="4000" dirty="0">
                <a:solidFill>
                  <a:schemeClr val="tx2">
                    <a:lumMod val="75000"/>
                  </a:schemeClr>
                </a:solidFill>
              </a:rPr>
              <a:t>ise, bireyin olumsuz duygularını karşısındaki kişiye, </a:t>
            </a:r>
            <a:r>
              <a:rPr lang="tr-TR" sz="4000" dirty="0" smtClean="0">
                <a:solidFill>
                  <a:schemeClr val="tx2">
                    <a:lumMod val="75000"/>
                  </a:schemeClr>
                </a:solidFill>
              </a:rPr>
              <a:t>onu suçlayarak </a:t>
            </a:r>
          </a:p>
          <a:p>
            <a:pPr marL="0" indent="0">
              <a:buNone/>
            </a:pPr>
            <a:r>
              <a:rPr lang="tr-TR" sz="4000" dirty="0" smtClean="0">
                <a:solidFill>
                  <a:schemeClr val="tx2">
                    <a:lumMod val="75000"/>
                  </a:schemeClr>
                </a:solidFill>
              </a:rPr>
              <a:t>iletmesidir</a:t>
            </a:r>
            <a:r>
              <a:rPr lang="tr-TR" sz="4000" dirty="0">
                <a:solidFill>
                  <a:schemeClr val="tx2">
                    <a:lumMod val="75000"/>
                  </a:schemeClr>
                </a:solidFill>
              </a:rPr>
              <a:t>.</a:t>
            </a:r>
            <a:r>
              <a:rPr lang="tr-TR" dirty="0">
                <a:solidFill>
                  <a:schemeClr val="tx2">
                    <a:lumMod val="75000"/>
                  </a:schemeClr>
                </a:solidFill>
              </a:rPr>
              <a:t/>
            </a:r>
            <a:br>
              <a:rPr lang="tr-TR" dirty="0">
                <a:solidFill>
                  <a:schemeClr val="tx2">
                    <a:lumMod val="75000"/>
                  </a:schemeClr>
                </a:solidFill>
              </a:rPr>
            </a:br>
            <a:endParaRPr lang="tr-TR" dirty="0">
              <a:solidFill>
                <a:schemeClr val="tx2">
                  <a:lumMod val="75000"/>
                </a:schemeClr>
              </a:solidFill>
            </a:endParaRPr>
          </a:p>
        </p:txBody>
      </p:sp>
    </p:spTree>
    <p:extLst>
      <p:ext uri="{BB962C8B-B14F-4D97-AF65-F5344CB8AC3E}">
        <p14:creationId xmlns:p14="http://schemas.microsoft.com/office/powerpoint/2010/main" xmlns="" val="34219211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xmlns="" val="804851784"/>
              </p:ext>
            </p:extLst>
          </p:nvPr>
        </p:nvGraphicFramePr>
        <p:xfrm>
          <a:off x="251520" y="332656"/>
          <a:ext cx="8712968" cy="5687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0552320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323528" y="188640"/>
            <a:ext cx="8280920" cy="936104"/>
          </a:xfrm>
        </p:spPr>
        <p:style>
          <a:lnRef idx="1">
            <a:schemeClr val="accent6"/>
          </a:lnRef>
          <a:fillRef idx="2">
            <a:schemeClr val="accent6"/>
          </a:fillRef>
          <a:effectRef idx="1">
            <a:schemeClr val="accent6"/>
          </a:effectRef>
          <a:fontRef idx="minor">
            <a:schemeClr val="dk1"/>
          </a:fontRef>
        </p:style>
        <p:txBody>
          <a:bodyPr>
            <a:normAutofit/>
          </a:bodyPr>
          <a:lstStyle/>
          <a:p>
            <a:pPr algn="l"/>
            <a:r>
              <a:rPr lang="tr-TR" sz="4800" b="1" dirty="0" smtClean="0">
                <a:solidFill>
                  <a:srgbClr val="FF0000"/>
                </a:solidFill>
                <a:latin typeface="Arial" pitchFamily="34" charset="0"/>
                <a:cs typeface="Arial" pitchFamily="34" charset="0"/>
              </a:rPr>
              <a:t>Ne görüyorsunuz?</a:t>
            </a:r>
          </a:p>
        </p:txBody>
      </p:sp>
      <p:pic>
        <p:nvPicPr>
          <p:cNvPr id="5" name="Picture 4" descr="kadın-kız"/>
          <p:cNvPicPr>
            <a:picLocks noGrp="1" noChangeAspect="1" noChangeArrowheads="1"/>
          </p:cNvPicPr>
          <p:nvPr>
            <p:ph idx="1"/>
          </p:nvPr>
        </p:nvPicPr>
        <p:blipFill>
          <a:blip r:embed="rId2">
            <a:grayscl/>
            <a:biLevel thresh="50000"/>
          </a:blip>
          <a:stretch>
            <a:fillRect/>
          </a:stretch>
        </p:blipFill>
        <p:spPr>
          <a:xfrm>
            <a:off x="1331640" y="1340768"/>
            <a:ext cx="6264696" cy="49951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21878625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539552" y="548680"/>
            <a:ext cx="7992888" cy="1323439"/>
          </a:xfrm>
          <a:prstGeom prst="rect">
            <a:avLst/>
          </a:prstGeom>
          <a:solidFill>
            <a:srgbClr val="FFCC66">
              <a:alpha val="43922"/>
            </a:srgbClr>
          </a:solidFill>
          <a:ln w="9525">
            <a:noFill/>
            <a:miter lim="800000"/>
            <a:headEnd/>
            <a:tailEnd/>
          </a:ln>
        </p:spPr>
        <p:txBody>
          <a:bodyPr wrap="square">
            <a:spAutoFit/>
          </a:bodyPr>
          <a:lstStyle/>
          <a:p>
            <a:pPr algn="ctr">
              <a:defRPr/>
            </a:pPr>
            <a:r>
              <a:rPr lang="en-US" sz="4000" b="1" dirty="0">
                <a:solidFill>
                  <a:srgbClr val="FF0066"/>
                </a:solidFill>
                <a:latin typeface="Arial" pitchFamily="34" charset="0"/>
                <a:cs typeface="Arial" pitchFamily="34" charset="0"/>
              </a:rPr>
              <a:t>HERKE</a:t>
            </a:r>
            <a:r>
              <a:rPr lang="tr-TR" sz="4000" b="1" dirty="0">
                <a:solidFill>
                  <a:srgbClr val="FF0066"/>
                </a:solidFill>
                <a:latin typeface="Arial" pitchFamily="34" charset="0"/>
                <a:cs typeface="Arial" pitchFamily="34" charset="0"/>
              </a:rPr>
              <a:t>S </a:t>
            </a:r>
            <a:r>
              <a:rPr lang="en-US" sz="4000" b="1" dirty="0">
                <a:solidFill>
                  <a:srgbClr val="FF0066"/>
                </a:solidFill>
                <a:latin typeface="Arial" pitchFamily="34" charset="0"/>
                <a:cs typeface="Arial" pitchFamily="34" charset="0"/>
              </a:rPr>
              <a:t>HAYATI KENDİ </a:t>
            </a:r>
            <a:r>
              <a:rPr lang="tr-TR" sz="4000" b="1" dirty="0" smtClean="0">
                <a:solidFill>
                  <a:srgbClr val="FF0066"/>
                </a:solidFill>
                <a:latin typeface="Arial" pitchFamily="34" charset="0"/>
                <a:cs typeface="Arial" pitchFamily="34" charset="0"/>
              </a:rPr>
              <a:t>PENCERESİNDEN</a:t>
            </a:r>
            <a:r>
              <a:rPr lang="en-US" sz="4000" b="1" dirty="0" smtClean="0">
                <a:solidFill>
                  <a:srgbClr val="FF0066"/>
                </a:solidFill>
                <a:latin typeface="Arial" pitchFamily="34" charset="0"/>
                <a:cs typeface="Arial" pitchFamily="34" charset="0"/>
              </a:rPr>
              <a:t> </a:t>
            </a:r>
            <a:r>
              <a:rPr lang="en-US" sz="4000" b="1" dirty="0">
                <a:solidFill>
                  <a:srgbClr val="FF0066"/>
                </a:solidFill>
                <a:latin typeface="Arial" pitchFamily="34" charset="0"/>
                <a:cs typeface="Arial" pitchFamily="34" charset="0"/>
              </a:rPr>
              <a:t>GÖRÜR</a:t>
            </a:r>
            <a:r>
              <a:rPr lang="tr-TR" sz="4000" b="1" dirty="0">
                <a:solidFill>
                  <a:srgbClr val="FF0066"/>
                </a:solidFill>
                <a:latin typeface="Arial" pitchFamily="34" charset="0"/>
                <a:cs typeface="Arial" pitchFamily="34" charset="0"/>
              </a:rPr>
              <a:t>…</a:t>
            </a:r>
            <a:endParaRPr lang="en-US" sz="4000" b="1" dirty="0">
              <a:solidFill>
                <a:srgbClr val="FF0066"/>
              </a:solidFill>
              <a:latin typeface="Arial" pitchFamily="34" charset="0"/>
              <a:cs typeface="Arial" pitchFamily="34" charset="0"/>
            </a:endParaRPr>
          </a:p>
        </p:txBody>
      </p:sp>
      <p:sp>
        <p:nvSpPr>
          <p:cNvPr id="30724" name="Text Box 4"/>
          <p:cNvSpPr txBox="1">
            <a:spLocks noChangeArrowheads="1"/>
          </p:cNvSpPr>
          <p:nvPr/>
        </p:nvSpPr>
        <p:spPr bwMode="auto">
          <a:xfrm>
            <a:off x="572553" y="2492896"/>
            <a:ext cx="7992887" cy="2539157"/>
          </a:xfrm>
          <a:prstGeom prst="rect">
            <a:avLst/>
          </a:prstGeom>
          <a:solidFill>
            <a:schemeClr val="accent4">
              <a:lumMod val="40000"/>
              <a:lumOff val="60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500" dirty="0" smtClean="0">
                <a:solidFill>
                  <a:schemeClr val="accent4">
                    <a:lumMod val="50000"/>
                  </a:schemeClr>
                </a:solidFill>
                <a:latin typeface="Arial" pitchFamily="34" charset="0"/>
                <a:cs typeface="Arial" pitchFamily="34" charset="0"/>
              </a:rPr>
              <a:t>“Aynı şeyi neden farklı gördüğünüzü anlamaya çalışmazsanız,</a:t>
            </a:r>
            <a:r>
              <a:rPr lang="tr-TR" sz="3500" dirty="0" smtClean="0">
                <a:solidFill>
                  <a:schemeClr val="accent4">
                    <a:lumMod val="50000"/>
                  </a:schemeClr>
                </a:solidFill>
                <a:latin typeface="Arial" pitchFamily="34" charset="0"/>
                <a:cs typeface="Arial" pitchFamily="34" charset="0"/>
              </a:rPr>
              <a:t> </a:t>
            </a:r>
            <a:r>
              <a:rPr lang="en-US" sz="3500" dirty="0" smtClean="0">
                <a:solidFill>
                  <a:schemeClr val="accent4">
                    <a:lumMod val="50000"/>
                  </a:schemeClr>
                </a:solidFill>
                <a:latin typeface="Arial" pitchFamily="34" charset="0"/>
                <a:cs typeface="Arial" pitchFamily="34" charset="0"/>
              </a:rPr>
              <a:t>bu kez</a:t>
            </a:r>
            <a:r>
              <a:rPr lang="tr-TR" sz="3500" dirty="0" smtClean="0">
                <a:solidFill>
                  <a:schemeClr val="accent4">
                    <a:lumMod val="50000"/>
                  </a:schemeClr>
                </a:solidFill>
                <a:latin typeface="Arial" pitchFamily="34" charset="0"/>
                <a:cs typeface="Arial" pitchFamily="34" charset="0"/>
              </a:rPr>
              <a:t> </a:t>
            </a:r>
            <a:r>
              <a:rPr lang="en-US" sz="3500" dirty="0" smtClean="0">
                <a:solidFill>
                  <a:schemeClr val="accent4">
                    <a:lumMod val="50000"/>
                  </a:schemeClr>
                </a:solidFill>
                <a:latin typeface="Arial" pitchFamily="34" charset="0"/>
                <a:cs typeface="Arial" pitchFamily="34" charset="0"/>
              </a:rPr>
              <a:t>birbirinizi yargılamaya başlarsınız.”</a:t>
            </a:r>
            <a:endParaRPr lang="en-US" sz="3500" dirty="0">
              <a:solidFill>
                <a:schemeClr val="accent4">
                  <a:lumMod val="50000"/>
                </a:schemeClr>
              </a:solidFill>
              <a:latin typeface="Arial" pitchFamily="34" charset="0"/>
              <a:cs typeface="Arial" pitchFamily="34" charset="0"/>
            </a:endParaRPr>
          </a:p>
          <a:p>
            <a:pPr algn="r" eaLnBrk="1" hangingPunct="1"/>
            <a:r>
              <a:rPr lang="tr-TR" sz="3000" b="1" dirty="0" smtClean="0">
                <a:latin typeface="Arial" pitchFamily="34" charset="0"/>
                <a:cs typeface="Arial" pitchFamily="34" charset="0"/>
              </a:rPr>
              <a:t>					</a:t>
            </a:r>
          </a:p>
          <a:p>
            <a:pPr algn="r" eaLnBrk="1" hangingPunct="1"/>
            <a:r>
              <a:rPr lang="en-US" b="1" dirty="0" err="1" smtClean="0">
                <a:solidFill>
                  <a:schemeClr val="tx2">
                    <a:lumMod val="60000"/>
                    <a:lumOff val="40000"/>
                  </a:schemeClr>
                </a:solidFill>
                <a:latin typeface="Arial" pitchFamily="34" charset="0"/>
                <a:cs typeface="Arial" pitchFamily="34" charset="0"/>
              </a:rPr>
              <a:t>Zig</a:t>
            </a:r>
            <a:r>
              <a:rPr lang="en-US" b="1" dirty="0" smtClean="0">
                <a:solidFill>
                  <a:schemeClr val="tx2">
                    <a:lumMod val="60000"/>
                    <a:lumOff val="40000"/>
                  </a:schemeClr>
                </a:solidFill>
                <a:latin typeface="Arial" pitchFamily="34" charset="0"/>
                <a:cs typeface="Arial" pitchFamily="34" charset="0"/>
              </a:rPr>
              <a:t> </a:t>
            </a:r>
            <a:r>
              <a:rPr lang="en-US" b="1" dirty="0">
                <a:solidFill>
                  <a:schemeClr val="tx2">
                    <a:lumMod val="60000"/>
                    <a:lumOff val="40000"/>
                  </a:schemeClr>
                </a:solidFill>
                <a:latin typeface="Arial" pitchFamily="34" charset="0"/>
                <a:cs typeface="Arial" pitchFamily="34" charset="0"/>
              </a:rPr>
              <a:t>ZIGLAR</a:t>
            </a:r>
          </a:p>
        </p:txBody>
      </p:sp>
    </p:spTree>
    <p:extLst>
      <p:ext uri="{BB962C8B-B14F-4D97-AF65-F5344CB8AC3E}">
        <p14:creationId xmlns:p14="http://schemas.microsoft.com/office/powerpoint/2010/main" xmlns="" val="39794901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2771"/>
                                        </p:tgtEl>
                                        <p:attrNameLst>
                                          <p:attrName>style.color</p:attrName>
                                        </p:attrNameLst>
                                      </p:cBhvr>
                                      <p:by>
                                        <p:hsl h="0" s="12549" l="25098"/>
                                      </p:by>
                                    </p:animClr>
                                    <p:animClr clrSpc="hsl" dir="cw">
                                      <p:cBhvr>
                                        <p:cTn id="7" dur="500" fill="hold"/>
                                        <p:tgtEl>
                                          <p:spTgt spid="32771"/>
                                        </p:tgtEl>
                                        <p:attrNameLst>
                                          <p:attrName>fillcolor</p:attrName>
                                        </p:attrNameLst>
                                      </p:cBhvr>
                                      <p:by>
                                        <p:hsl h="0" s="12549" l="25098"/>
                                      </p:by>
                                    </p:animClr>
                                    <p:animClr clrSpc="hsl" dir="cw">
                                      <p:cBhvr>
                                        <p:cTn id="8" dur="500" fill="hold"/>
                                        <p:tgtEl>
                                          <p:spTgt spid="32771"/>
                                        </p:tgtEl>
                                        <p:attrNameLst>
                                          <p:attrName>stroke.color</p:attrName>
                                        </p:attrNameLst>
                                      </p:cBhvr>
                                      <p:by>
                                        <p:hsl h="0" s="12549" l="25098"/>
                                      </p:by>
                                    </p:animClr>
                                    <p:set>
                                      <p:cBhvr>
                                        <p:cTn id="9" dur="500" fill="hold"/>
                                        <p:tgtEl>
                                          <p:spTgt spid="3277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0724"/>
                                        </p:tgtEl>
                                        <p:attrNameLst>
                                          <p:attrName>ppt_x</p:attrName>
                                          <p:attrName>ppt_y</p:attrName>
                                        </p:attrNameLst>
                                      </p:cBhvr>
                                    </p:animMotion>
                                    <p:animRot by="1500000">
                                      <p:cBhvr>
                                        <p:cTn id="14" dur="125" fill="hold">
                                          <p:stCondLst>
                                            <p:cond delay="0"/>
                                          </p:stCondLst>
                                        </p:cTn>
                                        <p:tgtEl>
                                          <p:spTgt spid="30724"/>
                                        </p:tgtEl>
                                        <p:attrNameLst>
                                          <p:attrName>r</p:attrName>
                                        </p:attrNameLst>
                                      </p:cBhvr>
                                    </p:animRot>
                                    <p:animRot by="-1500000">
                                      <p:cBhvr>
                                        <p:cTn id="15" dur="125" fill="hold">
                                          <p:stCondLst>
                                            <p:cond delay="125"/>
                                          </p:stCondLst>
                                        </p:cTn>
                                        <p:tgtEl>
                                          <p:spTgt spid="30724"/>
                                        </p:tgtEl>
                                        <p:attrNameLst>
                                          <p:attrName>r</p:attrName>
                                        </p:attrNameLst>
                                      </p:cBhvr>
                                    </p:animRot>
                                    <p:animRot by="-1500000">
                                      <p:cBhvr>
                                        <p:cTn id="16" dur="125" fill="hold">
                                          <p:stCondLst>
                                            <p:cond delay="250"/>
                                          </p:stCondLst>
                                        </p:cTn>
                                        <p:tgtEl>
                                          <p:spTgt spid="30724"/>
                                        </p:tgtEl>
                                        <p:attrNameLst>
                                          <p:attrName>r</p:attrName>
                                        </p:attrNameLst>
                                      </p:cBhvr>
                                    </p:animRot>
                                    <p:animRot by="1500000">
                                      <p:cBhvr>
                                        <p:cTn id="17" dur="125" fill="hold">
                                          <p:stCondLst>
                                            <p:cond delay="375"/>
                                          </p:stCondLst>
                                        </p:cTn>
                                        <p:tgtEl>
                                          <p:spTgt spid="307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07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251520" y="476672"/>
            <a:ext cx="8712968" cy="2160240"/>
          </a:xfrm>
        </p:spPr>
        <p:style>
          <a:lnRef idx="1">
            <a:schemeClr val="accent6"/>
          </a:lnRef>
          <a:fillRef idx="2">
            <a:schemeClr val="accent6"/>
          </a:fillRef>
          <a:effectRef idx="1">
            <a:schemeClr val="accent6"/>
          </a:effectRef>
          <a:fontRef idx="minor">
            <a:schemeClr val="dk1"/>
          </a:fontRef>
        </p:style>
        <p:txBody>
          <a:bodyPr/>
          <a:lstStyle/>
          <a:p>
            <a:pPr>
              <a:buNone/>
            </a:pPr>
            <a:r>
              <a:rPr lang="tr-TR" sz="2800" dirty="0">
                <a:solidFill>
                  <a:srgbClr val="339966"/>
                </a:solidFill>
              </a:rPr>
              <a:t>Düşüncelerinize dikkat </a:t>
            </a:r>
            <a:r>
              <a:rPr lang="tr-TR" sz="2800" dirty="0" smtClean="0">
                <a:solidFill>
                  <a:srgbClr val="339966"/>
                </a:solidFill>
              </a:rPr>
              <a:t>edin, sözcüklere dönüşürler.</a:t>
            </a:r>
            <a:endParaRPr lang="tr-TR" sz="2800" dirty="0">
              <a:solidFill>
                <a:srgbClr val="339966"/>
              </a:solidFill>
            </a:endParaRPr>
          </a:p>
          <a:p>
            <a:pPr>
              <a:buNone/>
            </a:pPr>
            <a:r>
              <a:rPr lang="tr-TR" sz="2800" dirty="0">
                <a:solidFill>
                  <a:srgbClr val="FF0066"/>
                </a:solidFill>
              </a:rPr>
              <a:t>Sözcüklerinize dikkat </a:t>
            </a:r>
            <a:r>
              <a:rPr lang="tr-TR" sz="2800" dirty="0" smtClean="0">
                <a:solidFill>
                  <a:srgbClr val="FF0066"/>
                </a:solidFill>
              </a:rPr>
              <a:t>edin, davranışlara dönüşürler.</a:t>
            </a:r>
            <a:endParaRPr lang="tr-TR" sz="2800" dirty="0">
              <a:solidFill>
                <a:srgbClr val="FF0066"/>
              </a:solidFill>
            </a:endParaRPr>
          </a:p>
          <a:p>
            <a:pPr>
              <a:buNone/>
            </a:pPr>
            <a:r>
              <a:rPr lang="tr-TR" sz="2800" dirty="0">
                <a:solidFill>
                  <a:schemeClr val="accent2">
                    <a:lumMod val="75000"/>
                  </a:schemeClr>
                </a:solidFill>
              </a:rPr>
              <a:t>Davranışlarınıza dikkat </a:t>
            </a:r>
            <a:r>
              <a:rPr lang="tr-TR" sz="2800" dirty="0" smtClean="0">
                <a:solidFill>
                  <a:schemeClr val="accent2">
                    <a:lumMod val="75000"/>
                  </a:schemeClr>
                </a:solidFill>
              </a:rPr>
              <a:t>edin, alışkanlığa dönüşürler.</a:t>
            </a:r>
            <a:endParaRPr lang="tr-TR" sz="2800" dirty="0">
              <a:solidFill>
                <a:schemeClr val="accent2">
                  <a:lumMod val="75000"/>
                </a:schemeClr>
              </a:solidFill>
            </a:endParaRPr>
          </a:p>
          <a:p>
            <a:pPr>
              <a:buNone/>
            </a:pPr>
            <a:r>
              <a:rPr lang="tr-TR" sz="2800" dirty="0">
                <a:solidFill>
                  <a:srgbClr val="00B0F0"/>
                </a:solidFill>
              </a:rPr>
              <a:t>Alışkanlıklarınıza dikkat </a:t>
            </a:r>
            <a:r>
              <a:rPr lang="tr-TR" sz="2800" dirty="0" smtClean="0">
                <a:solidFill>
                  <a:srgbClr val="00B0F0"/>
                </a:solidFill>
              </a:rPr>
              <a:t>edin,</a:t>
            </a:r>
            <a:r>
              <a:rPr lang="tr-TR" sz="2800" dirty="0" smtClean="0"/>
              <a:t> </a:t>
            </a:r>
            <a:r>
              <a:rPr lang="tr-TR" sz="2800" dirty="0" smtClean="0">
                <a:solidFill>
                  <a:srgbClr val="00B0F0"/>
                </a:solidFill>
              </a:rPr>
              <a:t>kaderinize </a:t>
            </a:r>
            <a:r>
              <a:rPr lang="tr-TR" sz="2800" dirty="0">
                <a:solidFill>
                  <a:srgbClr val="00B0F0"/>
                </a:solidFill>
              </a:rPr>
              <a:t>dönüşürler...</a:t>
            </a: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2780928"/>
            <a:ext cx="5905500" cy="3333750"/>
          </a:xfrm>
          <a:prstGeom prst="rect">
            <a:avLst/>
          </a:prstGeom>
          <a:ln w="9525">
            <a:solidFill>
              <a:schemeClr val="tx1"/>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775411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3140968"/>
            <a:ext cx="8572500" cy="2865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260648"/>
            <a:ext cx="7704856"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94483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7170"/>
                                        </p:tgtEl>
                                      </p:cBhvr>
                                    </p:animEffect>
                                    <p:anim calcmode="lin" valueType="num">
                                      <p:cBhvr>
                                        <p:cTn id="7" dur="1000"/>
                                        <p:tgtEl>
                                          <p:spTgt spid="7170"/>
                                        </p:tgtEl>
                                        <p:attrNameLst>
                                          <p:attrName>ppt_x</p:attrName>
                                        </p:attrNameLst>
                                      </p:cBhvr>
                                      <p:tavLst>
                                        <p:tav tm="0">
                                          <p:val>
                                            <p:strVal val="ppt_x"/>
                                          </p:val>
                                        </p:tav>
                                        <p:tav tm="100000">
                                          <p:val>
                                            <p:strVal val="ppt_x"/>
                                          </p:val>
                                        </p:tav>
                                      </p:tavLst>
                                    </p:anim>
                                    <p:anim calcmode="lin" valueType="num">
                                      <p:cBhvr>
                                        <p:cTn id="8" dur="1000"/>
                                        <p:tgtEl>
                                          <p:spTgt spid="7170"/>
                                        </p:tgtEl>
                                        <p:attrNameLst>
                                          <p:attrName>ppt_y</p:attrName>
                                        </p:attrNameLst>
                                      </p:cBhvr>
                                      <p:tavLst>
                                        <p:tav tm="0">
                                          <p:val>
                                            <p:strVal val="ppt_y"/>
                                          </p:val>
                                        </p:tav>
                                        <p:tav tm="100000">
                                          <p:val>
                                            <p:strVal val="ppt_y-.1"/>
                                          </p:val>
                                        </p:tav>
                                      </p:tavLst>
                                    </p:anim>
                                    <p:set>
                                      <p:cBhvr>
                                        <p:cTn id="9" dur="1" fill="hold">
                                          <p:stCondLst>
                                            <p:cond delay="9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772400" cy="1143000"/>
          </a:xfrm>
        </p:spPr>
        <p:style>
          <a:lnRef idx="1">
            <a:schemeClr val="accent6"/>
          </a:lnRef>
          <a:fillRef idx="2">
            <a:schemeClr val="accent6"/>
          </a:fillRef>
          <a:effectRef idx="1">
            <a:schemeClr val="accent6"/>
          </a:effectRef>
          <a:fontRef idx="minor">
            <a:schemeClr val="dk1"/>
          </a:fontRef>
        </p:style>
        <p:txBody>
          <a:bodyPr/>
          <a:lstStyle/>
          <a:p>
            <a:pPr algn="ctr"/>
            <a:r>
              <a:rPr lang="tr-TR" b="1" dirty="0" smtClean="0">
                <a:solidFill>
                  <a:srgbClr val="FF0066"/>
                </a:solidFill>
              </a:rPr>
              <a:t>İletişim </a:t>
            </a:r>
            <a:r>
              <a:rPr lang="tr-TR" b="1" dirty="0" smtClean="0">
                <a:solidFill>
                  <a:srgbClr val="FF0066"/>
                </a:solidFill>
              </a:rPr>
              <a:t>Ögeleri nelerdir?</a:t>
            </a:r>
            <a:endParaRPr lang="tr-TR" b="1" dirty="0">
              <a:solidFill>
                <a:srgbClr val="FF0066"/>
              </a:solidFill>
            </a:endParaRPr>
          </a:p>
        </p:txBody>
      </p:sp>
      <p:pic>
        <p:nvPicPr>
          <p:cNvPr id="7" name="6 İçerik Yer Tutucusu" descr="iletisimin-ogeleri-1024x382.jpg"/>
          <p:cNvPicPr>
            <a:picLocks noGrp="1" noChangeAspect="1"/>
          </p:cNvPicPr>
          <p:nvPr>
            <p:ph sz="quarter" idx="1"/>
          </p:nvPr>
        </p:nvPicPr>
        <p:blipFill>
          <a:blip r:embed="rId2"/>
          <a:stretch>
            <a:fillRect/>
          </a:stretch>
        </p:blipFill>
        <p:spPr>
          <a:xfrm>
            <a:off x="1" y="2357430"/>
            <a:ext cx="9144000" cy="3430951"/>
          </a:xfrm>
        </p:spPr>
      </p:pic>
    </p:spTree>
    <p:extLst>
      <p:ext uri="{BB962C8B-B14F-4D97-AF65-F5344CB8AC3E}">
        <p14:creationId xmlns:p14="http://schemas.microsoft.com/office/powerpoint/2010/main" xmlns="" val="21126924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tr-TR" b="1" dirty="0" smtClean="0">
                <a:solidFill>
                  <a:srgbClr val="FF0066"/>
                </a:solidFill>
              </a:rPr>
              <a:t>İletişim Ögeleri nelerdir?</a:t>
            </a:r>
            <a:endParaRPr lang="tr-TR" b="1" dirty="0">
              <a:solidFill>
                <a:schemeClr val="accent1">
                  <a:lumMod val="50000"/>
                </a:schemeClr>
              </a:solidFill>
            </a:endParaRPr>
          </a:p>
        </p:txBody>
      </p:sp>
      <p:sp>
        <p:nvSpPr>
          <p:cNvPr id="4" name="İçerik Yer Tutucusu 3"/>
          <p:cNvSpPr>
            <a:spLocks noGrp="1"/>
          </p:cNvSpPr>
          <p:nvPr>
            <p:ph sz="quarter" idx="1"/>
          </p:nvPr>
        </p:nvSpPr>
        <p:spPr>
          <a:xfrm>
            <a:off x="899592" y="1700808"/>
            <a:ext cx="7772400" cy="4246984"/>
          </a:xfrm>
          <a:solidFill>
            <a:schemeClr val="accent5">
              <a:lumMod val="40000"/>
              <a:lumOff val="60000"/>
            </a:schemeClr>
          </a:solidFill>
          <a:ln>
            <a:solidFill>
              <a:srgbClr val="00B050"/>
            </a:solidFill>
          </a:ln>
        </p:spPr>
        <p:txBody>
          <a:bodyPr>
            <a:normAutofit fontScale="92500" lnSpcReduction="10000"/>
          </a:bodyPr>
          <a:lstStyle/>
          <a:p>
            <a:pPr algn="just"/>
            <a:r>
              <a:rPr lang="tr-TR" sz="2800" dirty="0" smtClean="0">
                <a:solidFill>
                  <a:srgbClr val="FF0000"/>
                </a:solidFill>
              </a:rPr>
              <a:t>Kaynak ve hedef: </a:t>
            </a:r>
            <a:r>
              <a:rPr lang="tr-TR" sz="2800" dirty="0" smtClean="0"/>
              <a:t>Kişiler arası iletişimde kaynak mesajı gönderendir. Gönderilen mesaj karşıdaki kişiye ya da kişilere olabilir. Hedef mesajı alır, anlamlandırır ve kaynağa farklı bir mesaj gönderir. Bu bir döngüye benzer ve roller sürekli değişir. İletişim sürecinde sahip olduğumuz rollere göre de iletişim kurabiliriz</a:t>
            </a:r>
            <a:r>
              <a:rPr lang="tr-TR" sz="2800" dirty="0" smtClean="0"/>
              <a:t>.</a:t>
            </a:r>
          </a:p>
          <a:p>
            <a:pPr algn="just"/>
            <a:r>
              <a:rPr lang="tr-TR" sz="2800" dirty="0" smtClean="0"/>
              <a:t> </a:t>
            </a:r>
            <a:r>
              <a:rPr lang="tr-TR" sz="2800" dirty="0" smtClean="0">
                <a:solidFill>
                  <a:srgbClr val="FF0000"/>
                </a:solidFill>
              </a:rPr>
              <a:t>Mesaj-İleti: </a:t>
            </a:r>
            <a:r>
              <a:rPr lang="tr-TR" sz="2800" dirty="0" smtClean="0"/>
              <a:t>İletişim sürecinde hedefe iletilmek istenen her şey mesajdır. Hedeften kaynağa, kaynaktan hedefe gelen anlamdır mesaj. Mesaj birçok </a:t>
            </a:r>
            <a:r>
              <a:rPr lang="tr-TR" sz="2800" dirty="0" err="1" smtClean="0"/>
              <a:t>ögeyi</a:t>
            </a:r>
            <a:r>
              <a:rPr lang="tr-TR" sz="2800" dirty="0" smtClean="0"/>
              <a:t> de içinde barındırır. </a:t>
            </a:r>
            <a:endParaRPr lang="tr-TR" sz="2800" dirty="0" smtClean="0"/>
          </a:p>
        </p:txBody>
      </p:sp>
    </p:spTree>
    <p:extLst>
      <p:ext uri="{BB962C8B-B14F-4D97-AF65-F5344CB8AC3E}">
        <p14:creationId xmlns:p14="http://schemas.microsoft.com/office/powerpoint/2010/main" xmlns="" val="121723975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tr-TR" b="1" dirty="0" smtClean="0">
                <a:solidFill>
                  <a:srgbClr val="FF0066"/>
                </a:solidFill>
              </a:rPr>
              <a:t>İletişim Ögeleri nelerdir?</a:t>
            </a:r>
            <a:endParaRPr lang="tr-TR" b="1" dirty="0">
              <a:solidFill>
                <a:schemeClr val="accent1">
                  <a:lumMod val="50000"/>
                </a:schemeClr>
              </a:solidFill>
            </a:endParaRPr>
          </a:p>
        </p:txBody>
      </p:sp>
      <p:sp>
        <p:nvSpPr>
          <p:cNvPr id="4" name="İçerik Yer Tutucusu 3"/>
          <p:cNvSpPr>
            <a:spLocks noGrp="1"/>
          </p:cNvSpPr>
          <p:nvPr>
            <p:ph sz="quarter" idx="1"/>
          </p:nvPr>
        </p:nvSpPr>
        <p:spPr>
          <a:xfrm>
            <a:off x="899592" y="1571612"/>
            <a:ext cx="7815812" cy="4376180"/>
          </a:xfrm>
          <a:solidFill>
            <a:schemeClr val="accent5">
              <a:lumMod val="40000"/>
              <a:lumOff val="60000"/>
            </a:schemeClr>
          </a:solidFill>
          <a:ln>
            <a:solidFill>
              <a:srgbClr val="00B050"/>
            </a:solidFill>
          </a:ln>
        </p:spPr>
        <p:txBody>
          <a:bodyPr>
            <a:normAutofit fontScale="85000" lnSpcReduction="20000"/>
          </a:bodyPr>
          <a:lstStyle/>
          <a:p>
            <a:pPr algn="just"/>
            <a:r>
              <a:rPr lang="tr-TR" sz="2800" dirty="0" smtClean="0">
                <a:solidFill>
                  <a:srgbClr val="FF0000"/>
                </a:solidFill>
              </a:rPr>
              <a:t>Kanal</a:t>
            </a:r>
            <a:r>
              <a:rPr lang="tr-TR" sz="2800" dirty="0" smtClean="0">
                <a:solidFill>
                  <a:srgbClr val="FF0000"/>
                </a:solidFill>
              </a:rPr>
              <a:t>: </a:t>
            </a:r>
            <a:r>
              <a:rPr lang="tr-TR" sz="2800" dirty="0" smtClean="0"/>
              <a:t>İletişim sürecinde kişiler karşılıklı mesajlarını farklı yollarla iletirler. Söz, beden dili ve yazı bu yollardan bazılarıdır. Sessiz kalma da kişiler arası iletişimde bir mesaj ve iletimi olabilir. İletişim Süreçleri Kodlama, kod açma ve yorumlama, geri bildirim ve gürültü iletişim süreçlerini oluşturur. </a:t>
            </a:r>
            <a:endParaRPr lang="tr-TR" sz="2800" dirty="0" smtClean="0"/>
          </a:p>
          <a:p>
            <a:pPr algn="just"/>
            <a:r>
              <a:rPr lang="tr-TR" sz="2800" dirty="0" smtClean="0">
                <a:solidFill>
                  <a:srgbClr val="FF0000"/>
                </a:solidFill>
              </a:rPr>
              <a:t>Kodlama</a:t>
            </a:r>
            <a:r>
              <a:rPr lang="tr-TR" sz="2800" dirty="0" smtClean="0">
                <a:solidFill>
                  <a:srgbClr val="FF0000"/>
                </a:solidFill>
              </a:rPr>
              <a:t>: </a:t>
            </a:r>
            <a:r>
              <a:rPr lang="tr-TR" sz="2800" dirty="0" smtClean="0"/>
              <a:t>Mesajın işaret hâline dönüşmesinde kullanılan simgeler ve simgeler arasındaki ilişkileri düzenleyen kuralların tümüne kod denir. En çok kullanılan kod sistemi dildir. Bu kodlar kültürden kültüre değişebilen </a:t>
            </a:r>
            <a:r>
              <a:rPr lang="tr-TR" sz="2800" dirty="0" err="1" smtClean="0"/>
              <a:t>ögeleri</a:t>
            </a:r>
            <a:r>
              <a:rPr lang="tr-TR" sz="2800" dirty="0" smtClean="0"/>
              <a:t> de kapsayabilir. Kodlama ise mesajın içeriğinin kod simgelere dönüştürülmesidir. </a:t>
            </a:r>
            <a:r>
              <a:rPr lang="tr-TR" dirty="0">
                <a:solidFill>
                  <a:schemeClr val="accent6">
                    <a:lumMod val="75000"/>
                  </a:schemeClr>
                </a:solidFill>
              </a:rPr>
              <a:t/>
            </a:r>
            <a:br>
              <a:rPr lang="tr-TR" dirty="0">
                <a:solidFill>
                  <a:schemeClr val="accent6">
                    <a:lumMod val="75000"/>
                  </a:schemeClr>
                </a:solidFill>
              </a:rPr>
            </a:br>
            <a:endParaRPr lang="tr-TR" dirty="0">
              <a:solidFill>
                <a:schemeClr val="accent6">
                  <a:lumMod val="75000"/>
                </a:schemeClr>
              </a:solidFill>
            </a:endParaRPr>
          </a:p>
        </p:txBody>
      </p:sp>
    </p:spTree>
    <p:extLst>
      <p:ext uri="{BB962C8B-B14F-4D97-AF65-F5344CB8AC3E}">
        <p14:creationId xmlns:p14="http://schemas.microsoft.com/office/powerpoint/2010/main" xmlns="" val="121723975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
          </p:nvPr>
        </p:nvSpPr>
        <p:spPr>
          <a:xfrm>
            <a:off x="251520" y="764704"/>
            <a:ext cx="4680520" cy="4536504"/>
          </a:xfrm>
          <a:solidFill>
            <a:srgbClr val="CCCCFF"/>
          </a:solidFill>
          <a:ln>
            <a:solidFill>
              <a:srgbClr val="7030A0"/>
            </a:solidFill>
          </a:ln>
        </p:spPr>
        <p:txBody>
          <a:bodyPr/>
          <a:lstStyle/>
          <a:p>
            <a:pPr algn="ctr">
              <a:buFontTx/>
              <a:buNone/>
            </a:pPr>
            <a:endParaRPr lang="tr-TR" sz="2400" b="1" dirty="0" smtClean="0">
              <a:latin typeface="Comic Sans MS" pitchFamily="66" charset="0"/>
            </a:endParaRPr>
          </a:p>
          <a:p>
            <a:pPr algn="ctr"/>
            <a:r>
              <a:rPr lang="tr-TR" sz="2800" b="1" dirty="0" smtClean="0">
                <a:solidFill>
                  <a:schemeClr val="accent4">
                    <a:lumMod val="50000"/>
                  </a:schemeClr>
                </a:solidFill>
                <a:latin typeface="Comic Sans MS" pitchFamily="66" charset="0"/>
              </a:rPr>
              <a:t>Gerçek </a:t>
            </a:r>
            <a:r>
              <a:rPr lang="tr-TR" sz="2800" b="1" dirty="0">
                <a:solidFill>
                  <a:schemeClr val="accent4">
                    <a:lumMod val="50000"/>
                  </a:schemeClr>
                </a:solidFill>
                <a:latin typeface="Comic Sans MS" pitchFamily="66" charset="0"/>
              </a:rPr>
              <a:t>bir iletişim içinde, konuşulanları anlama ve düşünülenleri söyleme vardır.</a:t>
            </a:r>
          </a:p>
          <a:p>
            <a:pPr algn="ctr">
              <a:buFontTx/>
              <a:buNone/>
            </a:pPr>
            <a:endParaRPr lang="tr-TR" sz="2800" b="1" dirty="0">
              <a:solidFill>
                <a:schemeClr val="accent1">
                  <a:lumMod val="75000"/>
                </a:schemeClr>
              </a:solidFill>
              <a:latin typeface="Comic Sans MS" pitchFamily="66" charset="0"/>
            </a:endParaRPr>
          </a:p>
          <a:p>
            <a:pPr algn="ctr">
              <a:buFontTx/>
              <a:buNone/>
            </a:pPr>
            <a:r>
              <a:rPr lang="tr-TR" sz="2800" b="1" dirty="0">
                <a:solidFill>
                  <a:schemeClr val="accent1">
                    <a:lumMod val="75000"/>
                  </a:schemeClr>
                </a:solidFill>
                <a:latin typeface="Comic Sans MS" pitchFamily="66" charset="0"/>
              </a:rPr>
              <a:t> </a:t>
            </a:r>
            <a:r>
              <a:rPr lang="tr-TR" sz="2800" b="1" u="sng" dirty="0">
                <a:solidFill>
                  <a:schemeClr val="accent1">
                    <a:lumMod val="75000"/>
                  </a:schemeClr>
                </a:solidFill>
                <a:latin typeface="Comic Sans MS" pitchFamily="66" charset="0"/>
              </a:rPr>
              <a:t>İLETİŞİMİN AMACI:</a:t>
            </a:r>
            <a:r>
              <a:rPr lang="tr-TR" sz="2800" b="1" dirty="0">
                <a:solidFill>
                  <a:schemeClr val="accent1">
                    <a:lumMod val="75000"/>
                  </a:schemeClr>
                </a:solidFill>
                <a:latin typeface="Comic Sans MS" pitchFamily="66" charset="0"/>
              </a:rPr>
              <a:t> </a:t>
            </a:r>
            <a:r>
              <a:rPr lang="tr-TR" sz="2800" b="1" dirty="0" smtClean="0">
                <a:solidFill>
                  <a:schemeClr val="accent1">
                    <a:lumMod val="75000"/>
                  </a:schemeClr>
                </a:solidFill>
                <a:latin typeface="Comic Sans MS" pitchFamily="66" charset="0"/>
              </a:rPr>
              <a:t>ANLAŞILMAKTIR!</a:t>
            </a:r>
            <a:endParaRPr lang="tr-TR" sz="2800" b="1" dirty="0">
              <a:solidFill>
                <a:schemeClr val="accent1">
                  <a:lumMod val="75000"/>
                </a:schemeClr>
              </a:solidFill>
              <a:latin typeface="Comic Sans MS" pitchFamily="66" charset="0"/>
            </a:endParaRPr>
          </a:p>
          <a:p>
            <a:endParaRPr lang="tr-TR" dirty="0"/>
          </a:p>
        </p:txBody>
      </p:sp>
      <p:graphicFrame>
        <p:nvGraphicFramePr>
          <p:cNvPr id="6" name="Nesne 5"/>
          <p:cNvGraphicFramePr>
            <a:graphicFrameLocks noGrp="1" noChangeAspect="1"/>
          </p:cNvGraphicFramePr>
          <p:nvPr>
            <p:extLst>
              <p:ext uri="{D42A27DB-BD31-4B8C-83A1-F6EECF244321}">
                <p14:modId xmlns:p14="http://schemas.microsoft.com/office/powerpoint/2010/main" xmlns="" val="1541519938"/>
              </p:ext>
            </p:extLst>
          </p:nvPr>
        </p:nvGraphicFramePr>
        <p:xfrm>
          <a:off x="5220072" y="764704"/>
          <a:ext cx="3610744" cy="4536504"/>
        </p:xfrm>
        <a:graphic>
          <a:graphicData uri="http://schemas.openxmlformats.org/presentationml/2006/ole">
            <p:oleObj spid="_x0000_s1043" name="Clip" r:id="rId3" imgW="2316175" imgH="2186330" progId="">
              <p:embed/>
            </p:oleObj>
          </a:graphicData>
        </a:graphic>
      </p:graphicFrame>
    </p:spTree>
    <p:extLst>
      <p:ext uri="{BB962C8B-B14F-4D97-AF65-F5344CB8AC3E}">
        <p14:creationId xmlns:p14="http://schemas.microsoft.com/office/powerpoint/2010/main" xmlns="" val="24598232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424936" cy="1143000"/>
          </a:xfrm>
          <a:solidFill>
            <a:schemeClr val="accent6">
              <a:lumMod val="20000"/>
              <a:lumOff val="80000"/>
            </a:schemeClr>
          </a:solidFill>
          <a:ln>
            <a:solidFill>
              <a:srgbClr val="7030A0"/>
            </a:solidFill>
          </a:ln>
        </p:spPr>
        <p:txBody>
          <a:bodyPr/>
          <a:lstStyle/>
          <a:p>
            <a:pPr algn="ctr"/>
            <a:r>
              <a:rPr lang="tr-TR" b="1" dirty="0">
                <a:solidFill>
                  <a:srgbClr val="FF6600"/>
                </a:solidFill>
              </a:rPr>
              <a:t>İletişimin Özellikleri</a:t>
            </a:r>
          </a:p>
        </p:txBody>
      </p:sp>
      <p:sp>
        <p:nvSpPr>
          <p:cNvPr id="4" name="İçerik Yer Tutucusu 3"/>
          <p:cNvSpPr>
            <a:spLocks noGrp="1"/>
          </p:cNvSpPr>
          <p:nvPr>
            <p:ph sz="quarter" idx="1"/>
          </p:nvPr>
        </p:nvSpPr>
        <p:spPr>
          <a:xfrm>
            <a:off x="467544" y="1700808"/>
            <a:ext cx="8424936" cy="4032448"/>
          </a:xfrm>
        </p:spPr>
        <p:style>
          <a:lnRef idx="1">
            <a:schemeClr val="accent5"/>
          </a:lnRef>
          <a:fillRef idx="2">
            <a:schemeClr val="accent5"/>
          </a:fillRef>
          <a:effectRef idx="1">
            <a:schemeClr val="accent5"/>
          </a:effectRef>
          <a:fontRef idx="minor">
            <a:schemeClr val="dk1"/>
          </a:fontRef>
        </p:style>
        <p:txBody>
          <a:bodyPr/>
          <a:lstStyle/>
          <a:p>
            <a:pPr>
              <a:lnSpc>
                <a:spcPct val="160000"/>
              </a:lnSpc>
            </a:pPr>
            <a:r>
              <a:rPr lang="tr-TR" sz="2800" dirty="0"/>
              <a:t>İletişimde ilk izlenim (başlangıç) önemlidir.</a:t>
            </a:r>
            <a:r>
              <a:rPr lang="en-US" sz="2800" dirty="0"/>
              <a:t> </a:t>
            </a:r>
            <a:endParaRPr lang="tr-TR" sz="2800" dirty="0"/>
          </a:p>
          <a:p>
            <a:pPr>
              <a:lnSpc>
                <a:spcPct val="160000"/>
              </a:lnSpc>
            </a:pPr>
            <a:r>
              <a:rPr lang="tr-TR" sz="2800" dirty="0"/>
              <a:t>Bireylerden biri hazır değilse, iletişim sağlanamaz.</a:t>
            </a:r>
          </a:p>
          <a:p>
            <a:pPr>
              <a:lnSpc>
                <a:spcPct val="160000"/>
              </a:lnSpc>
            </a:pPr>
            <a:r>
              <a:rPr lang="tr-TR" sz="2800" dirty="0"/>
              <a:t>İletişim kişiye </a:t>
            </a:r>
            <a:r>
              <a:rPr lang="tr-TR" sz="2800" dirty="0" smtClean="0"/>
              <a:t>değil, </a:t>
            </a:r>
            <a:r>
              <a:rPr lang="tr-TR" sz="2800" dirty="0"/>
              <a:t>kişiyle yapılır.</a:t>
            </a:r>
            <a:r>
              <a:rPr lang="en-US" sz="2800" dirty="0"/>
              <a:t> </a:t>
            </a:r>
            <a:endParaRPr lang="tr-TR" sz="2800" dirty="0"/>
          </a:p>
          <a:p>
            <a:pPr>
              <a:lnSpc>
                <a:spcPct val="160000"/>
              </a:lnSpc>
            </a:pPr>
            <a:r>
              <a:rPr lang="tr-TR" sz="2800" dirty="0"/>
              <a:t>İletişimde sözcükler, eller, gözler, bakış, duruş gibi öğeler önemli rol oynar.</a:t>
            </a:r>
            <a:endParaRPr lang="en-US" sz="2800" dirty="0"/>
          </a:p>
          <a:p>
            <a:endParaRPr lang="tr-TR" dirty="0"/>
          </a:p>
        </p:txBody>
      </p:sp>
    </p:spTree>
    <p:extLst>
      <p:ext uri="{BB962C8B-B14F-4D97-AF65-F5344CB8AC3E}">
        <p14:creationId xmlns:p14="http://schemas.microsoft.com/office/powerpoint/2010/main" xmlns="" val="252144019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260648"/>
            <a:ext cx="7772400" cy="1080120"/>
          </a:xfrm>
          <a:solidFill>
            <a:srgbClr val="FFFFCC"/>
          </a:solidFill>
          <a:ln>
            <a:solidFill>
              <a:schemeClr val="accent2">
                <a:lumMod val="40000"/>
                <a:lumOff val="60000"/>
              </a:schemeClr>
            </a:solidFill>
          </a:ln>
        </p:spPr>
        <p:txBody>
          <a:bodyPr>
            <a:noAutofit/>
          </a:bodyPr>
          <a:lstStyle/>
          <a:p>
            <a:pPr algn="ctr"/>
            <a:r>
              <a:rPr lang="tr-TR" sz="2000" b="1" dirty="0" smtClean="0">
                <a:solidFill>
                  <a:srgbClr val="CCECFF"/>
                </a:solidFill>
                <a:latin typeface="+mn-lt"/>
              </a:rPr>
              <a:t/>
            </a:r>
            <a:br>
              <a:rPr lang="tr-TR" sz="2000" b="1" dirty="0" smtClean="0">
                <a:solidFill>
                  <a:srgbClr val="CCECFF"/>
                </a:solidFill>
                <a:latin typeface="+mn-lt"/>
              </a:rPr>
            </a:br>
            <a:r>
              <a:rPr lang="tr-TR" sz="2000" b="1" dirty="0" smtClean="0">
                <a:solidFill>
                  <a:srgbClr val="CCECFF"/>
                </a:solidFill>
                <a:latin typeface="+mn-lt"/>
              </a:rPr>
              <a:t/>
            </a:r>
            <a:br>
              <a:rPr lang="tr-TR" sz="2000" b="1" dirty="0" smtClean="0">
                <a:solidFill>
                  <a:srgbClr val="CCECFF"/>
                </a:solidFill>
                <a:latin typeface="+mn-lt"/>
              </a:rPr>
            </a:br>
            <a:r>
              <a:rPr lang="tr-TR" sz="2000" b="1" dirty="0">
                <a:solidFill>
                  <a:srgbClr val="CCECFF"/>
                </a:solidFill>
                <a:latin typeface="+mn-lt"/>
              </a:rPr>
              <a:t/>
            </a:r>
            <a:br>
              <a:rPr lang="tr-TR" sz="2000" b="1" dirty="0">
                <a:solidFill>
                  <a:srgbClr val="CCECFF"/>
                </a:solidFill>
                <a:latin typeface="+mn-lt"/>
              </a:rPr>
            </a:br>
            <a:r>
              <a:rPr lang="tr-TR" sz="2000" b="1" dirty="0" smtClean="0">
                <a:solidFill>
                  <a:srgbClr val="CCECFF"/>
                </a:solidFill>
                <a:latin typeface="+mn-lt"/>
              </a:rPr>
              <a:t/>
            </a:r>
            <a:br>
              <a:rPr lang="tr-TR" sz="2000" b="1" dirty="0" smtClean="0">
                <a:solidFill>
                  <a:srgbClr val="CCECFF"/>
                </a:solidFill>
                <a:latin typeface="+mn-lt"/>
              </a:rPr>
            </a:br>
            <a:r>
              <a:rPr lang="tr-TR" sz="2000" b="1" dirty="0" smtClean="0">
                <a:solidFill>
                  <a:srgbClr val="CCECFF"/>
                </a:solidFill>
                <a:latin typeface="+mn-lt"/>
              </a:rPr>
              <a:t/>
            </a:r>
            <a:br>
              <a:rPr lang="tr-TR" sz="2000" b="1" dirty="0" smtClean="0">
                <a:solidFill>
                  <a:srgbClr val="CCECFF"/>
                </a:solidFill>
                <a:latin typeface="+mn-lt"/>
              </a:rPr>
            </a:br>
            <a:r>
              <a:rPr lang="tr-TR" sz="2000" b="1" dirty="0">
                <a:solidFill>
                  <a:srgbClr val="CCECFF"/>
                </a:solidFill>
                <a:latin typeface="+mn-lt"/>
              </a:rPr>
              <a:t/>
            </a:r>
            <a:br>
              <a:rPr lang="tr-TR" sz="2000" b="1" dirty="0">
                <a:solidFill>
                  <a:srgbClr val="CCECFF"/>
                </a:solidFill>
                <a:latin typeface="+mn-lt"/>
              </a:rPr>
            </a:br>
            <a:r>
              <a:rPr lang="tr-TR" sz="2000" b="1" dirty="0" smtClean="0">
                <a:solidFill>
                  <a:srgbClr val="CCECFF"/>
                </a:solidFill>
                <a:latin typeface="+mn-lt"/>
              </a:rPr>
              <a:t/>
            </a:r>
            <a:br>
              <a:rPr lang="tr-TR" sz="2000" b="1" dirty="0" smtClean="0">
                <a:solidFill>
                  <a:srgbClr val="CCECFF"/>
                </a:solidFill>
                <a:latin typeface="+mn-lt"/>
              </a:rPr>
            </a:br>
            <a:r>
              <a:rPr lang="tr-TR" sz="3600" b="1" dirty="0" smtClean="0">
                <a:solidFill>
                  <a:srgbClr val="FF6600"/>
                </a:solidFill>
                <a:latin typeface="+mn-lt"/>
              </a:rPr>
              <a:t>İletişim </a:t>
            </a:r>
            <a:r>
              <a:rPr lang="tr-TR" sz="3600" b="1" dirty="0">
                <a:solidFill>
                  <a:srgbClr val="FF6600"/>
                </a:solidFill>
                <a:latin typeface="+mn-lt"/>
              </a:rPr>
              <a:t>aynı </a:t>
            </a:r>
            <a:r>
              <a:rPr lang="tr-TR" sz="3600" b="1" dirty="0" smtClean="0">
                <a:solidFill>
                  <a:srgbClr val="FF6600"/>
                </a:solidFill>
                <a:latin typeface="+mn-lt"/>
              </a:rPr>
              <a:t>zamanda;</a:t>
            </a:r>
            <a:r>
              <a:rPr lang="tr-TR" sz="2000" b="1" dirty="0">
                <a:solidFill>
                  <a:srgbClr val="FF7C80"/>
                </a:solidFill>
                <a:latin typeface="+mn-lt"/>
              </a:rPr>
              <a:t/>
            </a:r>
            <a:br>
              <a:rPr lang="tr-TR" sz="2000" b="1" dirty="0">
                <a:solidFill>
                  <a:srgbClr val="FF7C80"/>
                </a:solidFill>
                <a:latin typeface="+mn-lt"/>
              </a:rPr>
            </a:br>
            <a:endParaRPr lang="tr-TR" sz="2000" dirty="0">
              <a:solidFill>
                <a:srgbClr val="FF7C80"/>
              </a:solidFill>
              <a:latin typeface="+mn-lt"/>
            </a:endParaRPr>
          </a:p>
        </p:txBody>
      </p:sp>
      <p:sp>
        <p:nvSpPr>
          <p:cNvPr id="5" name="İçerik Yer Tutucusu 4"/>
          <p:cNvSpPr>
            <a:spLocks noGrp="1"/>
          </p:cNvSpPr>
          <p:nvPr>
            <p:ph sz="quarter" idx="1"/>
          </p:nvPr>
        </p:nvSpPr>
        <p:spPr>
          <a:xfrm>
            <a:off x="827584" y="1556792"/>
            <a:ext cx="7772400" cy="4572000"/>
          </a:xfrm>
          <a:solidFill>
            <a:srgbClr val="CCECFF">
              <a:alpha val="30980"/>
            </a:srgbClr>
          </a:solidFill>
          <a:ln>
            <a:solidFill>
              <a:srgbClr val="00FFFF"/>
            </a:solidFill>
          </a:ln>
        </p:spPr>
        <p:txBody>
          <a:bodyPr/>
          <a:lstStyle/>
          <a:p>
            <a:pPr>
              <a:lnSpc>
                <a:spcPct val="150000"/>
              </a:lnSpc>
            </a:pPr>
            <a:r>
              <a:rPr lang="tr-TR" dirty="0" smtClean="0"/>
              <a:t>Ne </a:t>
            </a:r>
            <a:r>
              <a:rPr lang="tr-TR" dirty="0"/>
              <a:t>söyleyeceğimizi bilmek,</a:t>
            </a:r>
          </a:p>
          <a:p>
            <a:pPr>
              <a:lnSpc>
                <a:spcPct val="150000"/>
              </a:lnSpc>
            </a:pPr>
            <a:r>
              <a:rPr lang="tr-TR" dirty="0" smtClean="0"/>
              <a:t>Bunu </a:t>
            </a:r>
            <a:r>
              <a:rPr lang="tr-TR" dirty="0"/>
              <a:t>ne zaman söylemenin daha uygun olacağına ve nerede söylemenin doğru olduğuna karar vermek</a:t>
            </a:r>
            <a:r>
              <a:rPr lang="tr-TR" dirty="0" smtClean="0"/>
              <a:t>,</a:t>
            </a:r>
          </a:p>
          <a:p>
            <a:pPr>
              <a:lnSpc>
                <a:spcPct val="150000"/>
              </a:lnSpc>
            </a:pPr>
            <a:r>
              <a:rPr lang="tr-TR" dirty="0" smtClean="0"/>
              <a:t>En </a:t>
            </a:r>
            <a:r>
              <a:rPr lang="tr-TR" dirty="0"/>
              <a:t>iyi nasıl söyleneceğini düşünmek,</a:t>
            </a:r>
          </a:p>
          <a:p>
            <a:pPr>
              <a:lnSpc>
                <a:spcPct val="150000"/>
              </a:lnSpc>
            </a:pPr>
            <a:r>
              <a:rPr lang="tr-TR" dirty="0" smtClean="0"/>
              <a:t>Akıcı </a:t>
            </a:r>
            <a:r>
              <a:rPr lang="tr-TR" dirty="0"/>
              <a:t>bir dille ve karşımızdaki kişiyle göz kontağı kurarak konuşabilmektir</a:t>
            </a:r>
            <a:r>
              <a:rPr lang="tr-TR" b="1" dirty="0"/>
              <a:t>.</a:t>
            </a:r>
            <a:endParaRPr lang="tr-TR" dirty="0"/>
          </a:p>
        </p:txBody>
      </p:sp>
    </p:spTree>
    <p:extLst>
      <p:ext uri="{BB962C8B-B14F-4D97-AF65-F5344CB8AC3E}">
        <p14:creationId xmlns:p14="http://schemas.microsoft.com/office/powerpoint/2010/main" xmlns="" val="1679638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isse Senedi">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1378</Words>
  <Application>Microsoft Office PowerPoint</Application>
  <PresentationFormat>Ekran Gösterisi (4:3)</PresentationFormat>
  <Paragraphs>146</Paragraphs>
  <Slides>36</Slides>
  <Notes>2</Notes>
  <HiddenSlides>0</HiddenSlides>
  <MMClips>0</MMClips>
  <ScaleCrop>false</ScaleCrop>
  <HeadingPairs>
    <vt:vector size="6" baseType="variant">
      <vt:variant>
        <vt:lpstr>Tema</vt:lpstr>
      </vt:variant>
      <vt:variant>
        <vt:i4>3</vt:i4>
      </vt:variant>
      <vt:variant>
        <vt:lpstr>Katıştırılmış OLE Hizmet Programları</vt:lpstr>
      </vt:variant>
      <vt:variant>
        <vt:i4>1</vt:i4>
      </vt:variant>
      <vt:variant>
        <vt:lpstr>Slayt Başlıkları</vt:lpstr>
      </vt:variant>
      <vt:variant>
        <vt:i4>36</vt:i4>
      </vt:variant>
    </vt:vector>
  </HeadingPairs>
  <TitlesOfParts>
    <vt:vector size="40" baseType="lpstr">
      <vt:lpstr>Ofis Teması</vt:lpstr>
      <vt:lpstr>1_Hisse Senedi</vt:lpstr>
      <vt:lpstr>1_Ofis Teması</vt:lpstr>
      <vt:lpstr>Clip</vt:lpstr>
      <vt:lpstr>İLETİŞİM BECERİLERİ</vt:lpstr>
      <vt:lpstr>İletişim Nedir? </vt:lpstr>
      <vt:lpstr>İletişimin Farklı Tanımları</vt:lpstr>
      <vt:lpstr>İletişim Ögeleri nelerdir?</vt:lpstr>
      <vt:lpstr>İletişim Ögeleri nelerdir?</vt:lpstr>
      <vt:lpstr>İletişim Ögeleri nelerdir?</vt:lpstr>
      <vt:lpstr>Slayt 7</vt:lpstr>
      <vt:lpstr>İletişimin Özellikleri</vt:lpstr>
      <vt:lpstr>       İletişim aynı zamanda; </vt:lpstr>
      <vt:lpstr>Slayt 10</vt:lpstr>
      <vt:lpstr>İletişimin Bileşenleri</vt:lpstr>
      <vt:lpstr>Slayt 12</vt:lpstr>
      <vt:lpstr>Slayt 13</vt:lpstr>
      <vt:lpstr>Slayt 14</vt:lpstr>
      <vt:lpstr>Slayt 15</vt:lpstr>
      <vt:lpstr>Slayt 16</vt:lpstr>
      <vt:lpstr>Slayt 17</vt:lpstr>
      <vt:lpstr>Slayt 18</vt:lpstr>
      <vt:lpstr>İletişimde Dilin Kullanımıyla Ortaya Çıkan Engeller</vt:lpstr>
      <vt:lpstr>İletişimde Dilin Kullanımıyla Ortaya Çıkan Engeller</vt:lpstr>
      <vt:lpstr>İletişimde Dilin Kullanımıyla Ortaya Çıkan Engeller</vt:lpstr>
      <vt:lpstr>İletişimi Geliştirme Yöntemleri</vt:lpstr>
      <vt:lpstr>Slayt 23</vt:lpstr>
      <vt:lpstr>EMPATİ </vt:lpstr>
      <vt:lpstr>DİNLEME SANATI</vt:lpstr>
      <vt:lpstr>DİNLEME SANATI</vt:lpstr>
      <vt:lpstr>Size göre Atatürk’ün 1930 yılında Tokat’ta çekilen bu fotoğrafında dinleme ve empatiye dair hangi öğeler bulunmaktadır?</vt:lpstr>
      <vt:lpstr>İYİ BİR DİNLEYİCİNİN ÖZELLİKLERİ</vt:lpstr>
      <vt:lpstr>İYİ BİR DİNLEYİCİNİN ÖZELLİKLERİ</vt:lpstr>
      <vt:lpstr>Slayt 30</vt:lpstr>
      <vt:lpstr>Slayt 31</vt:lpstr>
      <vt:lpstr>Slayt 32</vt:lpstr>
      <vt:lpstr>Ne görüyorsunuz?</vt:lpstr>
      <vt:lpstr>Slayt 34</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WİN8.1</dc:creator>
  <cp:lastModifiedBy>hp</cp:lastModifiedBy>
  <cp:revision>39</cp:revision>
  <dcterms:created xsi:type="dcterms:W3CDTF">2019-08-01T06:10:03Z</dcterms:created>
  <dcterms:modified xsi:type="dcterms:W3CDTF">2022-12-05T11:27:08Z</dcterms:modified>
</cp:coreProperties>
</file>