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31"/>
  </p:handoutMasterIdLst>
  <p:sldIdLst>
    <p:sldId id="256" r:id="rId2"/>
    <p:sldId id="257" r:id="rId3"/>
    <p:sldId id="290" r:id="rId4"/>
    <p:sldId id="291" r:id="rId5"/>
    <p:sldId id="292" r:id="rId6"/>
    <p:sldId id="293" r:id="rId7"/>
    <p:sldId id="294" r:id="rId8"/>
    <p:sldId id="295" r:id="rId9"/>
    <p:sldId id="296" r:id="rId10"/>
    <p:sldId id="278" r:id="rId11"/>
    <p:sldId id="279" r:id="rId12"/>
    <p:sldId id="280" r:id="rId13"/>
    <p:sldId id="270" r:id="rId14"/>
    <p:sldId id="271" r:id="rId15"/>
    <p:sldId id="289" r:id="rId16"/>
    <p:sldId id="298" r:id="rId17"/>
    <p:sldId id="297" r:id="rId18"/>
    <p:sldId id="299" r:id="rId19"/>
    <p:sldId id="269" r:id="rId20"/>
    <p:sldId id="272" r:id="rId21"/>
    <p:sldId id="273" r:id="rId22"/>
    <p:sldId id="274" r:id="rId23"/>
    <p:sldId id="275" r:id="rId24"/>
    <p:sldId id="300" r:id="rId25"/>
    <p:sldId id="276" r:id="rId26"/>
    <p:sldId id="277" r:id="rId27"/>
    <p:sldId id="267" r:id="rId28"/>
    <p:sldId id="268" r:id="rId29"/>
    <p:sldId id="301"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0FC72-8008-4B89-9779-BBF77CDF169F}" type="datetimeFigureOut">
              <a:rPr lang="tr-TR" smtClean="0"/>
              <a:t>23.01.2024</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4BD163-B6BB-4C64-B250-FE8CBDE1D54F}" type="slidenum">
              <a:rPr lang="tr-TR" smtClean="0"/>
              <a:t>‹#›</a:t>
            </a:fld>
            <a:endParaRPr lang="tr-TR"/>
          </a:p>
        </p:txBody>
      </p:sp>
    </p:spTree>
    <p:extLst>
      <p:ext uri="{BB962C8B-B14F-4D97-AF65-F5344CB8AC3E}">
        <p14:creationId xmlns:p14="http://schemas.microsoft.com/office/powerpoint/2010/main" val="36229221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0FD56F98-3FBC-47E5-96B1-9A95590F70D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0FD56F98-3FBC-47E5-96B1-9A95590F70D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0FD56F98-3FBC-47E5-96B1-9A95590F70DD}"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28D2D0C9-47F4-4D45-89ED-13F5E999D561}" type="datetimeFigureOut">
              <a:rPr lang="tr-TR" smtClean="0"/>
              <a:pPr/>
              <a:t>23.01.2024</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0FD56F98-3FBC-47E5-96B1-9A95590F70DD}"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8100000" scaled="1"/>
          <a:tileRect/>
        </a:gradFill>
        <a:effectLst/>
      </p:bgPr>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D2D0C9-47F4-4D45-89ED-13F5E999D561}" type="datetimeFigureOut">
              <a:rPr lang="tr-TR" smtClean="0"/>
              <a:pPr/>
              <a:t>23.01.2024</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FD56F98-3FBC-47E5-96B1-9A95590F70DD}"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4572009"/>
            <a:ext cx="8458200" cy="1503778"/>
          </a:xfrm>
        </p:spPr>
        <p:txBody>
          <a:bodyPr>
            <a:noAutofit/>
          </a:bodyPr>
          <a:lstStyle/>
          <a:p>
            <a:pPr algn="ctr"/>
            <a:r>
              <a:rPr lang="tr-TR" sz="9600" b="1" dirty="0" smtClean="0"/>
              <a:t>ŞİDDET</a:t>
            </a:r>
            <a:endParaRPr lang="tr-TR" sz="9600" b="1" dirty="0"/>
          </a:p>
        </p:txBody>
      </p:sp>
      <p:sp>
        <p:nvSpPr>
          <p:cNvPr id="3" name="2 Alt Başlık"/>
          <p:cNvSpPr>
            <a:spLocks noGrp="1"/>
          </p:cNvSpPr>
          <p:nvPr>
            <p:ph type="subTitle" idx="1"/>
          </p:nvPr>
        </p:nvSpPr>
        <p:spPr/>
        <p:txBody>
          <a:bodyPr/>
          <a:lstStyle/>
          <a:p>
            <a:endParaRPr lang="tr-TR"/>
          </a:p>
        </p:txBody>
      </p:sp>
      <p:pic>
        <p:nvPicPr>
          <p:cNvPr id="4" name="3 Resim" descr="ŞİDDET.png"/>
          <p:cNvPicPr>
            <a:picLocks noChangeAspect="1"/>
          </p:cNvPicPr>
          <p:nvPr/>
        </p:nvPicPr>
        <p:blipFill>
          <a:blip r:embed="rId2"/>
          <a:stretch>
            <a:fillRect/>
          </a:stretch>
        </p:blipFill>
        <p:spPr>
          <a:xfrm>
            <a:off x="0" y="-428652"/>
            <a:ext cx="9144000" cy="5143536"/>
          </a:xfrm>
          <a:prstGeom prst="rect">
            <a:avLst/>
          </a:prstGeom>
        </p:spPr>
      </p:pic>
      <p:sp>
        <p:nvSpPr>
          <p:cNvPr id="5" name="4 Metin kutusu"/>
          <p:cNvSpPr txBox="1"/>
          <p:nvPr/>
        </p:nvSpPr>
        <p:spPr>
          <a:xfrm>
            <a:off x="2000232" y="6143644"/>
            <a:ext cx="507209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b="1" dirty="0" smtClean="0">
                <a:solidFill>
                  <a:schemeClr val="tx1">
                    <a:lumMod val="95000"/>
                    <a:lumOff val="5000"/>
                  </a:schemeClr>
                </a:solidFill>
                <a:latin typeface="Times New Roman" pitchFamily="18" charset="0"/>
                <a:cs typeface="Times New Roman" pitchFamily="18" charset="0"/>
              </a:rPr>
              <a:t>KIRIKHAN REHBERLİK VE ARAŞTIRMA MERKEZİ</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etkenler</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304800" y="1214422"/>
            <a:ext cx="8686800" cy="4865703"/>
          </a:xfrm>
        </p:spPr>
        <p:txBody>
          <a:bodyPr>
            <a:noAutofit/>
          </a:bodyPr>
          <a:lstStyle/>
          <a:p>
            <a:r>
              <a:rPr lang="tr-TR" b="1" dirty="0" smtClean="0">
                <a:solidFill>
                  <a:schemeClr val="tx1">
                    <a:lumMod val="95000"/>
                    <a:lumOff val="5000"/>
                  </a:schemeClr>
                </a:solidFill>
                <a:latin typeface="Times New Roman" pitchFamily="18" charset="0"/>
                <a:cs typeface="Times New Roman" pitchFamily="18" charset="0"/>
              </a:rPr>
              <a:t>Ülkemiz okullarında gözlenen şiddet olaylarının önde gelen nedenleri olarak;</a:t>
            </a:r>
          </a:p>
          <a:p>
            <a:pPr>
              <a:buFont typeface="Arial" pitchFamily="34" charset="0"/>
              <a:buChar char="•"/>
            </a:pPr>
            <a:r>
              <a:rPr lang="tr-TR" b="1" dirty="0" smtClean="0">
                <a:solidFill>
                  <a:schemeClr val="tx1">
                    <a:lumMod val="95000"/>
                    <a:lumOff val="5000"/>
                  </a:schemeClr>
                </a:solidFill>
                <a:latin typeface="Times New Roman" pitchFamily="18" charset="0"/>
                <a:cs typeface="Times New Roman" pitchFamily="18" charset="0"/>
              </a:rPr>
              <a:t>Kız-erkek arkadaşlığı sorunu,</a:t>
            </a:r>
          </a:p>
          <a:p>
            <a:pPr>
              <a:buFont typeface="Arial" pitchFamily="34" charset="0"/>
              <a:buChar char="•"/>
            </a:pPr>
            <a:r>
              <a:rPr lang="tr-TR" b="1" dirty="0" smtClean="0">
                <a:solidFill>
                  <a:schemeClr val="tx1">
                    <a:lumMod val="95000"/>
                    <a:lumOff val="5000"/>
                  </a:schemeClr>
                </a:solidFill>
                <a:latin typeface="Times New Roman" pitchFamily="18" charset="0"/>
                <a:cs typeface="Times New Roman" pitchFamily="18" charset="0"/>
              </a:rPr>
              <a:t>Olumsuz öğretmen tutumları, </a:t>
            </a:r>
          </a:p>
          <a:p>
            <a:pPr>
              <a:buFont typeface="Arial" pitchFamily="34" charset="0"/>
              <a:buChar char="•"/>
            </a:pPr>
            <a:r>
              <a:rPr lang="tr-TR" b="1" dirty="0" smtClean="0">
                <a:solidFill>
                  <a:schemeClr val="tx1">
                    <a:lumMod val="95000"/>
                    <a:lumOff val="5000"/>
                  </a:schemeClr>
                </a:solidFill>
                <a:latin typeface="Times New Roman" pitchFamily="18" charset="0"/>
                <a:cs typeface="Times New Roman" pitchFamily="18" charset="0"/>
              </a:rPr>
              <a:t>Yanlış arkadaş seçimi, </a:t>
            </a:r>
          </a:p>
          <a:p>
            <a:pPr>
              <a:buFont typeface="Arial" pitchFamily="34" charset="0"/>
              <a:buChar char="•"/>
            </a:pPr>
            <a:r>
              <a:rPr lang="tr-TR" b="1" dirty="0" smtClean="0">
                <a:solidFill>
                  <a:schemeClr val="tx1">
                    <a:lumMod val="95000"/>
                    <a:lumOff val="5000"/>
                  </a:schemeClr>
                </a:solidFill>
                <a:latin typeface="Times New Roman" pitchFamily="18" charset="0"/>
                <a:cs typeface="Times New Roman" pitchFamily="18" charset="0"/>
              </a:rPr>
              <a:t>Özgüven eksikliği, </a:t>
            </a:r>
          </a:p>
          <a:p>
            <a:pPr>
              <a:buFont typeface="Arial" pitchFamily="34" charset="0"/>
              <a:buChar char="•"/>
            </a:pPr>
            <a:r>
              <a:rPr lang="tr-TR" b="1" dirty="0" smtClean="0">
                <a:solidFill>
                  <a:schemeClr val="tx1">
                    <a:lumMod val="95000"/>
                    <a:lumOff val="5000"/>
                  </a:schemeClr>
                </a:solidFill>
                <a:latin typeface="Times New Roman" pitchFamily="18" charset="0"/>
                <a:cs typeface="Times New Roman" pitchFamily="18" charset="0"/>
              </a:rPr>
              <a:t>İletişim becerileri eksikliği, </a:t>
            </a:r>
          </a:p>
          <a:p>
            <a:pPr>
              <a:buFont typeface="Arial" pitchFamily="34" charset="0"/>
              <a:buChar char="•"/>
            </a:pPr>
            <a:r>
              <a:rPr lang="tr-TR" b="1" dirty="0" smtClean="0">
                <a:solidFill>
                  <a:schemeClr val="tx1">
                    <a:lumMod val="95000"/>
                    <a:lumOff val="5000"/>
                  </a:schemeClr>
                </a:solidFill>
                <a:latin typeface="Times New Roman" pitchFamily="18" charset="0"/>
                <a:cs typeface="Times New Roman" pitchFamily="18" charset="0"/>
              </a:rPr>
              <a:t>Okul başarısızlığı, </a:t>
            </a:r>
          </a:p>
          <a:p>
            <a:pPr>
              <a:buFont typeface="Arial" pitchFamily="34" charset="0"/>
              <a:buChar char="•"/>
            </a:pPr>
            <a:r>
              <a:rPr lang="tr-TR" b="1" dirty="0" smtClean="0">
                <a:solidFill>
                  <a:schemeClr val="tx1">
                    <a:lumMod val="95000"/>
                    <a:lumOff val="5000"/>
                  </a:schemeClr>
                </a:solidFill>
                <a:latin typeface="Times New Roman" pitchFamily="18" charset="0"/>
                <a:cs typeface="Times New Roman" pitchFamily="18" charset="0"/>
              </a:rPr>
              <a:t>Aile sorunları ve parçalanmış aile, </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686800" cy="838200"/>
          </a:xfrm>
        </p:spPr>
        <p:txBody>
          <a:bodyPr>
            <a:noAutofit/>
          </a:bodyPr>
          <a:lstStyle/>
          <a:p>
            <a:pPr algn="ctr"/>
            <a:r>
              <a:rPr lang="tr-TR" sz="5400" b="1" dirty="0" smtClean="0">
                <a:solidFill>
                  <a:srgbClr val="FFFF00"/>
                </a:solidFill>
                <a:latin typeface="Times New Roman" pitchFamily="18" charset="0"/>
                <a:cs typeface="Times New Roman" pitchFamily="18" charset="0"/>
              </a:rPr>
              <a:t>etkenler</a:t>
            </a:r>
            <a:endParaRPr lang="tr-TR" sz="5400" dirty="0">
              <a:solidFill>
                <a:srgbClr val="FFFF00"/>
              </a:solidFill>
            </a:endParaRPr>
          </a:p>
        </p:txBody>
      </p:sp>
      <p:sp>
        <p:nvSpPr>
          <p:cNvPr id="3" name="2 İçerik Yer Tutucusu"/>
          <p:cNvSpPr>
            <a:spLocks noGrp="1"/>
          </p:cNvSpPr>
          <p:nvPr>
            <p:ph idx="1"/>
          </p:nvPr>
        </p:nvSpPr>
        <p:spPr/>
        <p:txBody>
          <a:bodyPr/>
          <a:lstStyle/>
          <a:p>
            <a:r>
              <a:rPr lang="tr-TR" b="1" dirty="0" smtClean="0">
                <a:solidFill>
                  <a:schemeClr val="tx1">
                    <a:lumMod val="95000"/>
                    <a:lumOff val="5000"/>
                  </a:schemeClr>
                </a:solidFill>
                <a:latin typeface="Times New Roman" pitchFamily="18" charset="0"/>
                <a:cs typeface="Times New Roman" pitchFamily="18" charset="0"/>
              </a:rPr>
              <a:t>Ailenin disiplin becerilerinin zayıf olması; uygunsuz, tutarsız ve sert disiplin uygulamalarının bulunması ve çocuk yetiştirme konusunda farklı anlayışların çocuğa yansıtılması,</a:t>
            </a:r>
          </a:p>
          <a:p>
            <a:r>
              <a:rPr lang="tr-TR" b="1" dirty="0" smtClean="0">
                <a:solidFill>
                  <a:schemeClr val="tx1">
                    <a:lumMod val="95000"/>
                    <a:lumOff val="5000"/>
                  </a:schemeClr>
                </a:solidFill>
                <a:latin typeface="Times New Roman" pitchFamily="18" charset="0"/>
                <a:cs typeface="Times New Roman" pitchFamily="18" charset="0"/>
              </a:rPr>
              <a:t>Çocukların eğitim yaşamının ihmal edilmesi</a:t>
            </a:r>
          </a:p>
          <a:p>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42852"/>
            <a:ext cx="8686800" cy="928694"/>
          </a:xfrm>
        </p:spPr>
        <p:txBody>
          <a:bodyPr>
            <a:noAutofit/>
          </a:bodyPr>
          <a:lstStyle/>
          <a:p>
            <a:pPr algn="ctr"/>
            <a:r>
              <a:rPr lang="tr-TR" sz="5400" b="1" dirty="0" smtClean="0">
                <a:solidFill>
                  <a:srgbClr val="FFFF00"/>
                </a:solidFill>
                <a:latin typeface="Times New Roman" pitchFamily="18" charset="0"/>
                <a:cs typeface="Times New Roman" pitchFamily="18" charset="0"/>
              </a:rPr>
              <a:t>etkenler</a:t>
            </a:r>
            <a:endParaRPr lang="tr-TR" sz="5400" dirty="0">
              <a:solidFill>
                <a:srgbClr val="FFFF00"/>
              </a:solidFill>
            </a:endParaRPr>
          </a:p>
        </p:txBody>
      </p:sp>
      <p:sp>
        <p:nvSpPr>
          <p:cNvPr id="3" name="2 İçerik Yer Tutucusu"/>
          <p:cNvSpPr>
            <a:spLocks noGrp="1"/>
          </p:cNvSpPr>
          <p:nvPr>
            <p:ph idx="1"/>
          </p:nvPr>
        </p:nvSpPr>
        <p:spPr>
          <a:xfrm>
            <a:off x="304800" y="1142984"/>
            <a:ext cx="8686800" cy="4937141"/>
          </a:xfrm>
        </p:spPr>
        <p:txBody>
          <a:bodyPr>
            <a:normAutofit fontScale="92500" lnSpcReduction="20000"/>
          </a:bodyPr>
          <a:lstStyle/>
          <a:p>
            <a:r>
              <a:rPr lang="tr-TR" b="1" dirty="0" smtClean="0">
                <a:solidFill>
                  <a:schemeClr val="tx1">
                    <a:lumMod val="95000"/>
                    <a:lumOff val="5000"/>
                  </a:schemeClr>
                </a:solidFill>
                <a:latin typeface="Times New Roman" pitchFamily="18" charset="0"/>
                <a:cs typeface="Times New Roman" pitchFamily="18" charset="0"/>
              </a:rPr>
              <a:t>AİLE İÇİ ÇATIŞMA, EV İÇİ ŞİDDET, İSTİSMARIN VARLIĞI, </a:t>
            </a:r>
          </a:p>
          <a:p>
            <a:r>
              <a:rPr lang="tr-TR" b="1" dirty="0" smtClean="0">
                <a:solidFill>
                  <a:schemeClr val="tx1">
                    <a:lumMod val="95000"/>
                    <a:lumOff val="5000"/>
                  </a:schemeClr>
                </a:solidFill>
                <a:latin typeface="Times New Roman" pitchFamily="18" charset="0"/>
                <a:cs typeface="Times New Roman" pitchFamily="18" charset="0"/>
              </a:rPr>
              <a:t> ÇOCUKLARIN FİZİKSEL VE RUHSAL SAĞLININ İYİ OLMAMASI, MADDE KULLANIMI, DEPRESYON</a:t>
            </a:r>
          </a:p>
          <a:p>
            <a:r>
              <a:rPr lang="tr-TR" b="1" dirty="0" smtClean="0">
                <a:solidFill>
                  <a:schemeClr val="tx1">
                    <a:lumMod val="95000"/>
                    <a:lumOff val="5000"/>
                  </a:schemeClr>
                </a:solidFill>
                <a:latin typeface="Times New Roman" pitchFamily="18" charset="0"/>
                <a:cs typeface="Times New Roman" pitchFamily="18" charset="0"/>
              </a:rPr>
              <a:t>ÇOCUKLARIN DAVRANIŞLARINI KONTROL ETMEKTE ZORLUK YAŞAMASI VE İÇLERİNDEN GELDİĞİ GİBİ, DÜŞÜNMEDEN HAREKET ETMELERİ,</a:t>
            </a:r>
          </a:p>
          <a:p>
            <a:r>
              <a:rPr lang="tr-TR" b="1" dirty="0" smtClean="0">
                <a:solidFill>
                  <a:schemeClr val="tx1">
                    <a:lumMod val="95000"/>
                    <a:lumOff val="5000"/>
                  </a:schemeClr>
                </a:solidFill>
                <a:latin typeface="Times New Roman" pitchFamily="18" charset="0"/>
                <a:cs typeface="Times New Roman" pitchFamily="18" charset="0"/>
              </a:rPr>
              <a:t> SORUN ÇÖZME, ÖFKE KONTROLÜ VE İLETİŞİM KURMA GİBİ SOSYAL BECERİLERİNİN ZAYIF OLMASI, </a:t>
            </a:r>
          </a:p>
          <a:p>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solidFill>
                  <a:schemeClr val="tx1">
                    <a:lumMod val="95000"/>
                    <a:lumOff val="5000"/>
                  </a:schemeClr>
                </a:solidFill>
                <a:latin typeface="Times New Roman" pitchFamily="18" charset="0"/>
                <a:cs typeface="Times New Roman" pitchFamily="18" charset="0"/>
              </a:rPr>
              <a:t>ŞİDDET ÖĞRENİLEN BİR DAVRANIŞTIR.</a:t>
            </a:r>
          </a:p>
          <a:p>
            <a:r>
              <a:rPr lang="tr-TR" b="1" dirty="0" smtClean="0">
                <a:solidFill>
                  <a:schemeClr val="tx1">
                    <a:lumMod val="95000"/>
                    <a:lumOff val="5000"/>
                  </a:schemeClr>
                </a:solidFill>
                <a:latin typeface="Times New Roman" pitchFamily="18" charset="0"/>
                <a:cs typeface="Times New Roman" pitchFamily="18" charset="0"/>
              </a:rPr>
              <a:t>ŞİDDETİN HER TÜRLÜSÜ İNSAN HAYATINA ÖĞRENİLEREK GİRER.</a:t>
            </a:r>
          </a:p>
          <a:p>
            <a:r>
              <a:rPr lang="tr-TR" b="1" dirty="0" smtClean="0">
                <a:solidFill>
                  <a:schemeClr val="tx1">
                    <a:lumMod val="95000"/>
                    <a:lumOff val="5000"/>
                  </a:schemeClr>
                </a:solidFill>
                <a:latin typeface="Times New Roman" pitchFamily="18" charset="0"/>
                <a:cs typeface="Times New Roman" pitchFamily="18" charset="0"/>
              </a:rPr>
              <a:t>EN ÖNEMLİ ÖĞRENME KAYNAĞI İSE KİŞİNİN AİLESİDİR.</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3 İçerik Yer Tutucusu" descr="k_05134837_k_05121949_Yiddetin-onlenmesinde-ofke-kontrolu.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0"/>
            <a:ext cx="8686800" cy="2500306"/>
          </a:xfrm>
        </p:spPr>
        <p:txBody>
          <a:bodyPr>
            <a:noAutofit/>
          </a:bodyPr>
          <a:lstStyle/>
          <a:p>
            <a:pPr algn="ctr"/>
            <a:r>
              <a:rPr lang="tr-TR" sz="5400" b="1" dirty="0" smtClean="0">
                <a:solidFill>
                  <a:srgbClr val="FFFF00"/>
                </a:solidFill>
                <a:latin typeface="Times New Roman" pitchFamily="18" charset="0"/>
                <a:cs typeface="Times New Roman" pitchFamily="18" charset="0"/>
              </a:rPr>
              <a:t>Zorbaca </a:t>
            </a:r>
            <a:r>
              <a:rPr lang="tr-TR" sz="5400" b="1" dirty="0" err="1" smtClean="0">
                <a:solidFill>
                  <a:srgbClr val="FFFF00"/>
                </a:solidFill>
                <a:latin typeface="Times New Roman" pitchFamily="18" charset="0"/>
                <a:cs typeface="Times New Roman" pitchFamily="18" charset="0"/>
              </a:rPr>
              <a:t>davranIşlarda</a:t>
            </a:r>
            <a:r>
              <a:rPr lang="tr-TR" sz="5400" b="1" dirty="0" smtClean="0">
                <a:solidFill>
                  <a:srgbClr val="FFFF00"/>
                </a:solidFill>
                <a:latin typeface="Times New Roman" pitchFamily="18" charset="0"/>
                <a:cs typeface="Times New Roman" pitchFamily="18" charset="0"/>
              </a:rPr>
              <a:t> bulunan çocuklar</a:t>
            </a:r>
            <a:endParaRPr lang="tr-TR" sz="5400" dirty="0">
              <a:solidFill>
                <a:srgbClr val="FFFF00"/>
              </a:solidFill>
            </a:endParaRPr>
          </a:p>
        </p:txBody>
      </p:sp>
      <p:sp>
        <p:nvSpPr>
          <p:cNvPr id="3" name="2 İçerik Yer Tutucusu"/>
          <p:cNvSpPr>
            <a:spLocks noGrp="1"/>
          </p:cNvSpPr>
          <p:nvPr>
            <p:ph idx="1"/>
          </p:nvPr>
        </p:nvSpPr>
        <p:spPr>
          <a:xfrm>
            <a:off x="304800" y="2643182"/>
            <a:ext cx="8686800" cy="3436943"/>
          </a:xfrm>
        </p:spPr>
        <p:txBody>
          <a:bodyPr>
            <a:noAutofit/>
          </a:bodyPr>
          <a:lstStyle/>
          <a:p>
            <a:r>
              <a:rPr lang="tr-TR" b="1" dirty="0" smtClean="0">
                <a:solidFill>
                  <a:schemeClr val="tx1">
                    <a:lumMod val="95000"/>
                    <a:lumOff val="5000"/>
                  </a:schemeClr>
                </a:solidFill>
                <a:latin typeface="Times New Roman" pitchFamily="18" charset="0"/>
                <a:cs typeface="Times New Roman" pitchFamily="18" charset="0"/>
              </a:rPr>
              <a:t>Daha önce kendileri zorbaca davranışlara maruz kalmışlardır. Onların örnek alacak rol modelleri yoktur ya da zayıftır, aile içinde ihmal edilmişlerdir, davranış problemleri vardır, bu çocuklar aşırı-uygunsuz etkileşimlere sahiptirler.</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0"/>
            <a:ext cx="8686800" cy="2428868"/>
          </a:xfrm>
        </p:spPr>
        <p:txBody>
          <a:bodyPr>
            <a:noAutofit/>
          </a:bodyPr>
          <a:lstStyle/>
          <a:p>
            <a:pPr algn="ctr"/>
            <a:r>
              <a:rPr lang="tr-TR" sz="5400" b="1" dirty="0" smtClean="0">
                <a:solidFill>
                  <a:srgbClr val="FFFF00"/>
                </a:solidFill>
                <a:latin typeface="Times New Roman" pitchFamily="18" charset="0"/>
                <a:cs typeface="Times New Roman" pitchFamily="18" charset="0"/>
              </a:rPr>
              <a:t>okul </a:t>
            </a:r>
            <a:r>
              <a:rPr lang="tr-TR" sz="5400" b="1" dirty="0" err="1" smtClean="0">
                <a:solidFill>
                  <a:srgbClr val="FFFF00"/>
                </a:solidFill>
                <a:latin typeface="Times New Roman" pitchFamily="18" charset="0"/>
                <a:cs typeface="Times New Roman" pitchFamily="18" charset="0"/>
              </a:rPr>
              <a:t>İçİnde</a:t>
            </a:r>
            <a:r>
              <a:rPr lang="tr-TR" sz="5400" b="1" dirty="0" smtClean="0">
                <a:solidFill>
                  <a:srgbClr val="FFFF00"/>
                </a:solidFill>
                <a:latin typeface="Times New Roman" pitchFamily="18" charset="0"/>
                <a:cs typeface="Times New Roman" pitchFamily="18" charset="0"/>
              </a:rPr>
              <a:t> </a:t>
            </a:r>
            <a:r>
              <a:rPr lang="tr-TR" sz="5400" b="1" dirty="0" err="1" smtClean="0">
                <a:solidFill>
                  <a:srgbClr val="FFFF00"/>
                </a:solidFill>
                <a:latin typeface="Times New Roman" pitchFamily="18" charset="0"/>
                <a:cs typeface="Times New Roman" pitchFamily="18" charset="0"/>
              </a:rPr>
              <a:t>gösterdİklerİ</a:t>
            </a:r>
            <a:r>
              <a:rPr lang="tr-TR" sz="5400" b="1" dirty="0" smtClean="0">
                <a:solidFill>
                  <a:srgbClr val="FFFF00"/>
                </a:solidFill>
                <a:latin typeface="Times New Roman" pitchFamily="18" charset="0"/>
                <a:cs typeface="Times New Roman" pitchFamily="18" charset="0"/>
              </a:rPr>
              <a:t> </a:t>
            </a:r>
            <a:r>
              <a:rPr lang="tr-TR" sz="5400" b="1" dirty="0" err="1" smtClean="0">
                <a:solidFill>
                  <a:srgbClr val="FFFF00"/>
                </a:solidFill>
                <a:latin typeface="Times New Roman" pitchFamily="18" charset="0"/>
                <a:cs typeface="Times New Roman" pitchFamily="18" charset="0"/>
              </a:rPr>
              <a:t>davranIşlar</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304800" y="2500306"/>
            <a:ext cx="8686800" cy="3579819"/>
          </a:xfrm>
        </p:spPr>
        <p:txBody>
          <a:bodyPr>
            <a:noAutofit/>
          </a:bodyPr>
          <a:lstStyle/>
          <a:p>
            <a:r>
              <a:rPr lang="tr-TR" b="1" dirty="0" smtClean="0">
                <a:solidFill>
                  <a:schemeClr val="tx1">
                    <a:lumMod val="95000"/>
                    <a:lumOff val="5000"/>
                  </a:schemeClr>
                </a:solidFill>
                <a:latin typeface="Times New Roman" pitchFamily="18" charset="0"/>
                <a:cs typeface="Times New Roman" pitchFamily="18" charset="0"/>
              </a:rPr>
              <a:t>Ad takma, </a:t>
            </a:r>
          </a:p>
          <a:p>
            <a:r>
              <a:rPr lang="tr-TR" b="1" dirty="0" smtClean="0">
                <a:solidFill>
                  <a:schemeClr val="tx1">
                    <a:lumMod val="95000"/>
                    <a:lumOff val="5000"/>
                  </a:schemeClr>
                </a:solidFill>
                <a:latin typeface="Times New Roman" pitchFamily="18" charset="0"/>
                <a:cs typeface="Times New Roman" pitchFamily="18" charset="0"/>
              </a:rPr>
              <a:t>Sosyal izolasyon, </a:t>
            </a:r>
          </a:p>
          <a:p>
            <a:r>
              <a:rPr lang="tr-TR" b="1" dirty="0" smtClean="0">
                <a:solidFill>
                  <a:schemeClr val="tx1">
                    <a:lumMod val="95000"/>
                    <a:lumOff val="5000"/>
                  </a:schemeClr>
                </a:solidFill>
                <a:latin typeface="Times New Roman" pitchFamily="18" charset="0"/>
                <a:cs typeface="Times New Roman" pitchFamily="18" charset="0"/>
              </a:rPr>
              <a:t>Hakkında dedikodu yapmak, </a:t>
            </a:r>
          </a:p>
          <a:p>
            <a:r>
              <a:rPr lang="tr-TR" b="1" dirty="0" smtClean="0">
                <a:solidFill>
                  <a:schemeClr val="tx1">
                    <a:lumMod val="95000"/>
                    <a:lumOff val="5000"/>
                  </a:schemeClr>
                </a:solidFill>
                <a:latin typeface="Times New Roman" pitchFamily="18" charset="0"/>
                <a:cs typeface="Times New Roman" pitchFamily="18" charset="0"/>
              </a:rPr>
              <a:t> İtip kakmak, </a:t>
            </a:r>
          </a:p>
          <a:p>
            <a:r>
              <a:rPr lang="tr-TR" b="1" dirty="0" smtClean="0">
                <a:solidFill>
                  <a:schemeClr val="tx1">
                    <a:lumMod val="95000"/>
                    <a:lumOff val="5000"/>
                  </a:schemeClr>
                </a:solidFill>
                <a:latin typeface="Times New Roman" pitchFamily="18" charset="0"/>
                <a:cs typeface="Times New Roman" pitchFamily="18" charset="0"/>
              </a:rPr>
              <a:t>Fiziksel zarar verme, </a:t>
            </a:r>
          </a:p>
          <a:p>
            <a:r>
              <a:rPr lang="tr-TR" b="1" dirty="0" smtClean="0">
                <a:solidFill>
                  <a:schemeClr val="tx1">
                    <a:lumMod val="95000"/>
                    <a:lumOff val="5000"/>
                  </a:schemeClr>
                </a:solidFill>
                <a:latin typeface="Times New Roman" pitchFamily="18" charset="0"/>
                <a:cs typeface="Times New Roman" pitchFamily="18" charset="0"/>
              </a:rPr>
              <a:t>Taciz içerikli dokunuşlar,</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142852"/>
            <a:ext cx="8686800" cy="2428892"/>
          </a:xfrm>
        </p:spPr>
        <p:txBody>
          <a:bodyPr>
            <a:noAutofit/>
          </a:bodyPr>
          <a:lstStyle/>
          <a:p>
            <a:pPr algn="ctr"/>
            <a:r>
              <a:rPr lang="tr-TR" sz="5400" b="1" dirty="0" smtClean="0">
                <a:solidFill>
                  <a:srgbClr val="FFFF00"/>
                </a:solidFill>
                <a:latin typeface="Times New Roman" pitchFamily="18" charset="0"/>
                <a:cs typeface="Times New Roman" pitchFamily="18" charset="0"/>
              </a:rPr>
              <a:t>Zorbaca </a:t>
            </a:r>
            <a:r>
              <a:rPr lang="tr-TR" sz="5400" b="1" dirty="0" err="1" smtClean="0">
                <a:solidFill>
                  <a:srgbClr val="FFFF00"/>
                </a:solidFill>
                <a:latin typeface="Times New Roman" pitchFamily="18" charset="0"/>
                <a:cs typeface="Times New Roman" pitchFamily="18" charset="0"/>
              </a:rPr>
              <a:t>DavranIşlara</a:t>
            </a:r>
            <a:r>
              <a:rPr lang="tr-TR" sz="5400" b="1" dirty="0" smtClean="0">
                <a:solidFill>
                  <a:srgbClr val="FFFF00"/>
                </a:solidFill>
                <a:latin typeface="Times New Roman" pitchFamily="18" charset="0"/>
                <a:cs typeface="Times New Roman" pitchFamily="18" charset="0"/>
              </a:rPr>
              <a:t> Maruz Kalan Çocuklar</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304800" y="2500306"/>
            <a:ext cx="8686800" cy="3579819"/>
          </a:xfrm>
        </p:spPr>
        <p:txBody>
          <a:bodyPr>
            <a:noAutofit/>
          </a:bodyPr>
          <a:lstStyle/>
          <a:p>
            <a:r>
              <a:rPr lang="tr-TR" b="1" dirty="0" smtClean="0">
                <a:solidFill>
                  <a:schemeClr val="tx1">
                    <a:lumMod val="95000"/>
                    <a:lumOff val="5000"/>
                  </a:schemeClr>
                </a:solidFill>
                <a:latin typeface="Times New Roman" pitchFamily="18" charset="0"/>
                <a:cs typeface="Times New Roman" pitchFamily="18" charset="0"/>
              </a:rPr>
              <a:t>Çekingen, içedönük, endişeli, pasiflerdir. Uyum zorlukları çeker, etkili olamama gibi kaygı sorunları vardır. Kendisini zihinsel yetenek ve çekicilikte yetersiz görür. kendini çaresiz ve etkisiz hisseder. Zorbaca davranışlara maruz kalan çocukların fiziksel güçleri zayıftır, zorbalığa karşı fiziki güçle karşılık veremezler.</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57200"/>
            <a:ext cx="8991600" cy="900098"/>
          </a:xfrm>
        </p:spPr>
        <p:txBody>
          <a:bodyPr>
            <a:noAutofit/>
          </a:bodyPr>
          <a:lstStyle/>
          <a:p>
            <a:pPr algn="ctr"/>
            <a:r>
              <a:rPr lang="tr-TR" sz="5400" b="1" dirty="0" err="1" smtClean="0">
                <a:solidFill>
                  <a:srgbClr val="FFFF00"/>
                </a:solidFill>
                <a:latin typeface="Times New Roman" pitchFamily="18" charset="0"/>
                <a:cs typeface="Times New Roman" pitchFamily="18" charset="0"/>
              </a:rPr>
              <a:t>Mağdurİyet</a:t>
            </a:r>
            <a:r>
              <a:rPr lang="tr-TR" sz="5400" b="1" dirty="0" smtClean="0">
                <a:solidFill>
                  <a:srgbClr val="FFFF00"/>
                </a:solidFill>
                <a:latin typeface="Times New Roman" pitchFamily="18" charset="0"/>
                <a:cs typeface="Times New Roman" pitchFamily="18" charset="0"/>
              </a:rPr>
              <a:t> </a:t>
            </a:r>
            <a:r>
              <a:rPr lang="tr-TR" sz="5400" b="1" dirty="0" err="1" smtClean="0">
                <a:solidFill>
                  <a:srgbClr val="FFFF00"/>
                </a:solidFill>
                <a:latin typeface="Times New Roman" pitchFamily="18" charset="0"/>
                <a:cs typeface="Times New Roman" pitchFamily="18" charset="0"/>
              </a:rPr>
              <a:t>Belİrtİlerİ</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304800" y="1643050"/>
            <a:ext cx="8686800" cy="4437075"/>
          </a:xfrm>
        </p:spPr>
        <p:txBody>
          <a:bodyPr>
            <a:noAutofit/>
          </a:bodyPr>
          <a:lstStyle/>
          <a:p>
            <a:r>
              <a:rPr lang="tr-TR" b="1" dirty="0" smtClean="0">
                <a:solidFill>
                  <a:schemeClr val="tx1">
                    <a:lumMod val="95000"/>
                    <a:lumOff val="5000"/>
                  </a:schemeClr>
                </a:solidFill>
                <a:latin typeface="Times New Roman" pitchFamily="18" charset="0"/>
                <a:cs typeface="Times New Roman" pitchFamily="18" charset="0"/>
              </a:rPr>
              <a:t>Teneffüslerde genellikle yalnızdır, </a:t>
            </a:r>
          </a:p>
          <a:p>
            <a:r>
              <a:rPr lang="tr-TR" b="1" dirty="0" smtClean="0">
                <a:solidFill>
                  <a:schemeClr val="tx1">
                    <a:lumMod val="95000"/>
                    <a:lumOff val="5000"/>
                  </a:schemeClr>
                </a:solidFill>
                <a:latin typeface="Times New Roman" pitchFamily="18" charset="0"/>
                <a:cs typeface="Times New Roman" pitchFamily="18" charset="0"/>
              </a:rPr>
              <a:t>Takım oyunlarına seçilmez veya en son seçilir,</a:t>
            </a:r>
          </a:p>
          <a:p>
            <a:r>
              <a:rPr lang="tr-TR" b="1" dirty="0" smtClean="0">
                <a:solidFill>
                  <a:schemeClr val="tx1">
                    <a:lumMod val="95000"/>
                    <a:lumOff val="5000"/>
                  </a:schemeClr>
                </a:solidFill>
                <a:latin typeface="Times New Roman" pitchFamily="18" charset="0"/>
                <a:cs typeface="Times New Roman" pitchFamily="18" charset="0"/>
              </a:rPr>
              <a:t>Teneffüslerde öğretmene veya diğer yetişkinlere yakın olmak ister, </a:t>
            </a:r>
          </a:p>
          <a:p>
            <a:r>
              <a:rPr lang="tr-TR" b="1" dirty="0" smtClean="0">
                <a:solidFill>
                  <a:schemeClr val="tx1">
                    <a:lumMod val="95000"/>
                    <a:lumOff val="5000"/>
                  </a:schemeClr>
                </a:solidFill>
                <a:latin typeface="Times New Roman" pitchFamily="18" charset="0"/>
                <a:cs typeface="Times New Roman" pitchFamily="18" charset="0"/>
              </a:rPr>
              <a:t> Sınıfta konuşma zorluğu çeker, endişeli ve güvensiz bir yüz ifade- sine sahiptir, </a:t>
            </a:r>
          </a:p>
          <a:p>
            <a:r>
              <a:rPr lang="tr-TR" b="1" dirty="0" smtClean="0">
                <a:solidFill>
                  <a:schemeClr val="tx1">
                    <a:lumMod val="95000"/>
                    <a:lumOff val="5000"/>
                  </a:schemeClr>
                </a:solidFill>
                <a:latin typeface="Times New Roman" pitchFamily="18" charset="0"/>
                <a:cs typeface="Times New Roman" pitchFamily="18" charset="0"/>
              </a:rPr>
              <a:t> Okul başarısı aniden veya yavaş yavaş düşer,</a:t>
            </a:r>
          </a:p>
          <a:p>
            <a:r>
              <a:rPr lang="tr-TR" b="1" dirty="0" smtClean="0">
                <a:solidFill>
                  <a:schemeClr val="tx1">
                    <a:lumMod val="95000"/>
                    <a:lumOff val="5000"/>
                  </a:schemeClr>
                </a:solidFill>
                <a:latin typeface="Times New Roman" pitchFamily="18" charset="0"/>
                <a:cs typeface="Times New Roman" pitchFamily="18" charset="0"/>
              </a:rPr>
              <a:t>Yaşıt grupları içinde kendini göstermekten (Fiziksel veya Sosyal Olarak) kaçınır. </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Neler </a:t>
            </a:r>
            <a:r>
              <a:rPr lang="tr-TR" sz="5400" b="1" dirty="0" err="1" smtClean="0">
                <a:solidFill>
                  <a:srgbClr val="FFFF00"/>
                </a:solidFill>
                <a:latin typeface="Times New Roman" pitchFamily="18" charset="0"/>
                <a:cs typeface="Times New Roman" pitchFamily="18" charset="0"/>
              </a:rPr>
              <a:t>yapIlabİlİr</a:t>
            </a:r>
            <a:r>
              <a:rPr lang="tr-TR" sz="5400" b="1" dirty="0" smtClean="0">
                <a:solidFill>
                  <a:srgbClr val="FFFF00"/>
                </a:solidFill>
                <a:latin typeface="Times New Roman" pitchFamily="18" charset="0"/>
                <a:cs typeface="Times New Roman" pitchFamily="18" charset="0"/>
              </a:rPr>
              <a: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ctr">
              <a:buNone/>
            </a:pPr>
            <a:r>
              <a:rPr lang="tr-TR" sz="4400" b="1" dirty="0" smtClean="0">
                <a:solidFill>
                  <a:schemeClr val="tx1">
                    <a:lumMod val="95000"/>
                    <a:lumOff val="5000"/>
                  </a:schemeClr>
                </a:solidFill>
                <a:latin typeface="Times New Roman" pitchFamily="18" charset="0"/>
                <a:cs typeface="Times New Roman" pitchFamily="18" charset="0"/>
              </a:rPr>
              <a:t>   Bu dünyanın ÖNCELİKLE daha fazla başarılı insana ihtiyacı yok. Aksine bu dünyanın acilen her türden fazlaca barışçı, iyileştirici ve sevgi dolu insanlara ihtiyacı var.”</a:t>
            </a:r>
          </a:p>
          <a:p>
            <a:pPr algn="ctr">
              <a:buNone/>
            </a:pPr>
            <a:r>
              <a:rPr lang="tr-TR" sz="4400" b="1" dirty="0" smtClean="0">
                <a:solidFill>
                  <a:schemeClr val="tx1">
                    <a:lumMod val="95000"/>
                    <a:lumOff val="5000"/>
                  </a:schemeClr>
                </a:solidFill>
                <a:latin typeface="Times New Roman" pitchFamily="18" charset="0"/>
                <a:cs typeface="Times New Roman" pitchFamily="18" charset="0"/>
              </a:rPr>
              <a:t>         				 </a:t>
            </a:r>
            <a:r>
              <a:rPr lang="tr-TR" sz="4400" b="1" dirty="0" err="1" smtClean="0">
                <a:solidFill>
                  <a:schemeClr val="tx1">
                    <a:lumMod val="95000"/>
                    <a:lumOff val="5000"/>
                  </a:schemeClr>
                </a:solidFill>
                <a:latin typeface="Times New Roman" pitchFamily="18" charset="0"/>
                <a:cs typeface="Times New Roman" pitchFamily="18" charset="0"/>
              </a:rPr>
              <a:t>Dalai</a:t>
            </a:r>
            <a:r>
              <a:rPr lang="tr-TR" sz="4400" b="1" dirty="0" smtClean="0">
                <a:solidFill>
                  <a:schemeClr val="tx1">
                    <a:lumMod val="95000"/>
                    <a:lumOff val="5000"/>
                  </a:schemeClr>
                </a:solidFill>
                <a:latin typeface="Times New Roman" pitchFamily="18" charset="0"/>
                <a:cs typeface="Times New Roman" pitchFamily="18" charset="0"/>
              </a:rPr>
              <a:t> Lama</a:t>
            </a:r>
          </a:p>
          <a:p>
            <a:pPr algn="ctr"/>
            <a:endParaRPr lang="tr-TR" sz="44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ŞİDDET NEDİR?</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304800" y="1554162"/>
            <a:ext cx="8686800" cy="4803796"/>
          </a:xfrm>
        </p:spPr>
        <p:txBody>
          <a:bodyPr>
            <a:normAutofit/>
          </a:bodyPr>
          <a:lstStyle/>
          <a:p>
            <a:pPr eaLnBrk="0" hangingPunct="0">
              <a:buClr>
                <a:srgbClr val="7030A0"/>
              </a:buClr>
              <a:buSzPct val="100000"/>
              <a:buNone/>
              <a:defRPr/>
            </a:pPr>
            <a:r>
              <a:rPr lang="tr-TR" b="1" kern="0" dirty="0">
                <a:effectLst>
                  <a:outerShdw blurRad="38100" dist="38100" dir="2700000" algn="tl">
                    <a:srgbClr val="000000"/>
                  </a:outerShdw>
                </a:effectLst>
                <a:latin typeface="Cambria" pitchFamily="18" charset="0"/>
              </a:rPr>
              <a:t> </a:t>
            </a:r>
            <a:r>
              <a:rPr lang="tr-TR" b="1" kern="0" dirty="0" smtClean="0">
                <a:effectLst>
                  <a:outerShdw blurRad="38100" dist="38100" dir="2700000" algn="tl">
                    <a:srgbClr val="000000"/>
                  </a:outerShdw>
                </a:effectLst>
                <a:latin typeface="Cambria" pitchFamily="18" charset="0"/>
              </a:rPr>
              <a:t>   </a:t>
            </a:r>
            <a:r>
              <a:rPr lang="tr-TR" sz="4400" kern="0" dirty="0" smtClean="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rPr>
              <a:t>GÜÇ VE BASKI UYGULAYARAK İNSANLARIN BEDENSEL VEYA RUHSAL AÇIDAN ZARAR GÖRMESİNE NEDEN OLAN BİREYSEL VEYA TOPLU HAREKETLERİN TÜMÜDÜR. </a:t>
            </a:r>
            <a:endParaRPr lang="tr-TR" sz="4400" kern="0" dirty="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Neler </a:t>
            </a:r>
            <a:r>
              <a:rPr lang="tr-TR" sz="5400" b="1" dirty="0" err="1" smtClean="0">
                <a:solidFill>
                  <a:srgbClr val="FFFF00"/>
                </a:solidFill>
                <a:latin typeface="Times New Roman" pitchFamily="18" charset="0"/>
                <a:cs typeface="Times New Roman" pitchFamily="18" charset="0"/>
              </a:rPr>
              <a:t>yapIlabİlİr</a:t>
            </a:r>
            <a:r>
              <a:rPr lang="tr-TR" sz="5400" b="1" dirty="0" smtClean="0">
                <a:solidFill>
                  <a:srgbClr val="FFFF00"/>
                </a:solidFill>
                <a:latin typeface="Times New Roman" pitchFamily="18" charset="0"/>
                <a:cs typeface="Times New Roman" pitchFamily="18" charset="0"/>
              </a:rPr>
              <a:t>?</a:t>
            </a:r>
            <a:endParaRPr lang="tr-TR" sz="5400" dirty="0">
              <a:solidFill>
                <a:srgbClr val="FFFF00"/>
              </a:solidFill>
            </a:endParaRPr>
          </a:p>
        </p:txBody>
      </p:sp>
      <p:sp>
        <p:nvSpPr>
          <p:cNvPr id="3" name="2 İçerik Yer Tutucusu"/>
          <p:cNvSpPr>
            <a:spLocks noGrp="1"/>
          </p:cNvSpPr>
          <p:nvPr>
            <p:ph idx="1"/>
          </p:nvPr>
        </p:nvSpPr>
        <p:spPr/>
        <p:txBody>
          <a:bodyPr>
            <a:noAutofit/>
          </a:bodyPr>
          <a:lstStyle/>
          <a:p>
            <a:r>
              <a:rPr lang="tr-TR" b="1" dirty="0" smtClean="0">
                <a:solidFill>
                  <a:schemeClr val="tx1">
                    <a:lumMod val="95000"/>
                    <a:lumOff val="5000"/>
                  </a:schemeClr>
                </a:solidFill>
                <a:latin typeface="Times New Roman" pitchFamily="18" charset="0"/>
                <a:cs typeface="Times New Roman" pitchFamily="18" charset="0"/>
              </a:rPr>
              <a:t>RİSK TABLOSU OLMALI</a:t>
            </a:r>
            <a:br>
              <a:rPr lang="tr-TR" b="1" dirty="0" smtClean="0">
                <a:solidFill>
                  <a:schemeClr val="tx1">
                    <a:lumMod val="95000"/>
                    <a:lumOff val="5000"/>
                  </a:schemeClr>
                </a:solidFill>
                <a:latin typeface="Times New Roman" pitchFamily="18" charset="0"/>
                <a:cs typeface="Times New Roman" pitchFamily="18" charset="0"/>
              </a:rPr>
            </a:br>
            <a:r>
              <a:rPr lang="tr-TR" b="1" dirty="0" smtClean="0">
                <a:solidFill>
                  <a:schemeClr val="tx1">
                    <a:lumMod val="95000"/>
                    <a:lumOff val="5000"/>
                  </a:schemeClr>
                </a:solidFill>
                <a:latin typeface="Times New Roman" pitchFamily="18" charset="0"/>
                <a:cs typeface="Times New Roman" pitchFamily="18" charset="0"/>
              </a:rPr>
              <a:t>Okullar, bilginin güvenliğini sağladıktan sonra çocukların </a:t>
            </a:r>
            <a:r>
              <a:rPr lang="tr-TR" b="1" dirty="0" err="1" smtClean="0">
                <a:solidFill>
                  <a:schemeClr val="tx1">
                    <a:lumMod val="95000"/>
                    <a:lumOff val="5000"/>
                  </a:schemeClr>
                </a:solidFill>
                <a:latin typeface="Times New Roman" pitchFamily="18" charset="0"/>
                <a:cs typeface="Times New Roman" pitchFamily="18" charset="0"/>
              </a:rPr>
              <a:t>psikososyal</a:t>
            </a:r>
            <a:r>
              <a:rPr lang="tr-TR" b="1" dirty="0" smtClean="0">
                <a:solidFill>
                  <a:schemeClr val="tx1">
                    <a:lumMod val="95000"/>
                    <a:lumOff val="5000"/>
                  </a:schemeClr>
                </a:solidFill>
                <a:latin typeface="Times New Roman" pitchFamily="18" charset="0"/>
                <a:cs typeface="Times New Roman" pitchFamily="18" charset="0"/>
              </a:rPr>
              <a:t> gelişimiyle ilgili analiz yapmalı. Her okulun şiddet tablosu olmalı. Fiziksel, sözlü veya cinsel şiddetin yaygınlığı saptanmalı. “Hangi şiddet görülüyor?”, “Ne kadar yaygın?”, “Okulun neresinde oluyor?” gibi sorulara yanıt aranmalı.</a:t>
            </a:r>
            <a:br>
              <a:rPr lang="tr-TR" b="1" dirty="0" smtClean="0">
                <a:solidFill>
                  <a:schemeClr val="tx1">
                    <a:lumMod val="95000"/>
                    <a:lumOff val="5000"/>
                  </a:schemeClr>
                </a:solidFill>
                <a:latin typeface="Times New Roman" pitchFamily="18" charset="0"/>
                <a:cs typeface="Times New Roman" pitchFamily="18" charset="0"/>
              </a:rPr>
            </a:br>
            <a:r>
              <a:rPr lang="tr-TR" b="1" dirty="0" smtClean="0">
                <a:solidFill>
                  <a:schemeClr val="tx1">
                    <a:lumMod val="95000"/>
                    <a:lumOff val="5000"/>
                  </a:schemeClr>
                </a:solidFill>
                <a:latin typeface="Times New Roman" pitchFamily="18" charset="0"/>
                <a:cs typeface="Times New Roman" pitchFamily="18" charset="0"/>
              </a:rPr>
              <a:t/>
            </a:r>
            <a:br>
              <a:rPr lang="tr-TR" b="1" dirty="0" smtClean="0">
                <a:solidFill>
                  <a:schemeClr val="tx1">
                    <a:lumMod val="95000"/>
                    <a:lumOff val="5000"/>
                  </a:schemeClr>
                </a:solidFill>
                <a:latin typeface="Times New Roman" pitchFamily="18" charset="0"/>
                <a:cs typeface="Times New Roman" pitchFamily="18" charset="0"/>
              </a:rPr>
            </a:b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Neler </a:t>
            </a:r>
            <a:r>
              <a:rPr lang="tr-TR" sz="5400" b="1" dirty="0" err="1" smtClean="0">
                <a:solidFill>
                  <a:srgbClr val="FFFF00"/>
                </a:solidFill>
                <a:latin typeface="Times New Roman" pitchFamily="18" charset="0"/>
                <a:cs typeface="Times New Roman" pitchFamily="18" charset="0"/>
              </a:rPr>
              <a:t>yapIlabİlİr</a:t>
            </a:r>
            <a:r>
              <a:rPr lang="tr-TR" sz="5400" b="1" dirty="0" smtClean="0">
                <a:solidFill>
                  <a:srgbClr val="FFFF00"/>
                </a:solidFill>
                <a:latin typeface="Times New Roman" pitchFamily="18" charset="0"/>
                <a:cs typeface="Times New Roman" pitchFamily="18" charset="0"/>
              </a:rPr>
              <a:t>?</a:t>
            </a:r>
            <a:endParaRPr lang="tr-TR" sz="5400" dirty="0">
              <a:solidFill>
                <a:srgbClr val="FFFF00"/>
              </a:solidFill>
            </a:endParaRPr>
          </a:p>
        </p:txBody>
      </p:sp>
      <p:sp>
        <p:nvSpPr>
          <p:cNvPr id="3" name="2 İçerik Yer Tutucusu"/>
          <p:cNvSpPr>
            <a:spLocks noGrp="1"/>
          </p:cNvSpPr>
          <p:nvPr>
            <p:ph idx="1"/>
          </p:nvPr>
        </p:nvSpPr>
        <p:spPr/>
        <p:txBody>
          <a:bodyPr/>
          <a:lstStyle/>
          <a:p>
            <a:r>
              <a:rPr lang="tr-TR" b="1" dirty="0" smtClean="0">
                <a:solidFill>
                  <a:schemeClr val="tx1">
                    <a:lumMod val="95000"/>
                    <a:lumOff val="5000"/>
                  </a:schemeClr>
                </a:solidFill>
                <a:latin typeface="Times New Roman" pitchFamily="18" charset="0"/>
                <a:cs typeface="Times New Roman" pitchFamily="18" charset="0"/>
              </a:rPr>
              <a:t>SİNYALLERE DİKKAT</a:t>
            </a:r>
            <a:br>
              <a:rPr lang="tr-TR" b="1" dirty="0" smtClean="0">
                <a:solidFill>
                  <a:schemeClr val="tx1">
                    <a:lumMod val="95000"/>
                    <a:lumOff val="5000"/>
                  </a:schemeClr>
                </a:solidFill>
                <a:latin typeface="Times New Roman" pitchFamily="18" charset="0"/>
                <a:cs typeface="Times New Roman" pitchFamily="18" charset="0"/>
              </a:rPr>
            </a:br>
            <a:r>
              <a:rPr lang="tr-TR" b="1" dirty="0" smtClean="0">
                <a:solidFill>
                  <a:schemeClr val="tx1">
                    <a:lumMod val="95000"/>
                    <a:lumOff val="5000"/>
                  </a:schemeClr>
                </a:solidFill>
                <a:latin typeface="Times New Roman" pitchFamily="18" charset="0"/>
                <a:cs typeface="Times New Roman" pitchFamily="18" charset="0"/>
              </a:rPr>
              <a:t>Risk altında olup bu konuda sinyal veren çocuklara ulaşılmalı. Örneğin öfkesini kontrol edemeyen, etkinliklere katılmayan, derste sorun yaşayan, yoğun dışlanmışlık hisseden, şiddete maruz kalan ve disiplin sorunu olanlar belirlenmeli.</a:t>
            </a:r>
            <a:br>
              <a:rPr lang="tr-TR" b="1" dirty="0" smtClean="0">
                <a:solidFill>
                  <a:schemeClr val="tx1">
                    <a:lumMod val="95000"/>
                    <a:lumOff val="5000"/>
                  </a:schemeClr>
                </a:solidFill>
                <a:latin typeface="Times New Roman" pitchFamily="18" charset="0"/>
                <a:cs typeface="Times New Roman" pitchFamily="18" charset="0"/>
              </a:rPr>
            </a:b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Neler </a:t>
            </a:r>
            <a:r>
              <a:rPr lang="tr-TR" sz="5400" b="1" dirty="0" err="1" smtClean="0">
                <a:solidFill>
                  <a:srgbClr val="FFFF00"/>
                </a:solidFill>
                <a:latin typeface="Times New Roman" pitchFamily="18" charset="0"/>
                <a:cs typeface="Times New Roman" pitchFamily="18" charset="0"/>
              </a:rPr>
              <a:t>yapIlabİlİr</a:t>
            </a:r>
            <a:r>
              <a:rPr lang="tr-TR" sz="5400" b="1" dirty="0" smtClean="0">
                <a:solidFill>
                  <a:srgbClr val="FFFF00"/>
                </a:solidFill>
                <a:latin typeface="Times New Roman" pitchFamily="18" charset="0"/>
                <a:cs typeface="Times New Roman" pitchFamily="18" charset="0"/>
              </a:rPr>
              <a: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b="1" dirty="0" smtClean="0">
                <a:solidFill>
                  <a:schemeClr val="tx1">
                    <a:lumMod val="95000"/>
                    <a:lumOff val="5000"/>
                  </a:schemeClr>
                </a:solidFill>
                <a:latin typeface="Times New Roman" pitchFamily="18" charset="0"/>
                <a:cs typeface="Times New Roman" pitchFamily="18" charset="0"/>
              </a:rPr>
              <a:t>YAŞAM BECERİSİ DESTEĞİ</a:t>
            </a:r>
            <a:br>
              <a:rPr lang="tr-TR" b="1" dirty="0" smtClean="0">
                <a:solidFill>
                  <a:schemeClr val="tx1">
                    <a:lumMod val="95000"/>
                    <a:lumOff val="5000"/>
                  </a:schemeClr>
                </a:solidFill>
                <a:latin typeface="Times New Roman" pitchFamily="18" charset="0"/>
                <a:cs typeface="Times New Roman" pitchFamily="18" charset="0"/>
              </a:rPr>
            </a:br>
            <a:r>
              <a:rPr lang="tr-TR" b="1" dirty="0" smtClean="0">
                <a:solidFill>
                  <a:schemeClr val="tx1">
                    <a:lumMod val="95000"/>
                    <a:lumOff val="5000"/>
                  </a:schemeClr>
                </a:solidFill>
                <a:latin typeface="Times New Roman" pitchFamily="18" charset="0"/>
                <a:cs typeface="Times New Roman" pitchFamily="18" charset="0"/>
              </a:rPr>
              <a:t>Şiddeti tetikleyenlerden biri de, çocukların sorunlarını ona başvurmadan çözebileceğini bilmemesi. Öğrencilere sosyal problem çözme, iletişim, stresle baş edebilme, uzlaşma gibi becerileri kazandıracak programlar uygulanmalı. Bütün öğrencilere yönelik önleme programı oluşturulmalı. </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5400" b="1" dirty="0" smtClean="0">
                <a:solidFill>
                  <a:srgbClr val="FFFF00"/>
                </a:solidFill>
                <a:latin typeface="Times New Roman" pitchFamily="18" charset="0"/>
                <a:cs typeface="Times New Roman" pitchFamily="18" charset="0"/>
              </a:rPr>
              <a:t>Neler </a:t>
            </a:r>
            <a:r>
              <a:rPr lang="tr-TR" sz="5400" b="1" dirty="0" err="1" smtClean="0">
                <a:solidFill>
                  <a:srgbClr val="FFFF00"/>
                </a:solidFill>
                <a:latin typeface="Times New Roman" pitchFamily="18" charset="0"/>
                <a:cs typeface="Times New Roman" pitchFamily="18" charset="0"/>
              </a:rPr>
              <a:t>yapIlabİlİr</a:t>
            </a:r>
            <a:r>
              <a:rPr lang="tr-TR" sz="5400" b="1" dirty="0" smtClean="0">
                <a:solidFill>
                  <a:srgbClr val="FFFF00"/>
                </a:solidFill>
                <a:latin typeface="Times New Roman" pitchFamily="18" charset="0"/>
                <a:cs typeface="Times New Roman" pitchFamily="18" charset="0"/>
              </a:rPr>
              <a:t>?</a:t>
            </a:r>
            <a:endParaRPr lang="tr-TR" sz="5400" dirty="0">
              <a:solidFill>
                <a:srgbClr val="FFFF00"/>
              </a:solidFill>
            </a:endParaRPr>
          </a:p>
        </p:txBody>
      </p:sp>
      <p:sp>
        <p:nvSpPr>
          <p:cNvPr id="3" name="2 İçerik Yer Tutucusu"/>
          <p:cNvSpPr>
            <a:spLocks noGrp="1"/>
          </p:cNvSpPr>
          <p:nvPr>
            <p:ph idx="1"/>
          </p:nvPr>
        </p:nvSpPr>
        <p:spPr/>
        <p:txBody>
          <a:bodyPr>
            <a:noAutofit/>
          </a:bodyPr>
          <a:lstStyle/>
          <a:p>
            <a:r>
              <a:rPr lang="tr-TR" b="1" dirty="0" smtClean="0">
                <a:solidFill>
                  <a:schemeClr val="tx1">
                    <a:lumMod val="95000"/>
                    <a:lumOff val="5000"/>
                  </a:schemeClr>
                </a:solidFill>
                <a:latin typeface="Times New Roman" pitchFamily="18" charset="0"/>
                <a:cs typeface="Times New Roman" pitchFamily="18" charset="0"/>
              </a:rPr>
              <a:t>BARIŞÇIL OKUL İKLİMİ</a:t>
            </a:r>
            <a:br>
              <a:rPr lang="tr-TR" b="1" dirty="0" smtClean="0">
                <a:solidFill>
                  <a:schemeClr val="tx1">
                    <a:lumMod val="95000"/>
                    <a:lumOff val="5000"/>
                  </a:schemeClr>
                </a:solidFill>
                <a:latin typeface="Times New Roman" pitchFamily="18" charset="0"/>
                <a:cs typeface="Times New Roman" pitchFamily="18" charset="0"/>
              </a:rPr>
            </a:br>
            <a:r>
              <a:rPr lang="tr-TR" b="1" dirty="0" smtClean="0">
                <a:solidFill>
                  <a:schemeClr val="tx1">
                    <a:lumMod val="95000"/>
                    <a:lumOff val="5000"/>
                  </a:schemeClr>
                </a:solidFill>
                <a:latin typeface="Times New Roman" pitchFamily="18" charset="0"/>
                <a:cs typeface="Times New Roman" pitchFamily="18" charset="0"/>
              </a:rPr>
              <a:t>Okul bünyesindeki bütün paydaşların değerinin aynı olduğu kabul edilmeli. Buna uygun eğitim yönetimi benimsenmeli. Öğretmenler ve idareciler de şiddetten uzak durmalı. Öğrenciler, sosyal aktivitelere yönlendirilip, üzerlerindeki baskıdan kurtulmalı.</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1556792"/>
            <a:ext cx="5779368" cy="3718766"/>
          </a:xfrm>
        </p:spPr>
        <p:txBody>
          <a:bodyPr>
            <a:noAutofit/>
          </a:bodyPr>
          <a:lstStyle/>
          <a:p>
            <a:pPr algn="ctr">
              <a:buNone/>
            </a:pPr>
            <a:r>
              <a:rPr lang="tr-TR" sz="2800" b="1" dirty="0" smtClean="0">
                <a:solidFill>
                  <a:schemeClr val="tx1">
                    <a:lumMod val="95000"/>
                    <a:lumOff val="5000"/>
                  </a:schemeClr>
                </a:solidFill>
                <a:latin typeface="Times New Roman" pitchFamily="18" charset="0"/>
                <a:cs typeface="Times New Roman" pitchFamily="18" charset="0"/>
              </a:rPr>
              <a:t>ŞİDDETİN ÖNLENMESİNDE RESİM, SPOR VE MÜZİK TÜRÜ FAALİYETLERİNİN GERÇEKLEŞTİRİLMESİNİN ÖNEMİ BÜYÜKTÜR. BOŞ ZAMAN ETKİNLİKLERİ ŞİDDET ORTAMININ OLUŞMAMASINA KATKIDA BULUNUR.</a:t>
            </a:r>
            <a:endParaRPr lang="tr-TR" sz="28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3757618"/>
          </a:xfrm>
        </p:spPr>
        <p:txBody>
          <a:bodyPr>
            <a:noAutofit/>
          </a:bodyPr>
          <a:lstStyle/>
          <a:p>
            <a:pPr algn="ctr"/>
            <a:r>
              <a:rPr lang="tr-TR" sz="5400" b="1" dirty="0" smtClean="0">
                <a:solidFill>
                  <a:schemeClr val="tx1">
                    <a:lumMod val="95000"/>
                    <a:lumOff val="5000"/>
                  </a:schemeClr>
                </a:solidFill>
                <a:latin typeface="Times New Roman" pitchFamily="18" charset="0"/>
                <a:cs typeface="Times New Roman" pitchFamily="18" charset="0"/>
              </a:rPr>
              <a:t/>
            </a:r>
            <a:br>
              <a:rPr lang="tr-TR" sz="5400" b="1" dirty="0" smtClean="0">
                <a:solidFill>
                  <a:schemeClr val="tx1">
                    <a:lumMod val="95000"/>
                    <a:lumOff val="5000"/>
                  </a:schemeClr>
                </a:solidFill>
                <a:latin typeface="Times New Roman" pitchFamily="18" charset="0"/>
                <a:cs typeface="Times New Roman" pitchFamily="18" charset="0"/>
              </a:rPr>
            </a:br>
            <a:r>
              <a:rPr lang="tr-TR" sz="5400" b="1" dirty="0" smtClean="0">
                <a:solidFill>
                  <a:schemeClr val="tx1">
                    <a:lumMod val="95000"/>
                    <a:lumOff val="5000"/>
                  </a:schemeClr>
                </a:solidFill>
                <a:latin typeface="Times New Roman" pitchFamily="18" charset="0"/>
                <a:cs typeface="Times New Roman" pitchFamily="18" charset="0"/>
              </a:rPr>
              <a:t>Önleme </a:t>
            </a:r>
            <a:r>
              <a:rPr lang="tr-TR" sz="5400" b="1" dirty="0" err="1" smtClean="0">
                <a:solidFill>
                  <a:schemeClr val="tx1">
                    <a:lumMod val="95000"/>
                    <a:lumOff val="5000"/>
                  </a:schemeClr>
                </a:solidFill>
                <a:latin typeface="Times New Roman" pitchFamily="18" charset="0"/>
                <a:cs typeface="Times New Roman" pitchFamily="18" charset="0"/>
              </a:rPr>
              <a:t>ProGramInda</a:t>
            </a:r>
            <a:r>
              <a:rPr lang="tr-TR" sz="5400" b="1" dirty="0" smtClean="0">
                <a:solidFill>
                  <a:schemeClr val="tx1">
                    <a:lumMod val="95000"/>
                    <a:lumOff val="5000"/>
                  </a:schemeClr>
                </a:solidFill>
                <a:latin typeface="Times New Roman" pitchFamily="18" charset="0"/>
                <a:cs typeface="Times New Roman" pitchFamily="18" charset="0"/>
              </a:rPr>
              <a:t> </a:t>
            </a:r>
            <a:r>
              <a:rPr lang="tr-TR" sz="5400" b="1" dirty="0" err="1" smtClean="0">
                <a:solidFill>
                  <a:schemeClr val="tx1">
                    <a:lumMod val="95000"/>
                    <a:lumOff val="5000"/>
                  </a:schemeClr>
                </a:solidFill>
                <a:latin typeface="Times New Roman" pitchFamily="18" charset="0"/>
                <a:cs typeface="Times New Roman" pitchFamily="18" charset="0"/>
              </a:rPr>
              <a:t>OlmasI</a:t>
            </a:r>
            <a:r>
              <a:rPr lang="tr-TR" sz="5400" b="1" dirty="0" smtClean="0">
                <a:solidFill>
                  <a:schemeClr val="tx1">
                    <a:lumMod val="95000"/>
                    <a:lumOff val="5000"/>
                  </a:schemeClr>
                </a:solidFill>
                <a:latin typeface="Times New Roman" pitchFamily="18" charset="0"/>
                <a:cs typeface="Times New Roman" pitchFamily="18" charset="0"/>
              </a:rPr>
              <a:t> Gerekenler</a:t>
            </a:r>
            <a:endParaRPr lang="tr-TR" sz="5400" b="1" dirty="0">
              <a:solidFill>
                <a:schemeClr val="tx1">
                  <a:lumMod val="95000"/>
                  <a:lumOff val="5000"/>
                </a:schemeClr>
              </a:solidFill>
              <a:latin typeface="Times New Roman" pitchFamily="18" charset="0"/>
              <a:cs typeface="Times New Roman" pitchFamily="18" charset="0"/>
            </a:endParaRPr>
          </a:p>
        </p:txBody>
      </p:sp>
      <p:sp>
        <p:nvSpPr>
          <p:cNvPr id="3" name="2 İçerik Yer Tutucusu"/>
          <p:cNvSpPr>
            <a:spLocks noGrp="1"/>
          </p:cNvSpPr>
          <p:nvPr>
            <p:ph idx="1"/>
          </p:nvPr>
        </p:nvSpPr>
        <p:spPr>
          <a:xfrm>
            <a:off x="304800" y="5643578"/>
            <a:ext cx="8686800" cy="436547"/>
          </a:xfrm>
        </p:spPr>
        <p:txBody>
          <a:bodyPr>
            <a:normAutofit fontScale="85000" lnSpcReduction="20000"/>
          </a:bodyPr>
          <a:lstStyle/>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3795" y="1268760"/>
            <a:ext cx="8686800" cy="5080017"/>
          </a:xfrm>
        </p:spPr>
        <p:txBody>
          <a:bodyPr>
            <a:normAutofit lnSpcReduction="10000"/>
          </a:bodyPr>
          <a:lstStyle/>
          <a:p>
            <a:r>
              <a:rPr lang="tr-TR" b="1" dirty="0" smtClean="0">
                <a:solidFill>
                  <a:schemeClr val="tx1">
                    <a:lumMod val="95000"/>
                    <a:lumOff val="5000"/>
                  </a:schemeClr>
                </a:solidFill>
                <a:latin typeface="Times New Roman" pitchFamily="18" charset="0"/>
                <a:cs typeface="Times New Roman" pitchFamily="18" charset="0"/>
              </a:rPr>
              <a:t>Erken uyarı işaretlerini bilmek ve potansiyel şiddeti oluşturacak davranışları fark etmek ve bu işaretleri gösteren öğrencileri teşhis etmek.</a:t>
            </a:r>
          </a:p>
          <a:p>
            <a:r>
              <a:rPr lang="tr-TR" b="1" dirty="0" smtClean="0">
                <a:solidFill>
                  <a:schemeClr val="tx1">
                    <a:lumMod val="95000"/>
                    <a:lumOff val="5000"/>
                  </a:schemeClr>
                </a:solidFill>
                <a:latin typeface="Times New Roman" pitchFamily="18" charset="0"/>
                <a:cs typeface="Times New Roman" pitchFamily="18" charset="0"/>
              </a:rPr>
              <a:t>Okuldaki bütün öğrencileri korumayı kapsayacak bir önleme planı geliştirmek.</a:t>
            </a:r>
          </a:p>
          <a:p>
            <a:r>
              <a:rPr lang="tr-TR" b="1" dirty="0" smtClean="0">
                <a:solidFill>
                  <a:schemeClr val="tx1">
                    <a:lumMod val="95000"/>
                    <a:lumOff val="5000"/>
                  </a:schemeClr>
                </a:solidFill>
                <a:latin typeface="Times New Roman" pitchFamily="18" charset="0"/>
                <a:cs typeface="Times New Roman" pitchFamily="18" charset="0"/>
              </a:rPr>
              <a:t>Okulda riskli çocuklar için uygulanabilecek bir müdahale planı yapılmasına, riskli davranış gösteren öğrencilere için de erken müdahale yöntemleri geliştirmeye önem vermek. </a:t>
            </a:r>
            <a:endParaRPr lang="tr-TR"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4400" b="1" dirty="0" smtClean="0">
                <a:solidFill>
                  <a:srgbClr val="FF0000"/>
                </a:solidFill>
                <a:latin typeface="Times New Roman" pitchFamily="18" charset="0"/>
                <a:cs typeface="Times New Roman" pitchFamily="18" charset="0"/>
              </a:rPr>
              <a:t>TÜRK CEZA KANUNUNDA HERHANGİ BİR ŞİDDET OLAYINI İLGİLİ MAKAMA BİLDİRMEMEK SUÇTUR.</a:t>
            </a:r>
          </a:p>
          <a:p>
            <a:pPr algn="ctr">
              <a:buNone/>
            </a:pPr>
            <a:endParaRPr lang="tr-TR" sz="4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0000"/>
                </a:solidFill>
                <a:latin typeface="Times New Roman" pitchFamily="18" charset="0"/>
                <a:cs typeface="Times New Roman" pitchFamily="18" charset="0"/>
              </a:rPr>
              <a:t>ALO 183</a:t>
            </a:r>
            <a:endParaRPr lang="tr-TR" sz="5400" dirty="0">
              <a:solidFill>
                <a:srgbClr val="FF0000"/>
              </a:solidFill>
            </a:endParaRPr>
          </a:p>
        </p:txBody>
      </p:sp>
      <p:sp>
        <p:nvSpPr>
          <p:cNvPr id="3" name="2 İçerik Yer Tutucusu"/>
          <p:cNvSpPr>
            <a:spLocks noGrp="1"/>
          </p:cNvSpPr>
          <p:nvPr>
            <p:ph idx="1"/>
          </p:nvPr>
        </p:nvSpPr>
        <p:spPr/>
        <p:txBody>
          <a:bodyPr>
            <a:noAutofit/>
          </a:bodyPr>
          <a:lstStyle/>
          <a:p>
            <a:pPr>
              <a:buNone/>
            </a:pPr>
            <a:r>
              <a:rPr lang="tr-TR" sz="2800" b="1" dirty="0" smtClean="0">
                <a:solidFill>
                  <a:schemeClr val="tx1">
                    <a:lumMod val="95000"/>
                    <a:lumOff val="5000"/>
                  </a:schemeClr>
                </a:solidFill>
                <a:latin typeface="Times New Roman" pitchFamily="18" charset="0"/>
                <a:cs typeface="Times New Roman" pitchFamily="18" charset="0"/>
              </a:rPr>
              <a:t>    AİLE, KADIN, ÇOCUK VE ENGELLİ SOSYAL HİZMET DANIŞMA HATTI:  ŞİDDETE UĞRAYAN YA DA UĞRAMA RİSKİ TAŞIYAN VE DESTEĞE İHTİYACI OLAN KADINLARA VE ÇOCUKLARA PSİKOLOJİK, HUKUKİ VE EKONOMİK ALANDA DANIŞMANLIK HİZMETLERİ SUNMAKTA VE YARARLANABİLECEKLERİ HİZMET KURULUŞLARI KONUSUNDA BİLGİ VERMEKTEDİR.</a:t>
            </a:r>
            <a:endParaRPr lang="tr-TR" sz="2800" b="1" dirty="0">
              <a:solidFill>
                <a:schemeClr val="tx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15134244_1.png"/>
          <p:cNvPicPr>
            <a:picLocks noGrp="1" noChangeAspect="1"/>
          </p:cNvPicPr>
          <p:nvPr>
            <p:ph idx="1"/>
          </p:nvPr>
        </p:nvPicPr>
        <p:blipFill>
          <a:blip r:embed="rId2"/>
          <a:stretch>
            <a:fillRect/>
          </a:stretch>
        </p:blipFill>
        <p:spPr>
          <a:xfrm>
            <a:off x="0" y="0"/>
            <a:ext cx="9143999"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ŞİDDET TÜRLERİ</a:t>
            </a:r>
            <a:endParaRPr lang="tr-TR" sz="5400"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10000"/>
              </a:lnSpc>
              <a:buClr>
                <a:srgbClr val="7030A0"/>
              </a:buClr>
              <a:buSzPct val="100000"/>
              <a:buFont typeface="Wingdings" pitchFamily="2" charset="2"/>
              <a:buChar char="Ø"/>
              <a:defRPr/>
            </a:pPr>
            <a:r>
              <a:rPr lang="tr-TR" sz="4400" kern="0" dirty="0" smtClean="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rPr>
              <a:t>FİZİKSEL ŞİDDET </a:t>
            </a:r>
          </a:p>
          <a:p>
            <a:pPr algn="just">
              <a:lnSpc>
                <a:spcPct val="110000"/>
              </a:lnSpc>
              <a:buClr>
                <a:srgbClr val="7030A0"/>
              </a:buClr>
              <a:buSzPct val="100000"/>
              <a:buFont typeface="Wingdings" pitchFamily="2" charset="2"/>
              <a:buChar char="Ø"/>
              <a:defRPr/>
            </a:pPr>
            <a:r>
              <a:rPr lang="tr-TR" sz="4400" kern="0" dirty="0" smtClean="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rPr>
              <a:t>DUYGUSAL ŞİDDET</a:t>
            </a:r>
          </a:p>
          <a:p>
            <a:pPr algn="just">
              <a:lnSpc>
                <a:spcPct val="110000"/>
              </a:lnSpc>
              <a:buClr>
                <a:srgbClr val="7030A0"/>
              </a:buClr>
              <a:buSzPct val="100000"/>
              <a:buFont typeface="Wingdings" pitchFamily="2" charset="2"/>
              <a:buChar char="Ø"/>
              <a:defRPr/>
            </a:pPr>
            <a:r>
              <a:rPr lang="tr-TR" sz="4400" kern="0" dirty="0" smtClean="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rPr>
              <a:t>CİNSEL ŞİDDET</a:t>
            </a:r>
          </a:p>
          <a:p>
            <a:pPr algn="just">
              <a:lnSpc>
                <a:spcPct val="110000"/>
              </a:lnSpc>
              <a:buClr>
                <a:srgbClr val="7030A0"/>
              </a:buClr>
              <a:buSzPct val="100000"/>
              <a:buFont typeface="Wingdings" pitchFamily="2" charset="2"/>
              <a:buChar char="Ø"/>
              <a:defRPr/>
            </a:pPr>
            <a:r>
              <a:rPr lang="tr-TR" sz="4400" kern="0" dirty="0" smtClean="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rPr>
              <a:t>SÖZEL ŞİDDET</a:t>
            </a:r>
          </a:p>
          <a:p>
            <a:pPr algn="just">
              <a:lnSpc>
                <a:spcPct val="110000"/>
              </a:lnSpc>
              <a:buClr>
                <a:srgbClr val="7030A0"/>
              </a:buClr>
              <a:buSzPct val="100000"/>
              <a:buFont typeface="Wingdings" pitchFamily="2" charset="2"/>
              <a:buChar char="Ø"/>
              <a:defRPr/>
            </a:pPr>
            <a:r>
              <a:rPr lang="tr-TR" sz="4400" kern="0" dirty="0" smtClean="0">
                <a:solidFill>
                  <a:schemeClr val="tx1">
                    <a:lumMod val="95000"/>
                    <a:lumOff val="5000"/>
                  </a:schemeClr>
                </a:solidFill>
                <a:effectLst>
                  <a:outerShdw blurRad="38100" dist="38100" dir="2700000" algn="tl">
                    <a:srgbClr val="000000"/>
                  </a:outerShdw>
                </a:effectLst>
                <a:latin typeface="Times New Roman" pitchFamily="18" charset="0"/>
                <a:cs typeface="Times New Roman" pitchFamily="18" charset="0"/>
              </a:rPr>
              <a:t>EKONOMİK ŞİDDET</a:t>
            </a:r>
          </a:p>
          <a:p>
            <a:endParaRPr lang="tr-TR"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FİZİKSEL ŞİDDET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buNone/>
            </a:pPr>
            <a:r>
              <a:rPr lang="tr-TR" sz="4400" dirty="0" smtClean="0">
                <a:solidFill>
                  <a:schemeClr val="tx1">
                    <a:lumMod val="95000"/>
                    <a:lumOff val="5000"/>
                  </a:schemeClr>
                </a:solidFill>
                <a:latin typeface="Times New Roman" pitchFamily="18" charset="0"/>
                <a:cs typeface="Times New Roman" pitchFamily="18" charset="0"/>
              </a:rPr>
              <a:t> </a:t>
            </a:r>
            <a:r>
              <a:rPr lang="tr-TR" sz="4400" b="1" dirty="0" smtClean="0">
                <a:solidFill>
                  <a:schemeClr val="tx1">
                    <a:lumMod val="95000"/>
                    <a:lumOff val="5000"/>
                  </a:schemeClr>
                </a:solidFill>
                <a:latin typeface="Times New Roman" pitchFamily="18" charset="0"/>
                <a:cs typeface="Times New Roman" pitchFamily="18" charset="0"/>
              </a:rPr>
              <a:t>  HERHANGİ BİR CİSİM KULLANARAK YA DA ELLE KİŞİNİN BEDENİNE ZARAR VERMEDİR.</a:t>
            </a:r>
            <a:endParaRPr lang="tr-TR" sz="4400" b="1" dirty="0">
              <a:solidFill>
                <a:schemeClr val="tx1">
                  <a:lumMod val="95000"/>
                  <a:lumOff val="5000"/>
                </a:schemeClr>
              </a:solidFill>
              <a:latin typeface="Times New Roman" pitchFamily="18" charset="0"/>
              <a:cs typeface="Times New Roman" pitchFamily="18" charset="0"/>
            </a:endParaRPr>
          </a:p>
        </p:txBody>
      </p:sp>
      <p:pic>
        <p:nvPicPr>
          <p:cNvPr id="4" name="3 Resim" descr="indir.jpg"/>
          <p:cNvPicPr>
            <a:picLocks noChangeAspect="1"/>
          </p:cNvPicPr>
          <p:nvPr/>
        </p:nvPicPr>
        <p:blipFill>
          <a:blip r:embed="rId2"/>
          <a:stretch>
            <a:fillRect/>
          </a:stretch>
        </p:blipFill>
        <p:spPr>
          <a:xfrm>
            <a:off x="4786314" y="3643314"/>
            <a:ext cx="4357686" cy="321468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DUYGUSAL ŞİDDET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buNone/>
            </a:pPr>
            <a:r>
              <a:rPr lang="tr-TR" sz="4400" b="1" dirty="0" smtClean="0">
                <a:solidFill>
                  <a:schemeClr val="tx1">
                    <a:lumMod val="95000"/>
                    <a:lumOff val="5000"/>
                  </a:schemeClr>
                </a:solidFill>
                <a:latin typeface="Times New Roman" pitchFamily="18" charset="0"/>
                <a:cs typeface="Times New Roman" pitchFamily="18" charset="0"/>
              </a:rPr>
              <a:t>KİŞİYİ AŞAĞILAMA, REDDETME,</a:t>
            </a:r>
          </a:p>
          <a:p>
            <a:pPr>
              <a:buNone/>
            </a:pPr>
            <a:r>
              <a:rPr lang="tr-TR" sz="4400" b="1" dirty="0" smtClean="0">
                <a:solidFill>
                  <a:schemeClr val="tx1">
                    <a:lumMod val="95000"/>
                    <a:lumOff val="5000"/>
                  </a:schemeClr>
                </a:solidFill>
                <a:latin typeface="Times New Roman" pitchFamily="18" charset="0"/>
                <a:cs typeface="Times New Roman" pitchFamily="18" charset="0"/>
              </a:rPr>
              <a:t>KİŞİ İLE ALAY ETME, KİŞİYİ, </a:t>
            </a:r>
          </a:p>
          <a:p>
            <a:pPr>
              <a:buNone/>
            </a:pPr>
            <a:r>
              <a:rPr lang="tr-TR" sz="4400" b="1" dirty="0" smtClean="0">
                <a:solidFill>
                  <a:schemeClr val="tx1">
                    <a:lumMod val="95000"/>
                    <a:lumOff val="5000"/>
                  </a:schemeClr>
                </a:solidFill>
                <a:latin typeface="Times New Roman" pitchFamily="18" charset="0"/>
                <a:cs typeface="Times New Roman" pitchFamily="18" charset="0"/>
              </a:rPr>
              <a:t>İSTEKLERİNİ </a:t>
            </a:r>
          </a:p>
          <a:p>
            <a:pPr>
              <a:buNone/>
            </a:pPr>
            <a:r>
              <a:rPr lang="tr-TR" sz="4400" b="1" dirty="0" smtClean="0">
                <a:solidFill>
                  <a:schemeClr val="tx1">
                    <a:lumMod val="95000"/>
                    <a:lumOff val="5000"/>
                  </a:schemeClr>
                </a:solidFill>
                <a:latin typeface="Times New Roman" pitchFamily="18" charset="0"/>
                <a:cs typeface="Times New Roman" pitchFamily="18" charset="0"/>
              </a:rPr>
              <a:t>İHTİYAÇLARINI, </a:t>
            </a:r>
          </a:p>
          <a:p>
            <a:pPr>
              <a:buNone/>
            </a:pPr>
            <a:r>
              <a:rPr lang="tr-TR" sz="4400" b="1" dirty="0" smtClean="0">
                <a:solidFill>
                  <a:schemeClr val="tx1">
                    <a:lumMod val="95000"/>
                    <a:lumOff val="5000"/>
                  </a:schemeClr>
                </a:solidFill>
                <a:latin typeface="Times New Roman" pitchFamily="18" charset="0"/>
                <a:cs typeface="Times New Roman" pitchFamily="18" charset="0"/>
              </a:rPr>
              <a:t>DUYGULARINI </a:t>
            </a:r>
          </a:p>
          <a:p>
            <a:pPr>
              <a:buNone/>
            </a:pPr>
            <a:r>
              <a:rPr lang="tr-TR" sz="4400" b="1" dirty="0" smtClean="0">
                <a:solidFill>
                  <a:schemeClr val="tx1">
                    <a:lumMod val="95000"/>
                    <a:lumOff val="5000"/>
                  </a:schemeClr>
                </a:solidFill>
                <a:latin typeface="Times New Roman" pitchFamily="18" charset="0"/>
                <a:cs typeface="Times New Roman" pitchFamily="18" charset="0"/>
              </a:rPr>
              <a:t>YOKSAYMA, </a:t>
            </a:r>
          </a:p>
          <a:p>
            <a:pPr>
              <a:buNone/>
            </a:pPr>
            <a:r>
              <a:rPr lang="tr-TR" sz="4400" b="1" dirty="0" smtClean="0">
                <a:solidFill>
                  <a:schemeClr val="tx1">
                    <a:lumMod val="95000"/>
                    <a:lumOff val="5000"/>
                  </a:schemeClr>
                </a:solidFill>
                <a:latin typeface="Times New Roman" pitchFamily="18" charset="0"/>
                <a:cs typeface="Times New Roman" pitchFamily="18" charset="0"/>
              </a:rPr>
              <a:t>TEHDİT ETME</a:t>
            </a:r>
            <a:endParaRPr lang="tr-TR" sz="4400" b="1" dirty="0">
              <a:solidFill>
                <a:schemeClr val="tx1">
                  <a:lumMod val="95000"/>
                  <a:lumOff val="5000"/>
                </a:schemeClr>
              </a:solidFill>
              <a:latin typeface="Times New Roman" pitchFamily="18" charset="0"/>
              <a:cs typeface="Times New Roman" pitchFamily="18" charset="0"/>
            </a:endParaRPr>
          </a:p>
        </p:txBody>
      </p:sp>
      <p:pic>
        <p:nvPicPr>
          <p:cNvPr id="4" name="3 Resim" descr="indir (1).jpg"/>
          <p:cNvPicPr>
            <a:picLocks noChangeAspect="1"/>
          </p:cNvPicPr>
          <p:nvPr/>
        </p:nvPicPr>
        <p:blipFill>
          <a:blip r:embed="rId2"/>
          <a:stretch>
            <a:fillRect/>
          </a:stretch>
        </p:blipFill>
        <p:spPr>
          <a:xfrm>
            <a:off x="4929191" y="3357562"/>
            <a:ext cx="4214810" cy="350043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CİNSEL ŞİDDET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285860"/>
            <a:ext cx="8686800" cy="4883153"/>
          </a:xfrm>
        </p:spPr>
        <p:txBody>
          <a:bodyPr>
            <a:normAutofit fontScale="92500" lnSpcReduction="20000"/>
          </a:bodyPr>
          <a:lstStyle/>
          <a:p>
            <a:pPr>
              <a:buNone/>
            </a:pPr>
            <a:r>
              <a:rPr lang="tr-TR" sz="4400" b="1" dirty="0" smtClean="0">
                <a:solidFill>
                  <a:schemeClr val="tx1">
                    <a:lumMod val="95000"/>
                    <a:lumOff val="5000"/>
                  </a:schemeClr>
                </a:solidFill>
                <a:latin typeface="Times New Roman" pitchFamily="18" charset="0"/>
                <a:cs typeface="Times New Roman" pitchFamily="18" charset="0"/>
              </a:rPr>
              <a:t>  ÇOCUKLARI YA DA RIZASI OLMAYAN KİŞİLERİ; </a:t>
            </a:r>
          </a:p>
          <a:p>
            <a:pPr>
              <a:buNone/>
            </a:pPr>
            <a:r>
              <a:rPr lang="tr-TR" sz="4400" b="1" dirty="0" smtClean="0">
                <a:solidFill>
                  <a:schemeClr val="tx1">
                    <a:lumMod val="95000"/>
                    <a:lumOff val="5000"/>
                  </a:schemeClr>
                </a:solidFill>
                <a:latin typeface="Times New Roman" pitchFamily="18" charset="0"/>
                <a:cs typeface="Times New Roman" pitchFamily="18" charset="0"/>
              </a:rPr>
              <a:t>  CİNSEL DOYUM AMAÇLI KULLANMAK, SARKINTILIK ETMEK VEYA </a:t>
            </a:r>
          </a:p>
          <a:p>
            <a:pPr>
              <a:buNone/>
            </a:pPr>
            <a:r>
              <a:rPr lang="tr-TR" sz="4400" b="1" dirty="0" smtClean="0">
                <a:solidFill>
                  <a:schemeClr val="tx1">
                    <a:lumMod val="95000"/>
                    <a:lumOff val="5000"/>
                  </a:schemeClr>
                </a:solidFill>
                <a:latin typeface="Times New Roman" pitchFamily="18" charset="0"/>
                <a:cs typeface="Times New Roman" pitchFamily="18" charset="0"/>
              </a:rPr>
              <a:t>   YAPILMASINA</a:t>
            </a:r>
          </a:p>
          <a:p>
            <a:pPr>
              <a:buNone/>
            </a:pPr>
            <a:r>
              <a:rPr lang="tr-TR" sz="4400" b="1" dirty="0" smtClean="0">
                <a:solidFill>
                  <a:schemeClr val="tx1">
                    <a:lumMod val="95000"/>
                    <a:lumOff val="5000"/>
                  </a:schemeClr>
                </a:solidFill>
                <a:latin typeface="Times New Roman" pitchFamily="18" charset="0"/>
                <a:cs typeface="Times New Roman" pitchFamily="18" charset="0"/>
              </a:rPr>
              <a:t>   GÖZ </a:t>
            </a:r>
          </a:p>
          <a:p>
            <a:pPr>
              <a:buNone/>
            </a:pPr>
            <a:r>
              <a:rPr lang="tr-TR" sz="4400" b="1" dirty="0" smtClean="0">
                <a:solidFill>
                  <a:schemeClr val="tx1">
                    <a:lumMod val="95000"/>
                    <a:lumOff val="5000"/>
                  </a:schemeClr>
                </a:solidFill>
                <a:latin typeface="Times New Roman" pitchFamily="18" charset="0"/>
                <a:cs typeface="Times New Roman" pitchFamily="18" charset="0"/>
              </a:rPr>
              <a:t>   YUMMAKTIR.</a:t>
            </a:r>
          </a:p>
          <a:p>
            <a:endParaRPr lang="tr-TR" dirty="0"/>
          </a:p>
        </p:txBody>
      </p:sp>
      <p:pic>
        <p:nvPicPr>
          <p:cNvPr id="4" name="3 Resim" descr="images.jpg"/>
          <p:cNvPicPr>
            <a:picLocks noChangeAspect="1"/>
          </p:cNvPicPr>
          <p:nvPr/>
        </p:nvPicPr>
        <p:blipFill>
          <a:blip r:embed="rId2"/>
          <a:stretch>
            <a:fillRect/>
          </a:stretch>
        </p:blipFill>
        <p:spPr>
          <a:xfrm>
            <a:off x="5429256" y="3500438"/>
            <a:ext cx="3714744" cy="335756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SÖZEL ŞİDDET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Autofit/>
          </a:bodyPr>
          <a:lstStyle/>
          <a:p>
            <a:pPr>
              <a:buNone/>
            </a:pPr>
            <a:r>
              <a:rPr lang="tr-TR" sz="4400" b="1" dirty="0" smtClean="0">
                <a:solidFill>
                  <a:schemeClr val="tx1">
                    <a:lumMod val="95000"/>
                    <a:lumOff val="5000"/>
                  </a:schemeClr>
                </a:solidFill>
                <a:latin typeface="Times New Roman" pitchFamily="18" charset="0"/>
                <a:cs typeface="Times New Roman" pitchFamily="18" charset="0"/>
              </a:rPr>
              <a:t>   AÇIK AÇIK KIRICI SÖZLER SÖYLENEBİLECEĞİ GİBİ, HER ZAMAN AGRESİF BİR ÜSLUPLA YA DA YÜKSEK</a:t>
            </a:r>
          </a:p>
          <a:p>
            <a:pPr>
              <a:buNone/>
            </a:pPr>
            <a:r>
              <a:rPr lang="tr-TR" sz="4400" b="1" dirty="0" smtClean="0">
                <a:solidFill>
                  <a:schemeClr val="tx1">
                    <a:lumMod val="95000"/>
                    <a:lumOff val="5000"/>
                  </a:schemeClr>
                </a:solidFill>
                <a:latin typeface="Times New Roman" pitchFamily="18" charset="0"/>
                <a:cs typeface="Times New Roman" pitchFamily="18" charset="0"/>
              </a:rPr>
              <a:t>   SES TONU İLE </a:t>
            </a:r>
          </a:p>
          <a:p>
            <a:pPr>
              <a:buNone/>
            </a:pPr>
            <a:r>
              <a:rPr lang="tr-TR" sz="4400" b="1" dirty="0" smtClean="0">
                <a:solidFill>
                  <a:schemeClr val="tx1">
                    <a:lumMod val="95000"/>
                    <a:lumOff val="5000"/>
                  </a:schemeClr>
                </a:solidFill>
                <a:latin typeface="Times New Roman" pitchFamily="18" charset="0"/>
                <a:cs typeface="Times New Roman" pitchFamily="18" charset="0"/>
              </a:rPr>
              <a:t>   YAPILMAZ.</a:t>
            </a:r>
          </a:p>
        </p:txBody>
      </p:sp>
      <p:pic>
        <p:nvPicPr>
          <p:cNvPr id="4" name="3 Resim" descr="indir.jpg"/>
          <p:cNvPicPr>
            <a:picLocks noChangeAspect="1"/>
          </p:cNvPicPr>
          <p:nvPr/>
        </p:nvPicPr>
        <p:blipFill>
          <a:blip r:embed="rId2"/>
          <a:stretch>
            <a:fillRect/>
          </a:stretch>
        </p:blipFill>
        <p:spPr>
          <a:xfrm>
            <a:off x="6143637" y="4286256"/>
            <a:ext cx="3000364" cy="257174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err="1" smtClean="0">
                <a:solidFill>
                  <a:srgbClr val="FFFF00"/>
                </a:solidFill>
                <a:latin typeface="Times New Roman" pitchFamily="18" charset="0"/>
                <a:cs typeface="Times New Roman" pitchFamily="18" charset="0"/>
              </a:rPr>
              <a:t>Ekonomİk</a:t>
            </a:r>
            <a:r>
              <a:rPr lang="tr-TR" sz="5400" b="1" dirty="0" smtClean="0">
                <a:solidFill>
                  <a:srgbClr val="FFFF00"/>
                </a:solidFill>
                <a:latin typeface="Times New Roman" pitchFamily="18" charset="0"/>
                <a:cs typeface="Times New Roman" pitchFamily="18" charset="0"/>
              </a:rPr>
              <a:t> </a:t>
            </a:r>
            <a:r>
              <a:rPr lang="tr-TR" sz="5400" b="1" dirty="0" err="1" smtClean="0">
                <a:solidFill>
                  <a:srgbClr val="FFFF00"/>
                </a:solidFill>
                <a:latin typeface="Times New Roman" pitchFamily="18" charset="0"/>
                <a:cs typeface="Times New Roman" pitchFamily="18" charset="0"/>
              </a:rPr>
              <a:t>şİddet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a:xfrm>
            <a:off x="304800" y="1988840"/>
            <a:ext cx="8686800" cy="1946846"/>
          </a:xfrm>
        </p:spPr>
        <p:txBody>
          <a:bodyPr>
            <a:normAutofit fontScale="85000" lnSpcReduction="10000"/>
          </a:bodyPr>
          <a:lstStyle/>
          <a:p>
            <a:pPr>
              <a:buNone/>
            </a:pPr>
            <a:r>
              <a:rPr lang="tr-TR" sz="4400" b="1" dirty="0" smtClean="0">
                <a:solidFill>
                  <a:schemeClr val="tx1">
                    <a:lumMod val="95000"/>
                    <a:lumOff val="5000"/>
                  </a:schemeClr>
                </a:solidFill>
                <a:latin typeface="Times New Roman" pitchFamily="18" charset="0"/>
                <a:cs typeface="Times New Roman" pitchFamily="18" charset="0"/>
              </a:rPr>
              <a:t>  </a:t>
            </a:r>
            <a:r>
              <a:rPr lang="tr-TR" sz="4400" b="1" dirty="0" smtClean="0">
                <a:solidFill>
                  <a:schemeClr val="tx1">
                    <a:lumMod val="95000"/>
                    <a:lumOff val="5000"/>
                  </a:schemeClr>
                </a:solidFill>
                <a:latin typeface="Times New Roman" pitchFamily="18" charset="0"/>
                <a:cs typeface="Times New Roman" pitchFamily="18" charset="0"/>
              </a:rPr>
              <a:t>kişinin parasını almak ve geri vermemek, eline hiç para vermemek, istemediği bir  işte zorla çalıştırmak</a:t>
            </a:r>
          </a:p>
          <a:p>
            <a:pPr>
              <a:buNone/>
            </a:pPr>
            <a:endParaRPr lang="tr-TR" sz="4400" dirty="0">
              <a:solidFill>
                <a:schemeClr val="tx1">
                  <a:lumMod val="95000"/>
                  <a:lumOff val="5000"/>
                </a:schemeClr>
              </a:solidFill>
              <a:latin typeface="Times New Roman" pitchFamily="18" charset="0"/>
              <a:cs typeface="Times New Roman" pitchFamily="18" charset="0"/>
            </a:endParaRPr>
          </a:p>
        </p:txBody>
      </p:sp>
      <p:pic>
        <p:nvPicPr>
          <p:cNvPr id="4" name="3 Resim" descr="indir (1).jpg"/>
          <p:cNvPicPr>
            <a:picLocks noChangeAspect="1"/>
          </p:cNvPicPr>
          <p:nvPr/>
        </p:nvPicPr>
        <p:blipFill>
          <a:blip r:embed="rId2"/>
          <a:stretch>
            <a:fillRect/>
          </a:stretch>
        </p:blipFill>
        <p:spPr>
          <a:xfrm>
            <a:off x="6000761" y="4143380"/>
            <a:ext cx="3143240" cy="271462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5400" b="1" dirty="0" smtClean="0">
                <a:solidFill>
                  <a:srgbClr val="FFFF00"/>
                </a:solidFill>
                <a:latin typeface="Times New Roman" pitchFamily="18" charset="0"/>
                <a:cs typeface="Times New Roman" pitchFamily="18" charset="0"/>
              </a:rPr>
              <a:t>NEDEN ŞİDDET???</a:t>
            </a:r>
            <a:endParaRPr lang="tr-TR" sz="5400" b="1" dirty="0">
              <a:solidFill>
                <a:srgbClr val="FFFF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ctr">
              <a:buNone/>
            </a:pPr>
            <a:r>
              <a:rPr lang="tr-TR" altLang="tr-TR" sz="4400" b="1" dirty="0" smtClean="0">
                <a:solidFill>
                  <a:schemeClr val="tx1">
                    <a:lumMod val="95000"/>
                    <a:lumOff val="5000"/>
                  </a:schemeClr>
                </a:solidFill>
                <a:latin typeface="Times New Roman" pitchFamily="18" charset="0"/>
                <a:cs typeface="Times New Roman" pitchFamily="18" charset="0"/>
              </a:rPr>
              <a:t>ŞİDDETİN EN ÖNEMLİ SEBEBİ </a:t>
            </a:r>
            <a:r>
              <a:rPr lang="tr-TR" altLang="tr-TR" sz="4400" b="1" u="sng" dirty="0" smtClean="0">
                <a:solidFill>
                  <a:srgbClr val="FF0000"/>
                </a:solidFill>
                <a:latin typeface="Times New Roman" pitchFamily="18" charset="0"/>
                <a:cs typeface="Times New Roman" pitchFamily="18" charset="0"/>
              </a:rPr>
              <a:t>ÖFKEYİ KONTROL EDEMEMEKTİR.</a:t>
            </a:r>
            <a:endParaRPr lang="tr-TR" sz="4400" u="sng" dirty="0">
              <a:solidFill>
                <a:srgbClr val="FF0000"/>
              </a:solidFill>
              <a:latin typeface="Times New Roman" pitchFamily="18" charset="0"/>
              <a:cs typeface="Times New Roman" pitchFamily="18" charset="0"/>
            </a:endParaRPr>
          </a:p>
        </p:txBody>
      </p:sp>
      <p:pic>
        <p:nvPicPr>
          <p:cNvPr id="4" name="3 Resim" descr="images.jpg"/>
          <p:cNvPicPr>
            <a:picLocks noChangeAspect="1"/>
          </p:cNvPicPr>
          <p:nvPr/>
        </p:nvPicPr>
        <p:blipFill>
          <a:blip r:embed="rId2"/>
          <a:stretch>
            <a:fillRect/>
          </a:stretch>
        </p:blipFill>
        <p:spPr>
          <a:xfrm>
            <a:off x="0" y="3929066"/>
            <a:ext cx="9144000" cy="257176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528</TotalTime>
  <Words>635</Words>
  <Application>Microsoft Office PowerPoint</Application>
  <PresentationFormat>Ekran Gösterisi (4:3)</PresentationFormat>
  <Paragraphs>91</Paragraphs>
  <Slides>29</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29</vt:i4>
      </vt:variant>
    </vt:vector>
  </HeadingPairs>
  <TitlesOfParts>
    <vt:vector size="38" baseType="lpstr">
      <vt:lpstr>Arial</vt:lpstr>
      <vt:lpstr>Calibri</vt:lpstr>
      <vt:lpstr>Cambria</vt:lpstr>
      <vt:lpstr>Franklin Gothic Book</vt:lpstr>
      <vt:lpstr>Franklin Gothic Medium</vt:lpstr>
      <vt:lpstr>Times New Roman</vt:lpstr>
      <vt:lpstr>Wingdings</vt:lpstr>
      <vt:lpstr>Wingdings 2</vt:lpstr>
      <vt:lpstr>Gezinti</vt:lpstr>
      <vt:lpstr>ŞİDDET</vt:lpstr>
      <vt:lpstr>ŞİDDET NEDİR?</vt:lpstr>
      <vt:lpstr>ŞİDDET TÜRLERİ</vt:lpstr>
      <vt:lpstr>FİZİKSEL ŞİDDET</vt:lpstr>
      <vt:lpstr>DUYGUSAL ŞİDDET</vt:lpstr>
      <vt:lpstr>CİNSEL ŞİDDET</vt:lpstr>
      <vt:lpstr>SÖZEL ŞİDDET</vt:lpstr>
      <vt:lpstr>Ekonomİk şİddet</vt:lpstr>
      <vt:lpstr>NEDEN ŞİDDET???</vt:lpstr>
      <vt:lpstr>etkenler</vt:lpstr>
      <vt:lpstr>etkenler</vt:lpstr>
      <vt:lpstr>etkenler</vt:lpstr>
      <vt:lpstr>PowerPoint Sunusu</vt:lpstr>
      <vt:lpstr>PowerPoint Sunusu</vt:lpstr>
      <vt:lpstr>Zorbaca davranIşlarda bulunan çocuklar</vt:lpstr>
      <vt:lpstr>okul İçİnde gösterdİklerİ davranIşlar</vt:lpstr>
      <vt:lpstr>Zorbaca DavranIşlara Maruz Kalan Çocuklar</vt:lpstr>
      <vt:lpstr>Mağdurİyet Belİrtİlerİ</vt:lpstr>
      <vt:lpstr>Neler yapIlabİlİr?</vt:lpstr>
      <vt:lpstr>Neler yapIlabİlİr?</vt:lpstr>
      <vt:lpstr>Neler yapIlabİlİr?</vt:lpstr>
      <vt:lpstr>Neler yapIlabİlİr?</vt:lpstr>
      <vt:lpstr>Neler yapIlabİlİr?</vt:lpstr>
      <vt:lpstr>PowerPoint Sunusu</vt:lpstr>
      <vt:lpstr> Önleme ProGramInda OlmasI Gerekenler</vt:lpstr>
      <vt:lpstr>PowerPoint Sunusu</vt:lpstr>
      <vt:lpstr>PowerPoint Sunusu</vt:lpstr>
      <vt:lpstr>ALO 183</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dc:title>
  <dc:creator>WİN-7</dc:creator>
  <cp:lastModifiedBy>HP</cp:lastModifiedBy>
  <cp:revision>49</cp:revision>
  <dcterms:created xsi:type="dcterms:W3CDTF">2019-10-02T07:30:39Z</dcterms:created>
  <dcterms:modified xsi:type="dcterms:W3CDTF">2024-01-23T12:11:11Z</dcterms:modified>
</cp:coreProperties>
</file>