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k_13112323_AdsYz.jpg"/>
          <p:cNvPicPr>
            <a:picLocks noChangeAspect="1" noChangeArrowheads="1"/>
          </p:cNvPicPr>
          <p:nvPr/>
        </p:nvPicPr>
        <p:blipFill>
          <a:blip r:embed="rId2"/>
          <a:srcRect/>
          <a:stretch>
            <a:fillRect/>
          </a:stretch>
        </p:blipFill>
        <p:spPr bwMode="auto">
          <a:xfrm>
            <a:off x="1447800" y="1564144"/>
            <a:ext cx="6629400" cy="3693655"/>
          </a:xfrm>
          <a:prstGeom prst="rect">
            <a:avLst/>
          </a:prstGeom>
          <a:noFill/>
        </p:spPr>
      </p:pic>
      <p:sp>
        <p:nvSpPr>
          <p:cNvPr id="4" name="3 Başlık"/>
          <p:cNvSpPr>
            <a:spLocks noGrp="1"/>
          </p:cNvSpPr>
          <p:nvPr>
            <p:ph type="ctrTitle"/>
          </p:nvPr>
        </p:nvSpPr>
        <p:spPr>
          <a:xfrm>
            <a:off x="2362200" y="5159375"/>
            <a:ext cx="6324600" cy="1698625"/>
          </a:xfrm>
        </p:spPr>
        <p:txBody>
          <a:bodyPr>
            <a:normAutofit/>
          </a:bodyPr>
          <a:lstStyle/>
          <a:p>
            <a:r>
              <a:rPr lang="tr-TR" sz="2400" i="1" dirty="0"/>
              <a:t>Davranışlar, herkesin kendisini seyrettiği bir aynadır. </a:t>
            </a:r>
            <a:br>
              <a:rPr lang="tr-TR" sz="2400" i="1" dirty="0"/>
            </a:br>
            <a:r>
              <a:rPr lang="tr-TR" sz="2400" i="1" dirty="0"/>
              <a:t>‘’Goethe’’</a:t>
            </a:r>
          </a:p>
        </p:txBody>
      </p:sp>
      <p:pic>
        <p:nvPicPr>
          <p:cNvPr id="5" name="Resim 4">
            <a:extLst>
              <a:ext uri="{FF2B5EF4-FFF2-40B4-BE49-F238E27FC236}">
                <a16:creationId xmlns:a16="http://schemas.microsoft.com/office/drawing/2014/main" id="{F6B29B14-22DA-D5A0-290F-2753E8BE86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0"/>
            <a:ext cx="4038600" cy="15641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C:\Users\hp\Desktop\d88f46266701c50272a1db396ad1d54b37191ef4.jpg"/>
          <p:cNvPicPr>
            <a:picLocks noChangeAspect="1" noChangeArrowheads="1"/>
          </p:cNvPicPr>
          <p:nvPr/>
        </p:nvPicPr>
        <p:blipFill>
          <a:blip r:embed="rId2"/>
          <a:srcRect/>
          <a:stretch>
            <a:fillRect/>
          </a:stretch>
        </p:blipFill>
        <p:spPr bwMode="auto">
          <a:xfrm>
            <a:off x="4953000" y="1066800"/>
            <a:ext cx="4191000" cy="4953000"/>
          </a:xfrm>
          <a:prstGeom prst="rect">
            <a:avLst/>
          </a:prstGeom>
          <a:noFill/>
        </p:spPr>
      </p:pic>
      <p:sp>
        <p:nvSpPr>
          <p:cNvPr id="3" name="2 İçerik Yer Tutucusu"/>
          <p:cNvSpPr>
            <a:spLocks noGrp="1"/>
          </p:cNvSpPr>
          <p:nvPr>
            <p:ph idx="1"/>
          </p:nvPr>
        </p:nvSpPr>
        <p:spPr>
          <a:xfrm>
            <a:off x="533400" y="990600"/>
            <a:ext cx="4800600" cy="4983163"/>
          </a:xfrm>
        </p:spPr>
        <p:txBody>
          <a:bodyPr>
            <a:normAutofit fontScale="70000" lnSpcReduction="20000"/>
          </a:bodyPr>
          <a:lstStyle/>
          <a:p>
            <a:pPr>
              <a:buNone/>
            </a:pPr>
            <a:r>
              <a:rPr lang="tr-TR" b="1" dirty="0">
                <a:solidFill>
                  <a:srgbClr val="FF0000"/>
                </a:solidFill>
              </a:rPr>
              <a:t>4. OLUMLU DAVRANIŞI GÖRMEK VE TAKDİR ETMEK</a:t>
            </a:r>
          </a:p>
          <a:p>
            <a:pPr>
              <a:buNone/>
            </a:pPr>
            <a:endParaRPr lang="tr-TR" b="1" dirty="0"/>
          </a:p>
          <a:p>
            <a:r>
              <a:rPr lang="tr-TR" dirty="0"/>
              <a:t>Çocukların olumlu davranışlarına odaklanmanız ve onları takdir etmeniz çok önemlidir. </a:t>
            </a:r>
          </a:p>
          <a:p>
            <a:r>
              <a:rPr lang="tr-TR" dirty="0"/>
              <a:t>Genelde bize sorun yaratan davranışları görmek çok daha kolaydır. Olumsuz davranışlar sergileyen çocukların olumlu davranışlarını yakalamak çok daha önemlidir. </a:t>
            </a:r>
          </a:p>
          <a:p>
            <a:r>
              <a:rPr lang="tr-TR" dirty="0"/>
              <a:t>Çocuğu takdir ederken onu neden takdir ettiğinizi, takdir edilen davranışın ne olduğunu muhakkak söyleyin. </a:t>
            </a:r>
          </a:p>
        </p:txBody>
      </p:sp>
      <p:pic>
        <p:nvPicPr>
          <p:cNvPr id="4" name="Resim 3">
            <a:extLst>
              <a:ext uri="{FF2B5EF4-FFF2-40B4-BE49-F238E27FC236}">
                <a16:creationId xmlns:a16="http://schemas.microsoft.com/office/drawing/2014/main" id="{328977AA-87A1-BAA8-CD84-271B2F341A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3400" y="228601"/>
            <a:ext cx="8229600" cy="3047999"/>
          </a:xfrm>
        </p:spPr>
        <p:txBody>
          <a:bodyPr>
            <a:normAutofit fontScale="85000" lnSpcReduction="10000"/>
          </a:bodyPr>
          <a:lstStyle/>
          <a:p>
            <a:r>
              <a:rPr lang="tr-TR" dirty="0"/>
              <a:t>Takdir edilen davranışın tekrarlanma olasılığı yüksektir. Bu sebeple küçük sayılabilecek olumsuz davranışların görmezden gelinerek fark edilecek herhangi bir olumlu davranışın pekiştirilmesi takdir edilmesi çocuğun o davranışı daha sık yapmasını sağlayacaktır. </a:t>
            </a:r>
          </a:p>
          <a:p>
            <a:r>
              <a:rPr lang="tr-TR" dirty="0"/>
              <a:t>Çocuğunuzun iyi yönlerini, olumlu davranışlarını görmek için fırsatlar yaratın. </a:t>
            </a:r>
          </a:p>
        </p:txBody>
      </p:sp>
      <p:pic>
        <p:nvPicPr>
          <p:cNvPr id="16385" name="Picture 1" descr="C:\Users\hp\Desktop\40bf97c23a453f659d4429217a353af1.jpg"/>
          <p:cNvPicPr>
            <a:picLocks noChangeAspect="1" noChangeArrowheads="1"/>
          </p:cNvPicPr>
          <p:nvPr/>
        </p:nvPicPr>
        <p:blipFill>
          <a:blip r:embed="rId2"/>
          <a:srcRect/>
          <a:stretch>
            <a:fillRect/>
          </a:stretch>
        </p:blipFill>
        <p:spPr bwMode="auto">
          <a:xfrm>
            <a:off x="838200" y="3200400"/>
            <a:ext cx="7467600" cy="3429000"/>
          </a:xfrm>
          <a:prstGeom prst="rect">
            <a:avLst/>
          </a:prstGeom>
          <a:noFill/>
        </p:spPr>
      </p:pic>
      <p:pic>
        <p:nvPicPr>
          <p:cNvPr id="4" name="Resim 3">
            <a:extLst>
              <a:ext uri="{FF2B5EF4-FFF2-40B4-BE49-F238E27FC236}">
                <a16:creationId xmlns:a16="http://schemas.microsoft.com/office/drawing/2014/main" id="{004857FE-F2D8-1F6E-761D-42AC87C3EF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85800"/>
            <a:ext cx="8229600" cy="5440363"/>
          </a:xfrm>
        </p:spPr>
        <p:txBody>
          <a:bodyPr>
            <a:normAutofit/>
          </a:bodyPr>
          <a:lstStyle/>
          <a:p>
            <a:pPr>
              <a:buNone/>
            </a:pPr>
            <a:r>
              <a:rPr lang="tr-TR" b="1" dirty="0">
                <a:solidFill>
                  <a:srgbClr val="FF0000"/>
                </a:solidFill>
              </a:rPr>
              <a:t>5. OLUMSUZ BİR DAVRANIŞTA KİŞİLİK İLE İLGİLİ DEĞİL DAVRANIŞLA İLGİLİ YORUM YAPMAK </a:t>
            </a:r>
          </a:p>
          <a:p>
            <a:r>
              <a:rPr lang="tr-TR" dirty="0"/>
              <a:t>Çocuğunuza kendisinin değil, yaptığı davranışın kötü bir şey olduğunu söyleyin. </a:t>
            </a:r>
          </a:p>
          <a:p>
            <a:r>
              <a:rPr lang="tr-TR" dirty="0"/>
              <a:t>Çocuk kendi değerini büyük ölçüde ebeveynin düşüncelerine göre oluşturur. </a:t>
            </a:r>
            <a:r>
              <a:rPr lang="tr-TR"/>
              <a:t>Eğer</a:t>
            </a:r>
            <a:r>
              <a:rPr lang="tr-TR" dirty="0"/>
              <a:t>, annem ya da babam benim kötü olduğumu düşünüyorsa, o zaman ben aptalım ya da tembelim diye kendini etiketleyecektir.</a:t>
            </a:r>
          </a:p>
        </p:txBody>
      </p:sp>
      <p:pic>
        <p:nvPicPr>
          <p:cNvPr id="4" name="Resim 3">
            <a:extLst>
              <a:ext uri="{FF2B5EF4-FFF2-40B4-BE49-F238E27FC236}">
                <a16:creationId xmlns:a16="http://schemas.microsoft.com/office/drawing/2014/main" id="{4B9EB492-B54E-E15C-857A-732D38EAB4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3400" y="304800"/>
            <a:ext cx="8382000" cy="3840163"/>
          </a:xfrm>
        </p:spPr>
        <p:txBody>
          <a:bodyPr>
            <a:normAutofit fontScale="92500" lnSpcReduction="20000"/>
          </a:bodyPr>
          <a:lstStyle/>
          <a:p>
            <a:pPr>
              <a:buNone/>
            </a:pPr>
            <a:r>
              <a:rPr lang="tr-TR" b="1" dirty="0">
                <a:solidFill>
                  <a:srgbClr val="FF0000"/>
                </a:solidFill>
              </a:rPr>
              <a:t>6. ÇOCUĞUNUZLA SADECE SORUN OLDUĞUNDA DEĞİL HER ZAMAN İLETİŞİM KURMAK </a:t>
            </a:r>
          </a:p>
          <a:p>
            <a:r>
              <a:rPr lang="tr-TR" dirty="0"/>
              <a:t>Sadece sorunlar yaşandığında çocuğun evde görünür olması diğer zamanlar kendi haline bırakılması, yalnızlaştırılması ya da olumlu davranışların görmezden gelinmesi çocuğun olumsuz davranışı sürdürmesine sebep olur. </a:t>
            </a:r>
          </a:p>
          <a:p>
            <a:r>
              <a:rPr lang="tr-TR" dirty="0"/>
              <a:t>Bu sebeple çocukla her daim sağlıklı iletişim kurmak ve temasta olmak çok önemlidir. </a:t>
            </a:r>
            <a:endParaRPr lang="tr-TR" b="1" dirty="0"/>
          </a:p>
          <a:p>
            <a:endParaRPr lang="tr-TR" dirty="0"/>
          </a:p>
        </p:txBody>
      </p:sp>
      <p:pic>
        <p:nvPicPr>
          <p:cNvPr id="14338" name="Picture 2" descr="OLUMLU DAVRANIŞ KAZANDIRMA VELİ BROŞÜRÜ - Zonguldak İlkokulu"/>
          <p:cNvPicPr>
            <a:picLocks noChangeAspect="1" noChangeArrowheads="1"/>
          </p:cNvPicPr>
          <p:nvPr/>
        </p:nvPicPr>
        <p:blipFill>
          <a:blip r:embed="rId2"/>
          <a:srcRect/>
          <a:stretch>
            <a:fillRect/>
          </a:stretch>
        </p:blipFill>
        <p:spPr bwMode="auto">
          <a:xfrm>
            <a:off x="1066800" y="4038600"/>
            <a:ext cx="5257800" cy="2514600"/>
          </a:xfrm>
          <a:prstGeom prst="rect">
            <a:avLst/>
          </a:prstGeom>
          <a:noFill/>
        </p:spPr>
      </p:pic>
      <p:pic>
        <p:nvPicPr>
          <p:cNvPr id="4" name="Resim 3">
            <a:extLst>
              <a:ext uri="{FF2B5EF4-FFF2-40B4-BE49-F238E27FC236}">
                <a16:creationId xmlns:a16="http://schemas.microsoft.com/office/drawing/2014/main" id="{3B70F8B5-CB42-2EBC-D5A7-57A4B8E10C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371600"/>
            <a:ext cx="7696200" cy="4754563"/>
          </a:xfrm>
        </p:spPr>
        <p:txBody>
          <a:bodyPr>
            <a:normAutofit fontScale="92500" lnSpcReduction="10000"/>
          </a:bodyPr>
          <a:lstStyle/>
          <a:p>
            <a:pPr>
              <a:buNone/>
            </a:pPr>
            <a:r>
              <a:rPr lang="tr-TR" b="1" dirty="0">
                <a:solidFill>
                  <a:srgbClr val="FF0000"/>
                </a:solidFill>
              </a:rPr>
              <a:t>7. SEÇENEKLER SUNMAK</a:t>
            </a:r>
          </a:p>
          <a:p>
            <a:r>
              <a:rPr lang="tr-TR" dirty="0"/>
              <a:t>Çocuklar da yetişkinler gibi hayatlarında kontrol sahibi olmak isterler. Bu sebeple katı kurallar koymak yerine sizin için de makul olabilecek seçenekler yaratabilirsiniz. </a:t>
            </a:r>
          </a:p>
          <a:p>
            <a:r>
              <a:rPr lang="tr-TR" dirty="0"/>
              <a:t>“Uyumak istiyor musun?” yerine, “Şimdi mi, yoksa on dakika sonra mı yatmak istersin?” gibi. Böylece çocuğunuz hem biraz kontrol hissetmiş olur, hem de onu yatmaya kolayca ikna etmiş olursunuz. </a:t>
            </a:r>
            <a:endParaRPr lang="tr-TR" b="1" dirty="0"/>
          </a:p>
          <a:p>
            <a:endParaRPr lang="tr-TR" dirty="0"/>
          </a:p>
        </p:txBody>
      </p:sp>
      <p:pic>
        <p:nvPicPr>
          <p:cNvPr id="5" name="Resim 4">
            <a:extLst>
              <a:ext uri="{FF2B5EF4-FFF2-40B4-BE49-F238E27FC236}">
                <a16:creationId xmlns:a16="http://schemas.microsoft.com/office/drawing/2014/main" id="{F69E3C76-894F-5560-212E-00A8D89395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8194" name="Picture 2" descr="C:\Users\hp\Desktop\image-3.jpg"/>
          <p:cNvPicPr>
            <a:picLocks noGrp="1" noChangeAspect="1" noChangeArrowheads="1"/>
          </p:cNvPicPr>
          <p:nvPr>
            <p:ph idx="1"/>
          </p:nvPr>
        </p:nvPicPr>
        <p:blipFill>
          <a:blip r:embed="rId2"/>
          <a:srcRect/>
          <a:stretch>
            <a:fillRect/>
          </a:stretch>
        </p:blipFill>
        <p:spPr bwMode="auto">
          <a:xfrm>
            <a:off x="533400" y="1447800"/>
            <a:ext cx="7772401" cy="4678363"/>
          </a:xfrm>
          <a:prstGeom prst="rect">
            <a:avLst/>
          </a:prstGeom>
          <a:noFill/>
        </p:spPr>
      </p:pic>
      <p:pic>
        <p:nvPicPr>
          <p:cNvPr id="4" name="Resim 3">
            <a:extLst>
              <a:ext uri="{FF2B5EF4-FFF2-40B4-BE49-F238E27FC236}">
                <a16:creationId xmlns:a16="http://schemas.microsoft.com/office/drawing/2014/main" id="{009E8079-16DD-7FEF-B50C-114A9EB280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b="1" dirty="0">
                <a:solidFill>
                  <a:srgbClr val="FF0000"/>
                </a:solidFill>
              </a:rPr>
              <a:t>8. CEVABINI BİLDİĞİNİZ SORULAR SORMAYIN</a:t>
            </a:r>
          </a:p>
          <a:p>
            <a:r>
              <a:rPr lang="tr-TR" dirty="0"/>
              <a:t>Gerçekten bir karar vermesini istemediğiniz zaman ona soru sormayın. </a:t>
            </a:r>
          </a:p>
          <a:p>
            <a:r>
              <a:rPr lang="tr-TR" dirty="0"/>
              <a:t>Sorular çocuğunuza hayır deme fırsatı verir. “Oyuncaklarını toplamak ister misin?”, “Uyumak ister misin?” Bir düşünün; siz çocuk olsaydınız bu sorulara cevabınız kesinlikle hayır olacaktı. </a:t>
            </a:r>
          </a:p>
        </p:txBody>
      </p:sp>
      <p:pic>
        <p:nvPicPr>
          <p:cNvPr id="5" name="Resim 4">
            <a:extLst>
              <a:ext uri="{FF2B5EF4-FFF2-40B4-BE49-F238E27FC236}">
                <a16:creationId xmlns:a16="http://schemas.microsoft.com/office/drawing/2014/main" id="{58CACD33-1439-7D7B-02E1-A5C1BA5075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b="1" dirty="0">
                <a:solidFill>
                  <a:srgbClr val="FF0000"/>
                </a:solidFill>
              </a:rPr>
              <a:t>9. CEZA UZUN VADEDE İŞE YARAMAZ! </a:t>
            </a:r>
          </a:p>
          <a:p>
            <a:r>
              <a:rPr lang="tr-TR" dirty="0"/>
              <a:t>Ceza vermek kızgınlık anında çözüm sağlamış gibi gözükebilir fakat uzun vadede o davranışı yok etmez ve doğru davranışı öğretmez. </a:t>
            </a:r>
          </a:p>
        </p:txBody>
      </p:sp>
      <p:pic>
        <p:nvPicPr>
          <p:cNvPr id="12289" name="Picture 1" descr="C:\Users\hp\Desktop\anne-cocuk.jpg"/>
          <p:cNvPicPr>
            <a:picLocks noChangeAspect="1" noChangeArrowheads="1"/>
          </p:cNvPicPr>
          <p:nvPr/>
        </p:nvPicPr>
        <p:blipFill>
          <a:blip r:embed="rId2"/>
          <a:srcRect/>
          <a:stretch>
            <a:fillRect/>
          </a:stretch>
        </p:blipFill>
        <p:spPr bwMode="auto">
          <a:xfrm>
            <a:off x="838200" y="3733800"/>
            <a:ext cx="5486400" cy="2971800"/>
          </a:xfrm>
          <a:prstGeom prst="rect">
            <a:avLst/>
          </a:prstGeom>
          <a:noFill/>
        </p:spPr>
      </p:pic>
      <p:pic>
        <p:nvPicPr>
          <p:cNvPr id="5" name="Resim 4">
            <a:extLst>
              <a:ext uri="{FF2B5EF4-FFF2-40B4-BE49-F238E27FC236}">
                <a16:creationId xmlns:a16="http://schemas.microsoft.com/office/drawing/2014/main" id="{9614BEAA-5FAE-264F-85CB-051689EC82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C:\Users\hp\Desktop\odul-ve-cezae0820.jpg"/>
          <p:cNvPicPr>
            <a:picLocks noChangeAspect="1" noChangeArrowheads="1"/>
          </p:cNvPicPr>
          <p:nvPr/>
        </p:nvPicPr>
        <p:blipFill>
          <a:blip r:embed="rId2"/>
          <a:srcRect/>
          <a:stretch>
            <a:fillRect/>
          </a:stretch>
        </p:blipFill>
        <p:spPr bwMode="auto">
          <a:xfrm>
            <a:off x="5181600" y="1676400"/>
            <a:ext cx="3810000" cy="4495800"/>
          </a:xfrm>
          <a:prstGeom prst="rect">
            <a:avLst/>
          </a:prstGeom>
          <a:noFill/>
        </p:spPr>
      </p:pic>
      <p:sp>
        <p:nvSpPr>
          <p:cNvPr id="3" name="2 İçerik Yer Tutucusu"/>
          <p:cNvSpPr>
            <a:spLocks noGrp="1"/>
          </p:cNvSpPr>
          <p:nvPr>
            <p:ph idx="1"/>
          </p:nvPr>
        </p:nvSpPr>
        <p:spPr>
          <a:xfrm>
            <a:off x="457200" y="1600200"/>
            <a:ext cx="5029200" cy="4525963"/>
          </a:xfrm>
        </p:spPr>
        <p:txBody>
          <a:bodyPr>
            <a:normAutofit fontScale="77500" lnSpcReduction="20000"/>
          </a:bodyPr>
          <a:lstStyle/>
          <a:p>
            <a:pPr>
              <a:buNone/>
            </a:pPr>
            <a:r>
              <a:rPr lang="tr-TR" b="1" dirty="0">
                <a:solidFill>
                  <a:srgbClr val="FF0000"/>
                </a:solidFill>
              </a:rPr>
              <a:t>10. CEZA YERİNE MAHRUM BIRAKMA YÖNTEMİNİ UYGULAYIN </a:t>
            </a:r>
          </a:p>
          <a:p>
            <a:r>
              <a:rPr lang="tr-TR" dirty="0"/>
              <a:t>Örneğin; “Yemek yerine gofret yemeyi seçemezsin, eğer gofret yemek istiyorsan önce yemeğini yemelisin,” gibi ya da “tablette oyun oynamak istiyorsan, önce okul ödevlerini bitirmen gerekli,” gibi.</a:t>
            </a:r>
          </a:p>
          <a:p>
            <a:r>
              <a:rPr lang="tr-TR" dirty="0"/>
              <a:t>Bu şekilde ceza yerine, ödülden mahrum bırakma yöntemiyle çocuğunuzun olumlu davranışı gerçekleştirmesi için ona fırsat yaratmış olursunuz. </a:t>
            </a:r>
          </a:p>
        </p:txBody>
      </p:sp>
      <p:pic>
        <p:nvPicPr>
          <p:cNvPr id="5" name="Resim 4">
            <a:extLst>
              <a:ext uri="{FF2B5EF4-FFF2-40B4-BE49-F238E27FC236}">
                <a16:creationId xmlns:a16="http://schemas.microsoft.com/office/drawing/2014/main" id="{CF362508-4D2F-BE2E-EFFF-72EF521022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4953000" cy="4525963"/>
          </a:xfrm>
        </p:spPr>
        <p:txBody>
          <a:bodyPr>
            <a:normAutofit fontScale="85000" lnSpcReduction="20000"/>
          </a:bodyPr>
          <a:lstStyle/>
          <a:p>
            <a:pPr>
              <a:buNone/>
            </a:pPr>
            <a:r>
              <a:rPr lang="tr-TR" b="1" dirty="0">
                <a:solidFill>
                  <a:srgbClr val="FF0000"/>
                </a:solidFill>
              </a:rPr>
              <a:t>11. ÖFKENİN NORMAL BİR DUYGU OLDUĞUNU VE ÖFKE İLE BAŞ ETME YÖNTEMLERİNİ ONA ANLATMAK</a:t>
            </a:r>
          </a:p>
          <a:p>
            <a:r>
              <a:rPr lang="tr-TR" dirty="0"/>
              <a:t>Nefes egzersizleri yapabilirsiniz birlikte. </a:t>
            </a:r>
          </a:p>
          <a:p>
            <a:r>
              <a:rPr lang="tr-TR" dirty="0"/>
              <a:t>10’dan geriye doğru sayma yöntemiyle ona sarılarak öfkeli olduğunda sakinleşmesini sağlayabilirsiniz. Bu şekilde ne kendine ne etrafına zarar veremeyeceği anlatılabilir. </a:t>
            </a:r>
            <a:endParaRPr lang="tr-TR" b="1" dirty="0"/>
          </a:p>
          <a:p>
            <a:endParaRPr lang="tr-TR" dirty="0"/>
          </a:p>
        </p:txBody>
      </p:sp>
      <p:sp>
        <p:nvSpPr>
          <p:cNvPr id="10242" name="AutoShape 2" descr="BATMAN REHBERLİK VE ARAŞTIRMA MERKEZ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44" name="AutoShape 4" descr="BATMAN REHBERLİK VE ARAŞTIRMA MERKEZ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45" name="Picture 5" descr="C:\Users\hp\Desktop\indir (3).jpg"/>
          <p:cNvPicPr>
            <a:picLocks noChangeAspect="1" noChangeArrowheads="1"/>
          </p:cNvPicPr>
          <p:nvPr/>
        </p:nvPicPr>
        <p:blipFill>
          <a:blip r:embed="rId2"/>
          <a:srcRect/>
          <a:stretch>
            <a:fillRect/>
          </a:stretch>
        </p:blipFill>
        <p:spPr bwMode="auto">
          <a:xfrm>
            <a:off x="5181600" y="1600200"/>
            <a:ext cx="3962400"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xxc.jpg"/>
          <p:cNvPicPr>
            <a:picLocks noChangeAspect="1" noChangeArrowheads="1"/>
          </p:cNvPicPr>
          <p:nvPr/>
        </p:nvPicPr>
        <p:blipFill>
          <a:blip r:embed="rId2"/>
          <a:srcRect/>
          <a:stretch>
            <a:fillRect/>
          </a:stretch>
        </p:blipFill>
        <p:spPr bwMode="auto">
          <a:xfrm>
            <a:off x="4876800" y="1524000"/>
            <a:ext cx="4267200" cy="4950023"/>
          </a:xfrm>
          <a:prstGeom prst="rect">
            <a:avLst/>
          </a:prstGeom>
          <a:noFill/>
        </p:spPr>
      </p:pic>
      <p:sp>
        <p:nvSpPr>
          <p:cNvPr id="2" name="1 Başlık"/>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tr-TR" dirty="0"/>
              <a:t>Olumlu Davranış Nedir?</a:t>
            </a:r>
          </a:p>
        </p:txBody>
      </p:sp>
      <p:sp>
        <p:nvSpPr>
          <p:cNvPr id="3" name="2 İçerik Yer Tutucusu"/>
          <p:cNvSpPr>
            <a:spLocks noGrp="1"/>
          </p:cNvSpPr>
          <p:nvPr>
            <p:ph idx="1"/>
          </p:nvPr>
        </p:nvSpPr>
        <p:spPr>
          <a:xfrm>
            <a:off x="457200" y="1600200"/>
            <a:ext cx="4648200" cy="4525963"/>
          </a:xfrm>
        </p:spPr>
        <p:txBody>
          <a:bodyPr>
            <a:normAutofit fontScale="85000" lnSpcReduction="20000"/>
          </a:bodyPr>
          <a:lstStyle/>
          <a:p>
            <a:pPr>
              <a:buNone/>
            </a:pPr>
            <a:r>
              <a:rPr lang="tr-TR" dirty="0"/>
              <a:t> </a:t>
            </a:r>
            <a:r>
              <a:rPr lang="tr-TR" b="1" dirty="0">
                <a:solidFill>
                  <a:srgbClr val="FF0000"/>
                </a:solidFill>
              </a:rPr>
              <a:t>Olumlu davranış; </a:t>
            </a:r>
            <a:r>
              <a:rPr lang="tr-TR" dirty="0"/>
              <a:t>bireyin iş, toplum ve aile ortamlarında başarısını ve sosyal doyumunu artıran becerilerin tümüne denilmektedir. </a:t>
            </a:r>
          </a:p>
          <a:p>
            <a:pPr>
              <a:buNone/>
            </a:pPr>
            <a:endParaRPr lang="tr-TR" dirty="0"/>
          </a:p>
          <a:p>
            <a:r>
              <a:rPr lang="tr-TR" dirty="0"/>
              <a:t> Olumlu davranış geliştirmede amaç çocukların ve gençlerin istendik davranışlarının arttırılarak problem davranışlarının azaltılmasını sağlamaktır.</a:t>
            </a:r>
          </a:p>
          <a:p>
            <a:endParaRPr lang="tr-TR" dirty="0"/>
          </a:p>
        </p:txBody>
      </p:sp>
      <p:pic>
        <p:nvPicPr>
          <p:cNvPr id="5" name="Resim 4">
            <a:extLst>
              <a:ext uri="{FF2B5EF4-FFF2-40B4-BE49-F238E27FC236}">
                <a16:creationId xmlns:a16="http://schemas.microsoft.com/office/drawing/2014/main" id="{5DC4D8C9-0F2E-E02C-62B8-DC8BCAD65C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5943122"/>
            <a:ext cx="2362200" cy="91487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4267200" cy="5516563"/>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endParaRPr lang="tr-TR" b="1" dirty="0"/>
          </a:p>
          <a:p>
            <a:pPr>
              <a:buNone/>
            </a:pPr>
            <a:r>
              <a:rPr lang="tr-TR" sz="4000" b="1" dirty="0">
                <a:solidFill>
                  <a:srgbClr val="FF0000"/>
                </a:solidFill>
              </a:rPr>
              <a:t>12. ASLA ŞİDDETE BAŞVURMAYIN!</a:t>
            </a:r>
          </a:p>
          <a:p>
            <a:pPr>
              <a:buNone/>
            </a:pPr>
            <a:r>
              <a:rPr lang="tr-TR" b="1" dirty="0"/>
              <a:t> </a:t>
            </a:r>
          </a:p>
          <a:p>
            <a:r>
              <a:rPr lang="tr-TR" dirty="0"/>
              <a:t>Çocuğunuza olumsuz davranışından ötürü şiddet uyguladığınızda ona, vurmanın bazen doğal olduğunu ve birinin istemediğimiz bir şey yapmasını engellemede etkili olduğunu öğretmiş olursunuz. </a:t>
            </a:r>
          </a:p>
          <a:p>
            <a:r>
              <a:rPr lang="tr-TR" dirty="0"/>
              <a:t>Çocuğunuzun benlik saygısının düşmesine sebep olursunuz. </a:t>
            </a:r>
          </a:p>
          <a:p>
            <a:r>
              <a:rPr lang="tr-TR" dirty="0"/>
              <a:t>Aynı zamanda çocuğunuzun sığınacağı bir liman olmaktan çıkar aranıza duvarlar örmüş olursunuz. </a:t>
            </a:r>
          </a:p>
        </p:txBody>
      </p:sp>
      <p:pic>
        <p:nvPicPr>
          <p:cNvPr id="6146" name="Picture 2" descr="C:\Users\hp\Desktop\indir (2).jpg"/>
          <p:cNvPicPr>
            <a:picLocks noChangeAspect="1" noChangeArrowheads="1"/>
          </p:cNvPicPr>
          <p:nvPr/>
        </p:nvPicPr>
        <p:blipFill>
          <a:blip r:embed="rId2"/>
          <a:srcRect/>
          <a:stretch>
            <a:fillRect/>
          </a:stretch>
        </p:blipFill>
        <p:spPr bwMode="auto">
          <a:xfrm>
            <a:off x="4724400" y="609600"/>
            <a:ext cx="4419600" cy="5562600"/>
          </a:xfrm>
          <a:prstGeom prst="rect">
            <a:avLst/>
          </a:prstGeom>
          <a:noFill/>
        </p:spPr>
      </p:pic>
      <p:pic>
        <p:nvPicPr>
          <p:cNvPr id="4" name="Resim 3">
            <a:extLst>
              <a:ext uri="{FF2B5EF4-FFF2-40B4-BE49-F238E27FC236}">
                <a16:creationId xmlns:a16="http://schemas.microsoft.com/office/drawing/2014/main" id="{4F17C704-71ED-CA5B-DD62-1C20756C0A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48000"/>
            <a:ext cx="8229600" cy="3078163"/>
          </a:xfrm>
        </p:spPr>
        <p:txBody>
          <a:bodyPr>
            <a:normAutofit lnSpcReduction="10000"/>
          </a:bodyPr>
          <a:lstStyle/>
          <a:p>
            <a:pPr>
              <a:buNone/>
            </a:pPr>
            <a:r>
              <a:rPr lang="tr-TR" sz="4400" b="1" dirty="0"/>
              <a:t>               </a:t>
            </a:r>
          </a:p>
          <a:p>
            <a:pPr>
              <a:buNone/>
            </a:pPr>
            <a:r>
              <a:rPr lang="tr-TR" sz="4400" b="1" dirty="0"/>
              <a:t> 			TEŞEKKÜRLER </a:t>
            </a:r>
            <a:r>
              <a:rPr lang="tr-TR" sz="4400" b="1" dirty="0">
                <a:sym typeface="Wingdings" pitchFamily="2" charset="2"/>
              </a:rPr>
              <a:t></a:t>
            </a:r>
          </a:p>
          <a:p>
            <a:pPr algn="ctr">
              <a:buNone/>
            </a:pPr>
            <a:r>
              <a:rPr lang="tr-TR" sz="2400" dirty="0">
                <a:sym typeface="Wingdings" pitchFamily="2" charset="2"/>
              </a:rPr>
              <a:t>             </a:t>
            </a:r>
          </a:p>
          <a:p>
            <a:pPr algn="ctr">
              <a:buNone/>
            </a:pPr>
            <a:endParaRPr lang="tr-TR" sz="2400" dirty="0">
              <a:sym typeface="Wingdings" pitchFamily="2" charset="2"/>
            </a:endParaRPr>
          </a:p>
          <a:p>
            <a:pPr algn="ctr">
              <a:buNone/>
            </a:pPr>
            <a:endParaRPr lang="tr-TR" sz="2400" dirty="0">
              <a:sym typeface="Wingdings" pitchFamily="2" charset="2"/>
            </a:endParaRPr>
          </a:p>
          <a:p>
            <a:pPr algn="ctr">
              <a:buNone/>
            </a:pPr>
            <a:r>
              <a:rPr lang="tr-TR" sz="2400" dirty="0">
                <a:sym typeface="Wingdings" pitchFamily="2" charset="2"/>
              </a:rPr>
              <a:t> </a:t>
            </a:r>
            <a:endParaRPr lang="tr-TR" sz="2400" dirty="0"/>
          </a:p>
        </p:txBody>
      </p:sp>
      <p:pic>
        <p:nvPicPr>
          <p:cNvPr id="6" name="Resim 5">
            <a:extLst>
              <a:ext uri="{FF2B5EF4-FFF2-40B4-BE49-F238E27FC236}">
                <a16:creationId xmlns:a16="http://schemas.microsoft.com/office/drawing/2014/main" id="{BA2C6311-B884-3193-F1F3-B8DA5F11F0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1041650"/>
            <a:ext cx="2819400" cy="23873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1_m2bi-2JvKQzjQWC3wmV0mA.jpeg"/>
          <p:cNvPicPr>
            <a:picLocks noChangeAspect="1" noChangeArrowheads="1"/>
          </p:cNvPicPr>
          <p:nvPr/>
        </p:nvPicPr>
        <p:blipFill>
          <a:blip r:embed="rId2"/>
          <a:srcRect/>
          <a:stretch>
            <a:fillRect/>
          </a:stretch>
        </p:blipFill>
        <p:spPr bwMode="auto">
          <a:xfrm>
            <a:off x="5105400" y="1676400"/>
            <a:ext cx="4038600" cy="4799511"/>
          </a:xfrm>
          <a:prstGeom prst="rect">
            <a:avLst/>
          </a:prstGeom>
          <a:noFill/>
        </p:spPr>
      </p:pic>
      <p:sp>
        <p:nvSpPr>
          <p:cNvPr id="3" name="2 İçerik Yer Tutucusu"/>
          <p:cNvSpPr>
            <a:spLocks noGrp="1"/>
          </p:cNvSpPr>
          <p:nvPr>
            <p:ph idx="1"/>
          </p:nvPr>
        </p:nvSpPr>
        <p:spPr>
          <a:xfrm>
            <a:off x="457200" y="2133600"/>
            <a:ext cx="8229600" cy="3916363"/>
          </a:xfrm>
        </p:spPr>
        <p:txBody>
          <a:bodyPr>
            <a:normAutofit lnSpcReduction="10000"/>
          </a:bodyPr>
          <a:lstStyle/>
          <a:p>
            <a:pPr>
              <a:buFont typeface="Wingdings" pitchFamily="2" charset="2"/>
              <a:buChar char="v"/>
            </a:pPr>
            <a:r>
              <a:rPr lang="tr-TR" dirty="0"/>
              <a:t>Saygılı Davranmak</a:t>
            </a:r>
          </a:p>
          <a:p>
            <a:pPr>
              <a:buFont typeface="Wingdings" pitchFamily="2" charset="2"/>
              <a:buChar char="v"/>
            </a:pPr>
            <a:r>
              <a:rPr lang="tr-TR" dirty="0"/>
              <a:t>Hoşgörülü Davranmak</a:t>
            </a:r>
          </a:p>
          <a:p>
            <a:pPr>
              <a:buFont typeface="Wingdings" pitchFamily="2" charset="2"/>
              <a:buChar char="v"/>
            </a:pPr>
            <a:r>
              <a:rPr lang="tr-TR" dirty="0"/>
              <a:t>Ödevlerini Zamanında Yapmak</a:t>
            </a:r>
          </a:p>
          <a:p>
            <a:pPr>
              <a:buFont typeface="Wingdings" pitchFamily="2" charset="2"/>
              <a:buChar char="v"/>
            </a:pPr>
            <a:r>
              <a:rPr lang="tr-TR" dirty="0"/>
              <a:t>Sorumluluk Sahibi Olmak</a:t>
            </a:r>
          </a:p>
          <a:p>
            <a:pPr>
              <a:buFont typeface="Wingdings" pitchFamily="2" charset="2"/>
              <a:buChar char="v"/>
            </a:pPr>
            <a:r>
              <a:rPr lang="tr-TR" dirty="0"/>
              <a:t>Eleştirel Düşünme Becerisi</a:t>
            </a:r>
          </a:p>
          <a:p>
            <a:pPr>
              <a:buFont typeface="Wingdings" pitchFamily="2" charset="2"/>
              <a:buChar char="v"/>
            </a:pPr>
            <a:r>
              <a:rPr lang="tr-TR" dirty="0"/>
              <a:t>Sağlıklı İletişim Becerisi Geliştirme</a:t>
            </a:r>
          </a:p>
          <a:p>
            <a:pPr>
              <a:buFont typeface="Wingdings" pitchFamily="2" charset="2"/>
              <a:buChar char="v"/>
            </a:pPr>
            <a:r>
              <a:rPr lang="tr-TR" dirty="0"/>
              <a:t>Hatalarının Farkına Varma</a:t>
            </a:r>
          </a:p>
          <a:p>
            <a:pPr>
              <a:buFont typeface="Wingdings" pitchFamily="2" charset="2"/>
              <a:buChar char="v"/>
            </a:pPr>
            <a:endParaRPr lang="tr-TR" dirty="0"/>
          </a:p>
        </p:txBody>
      </p:sp>
      <p:sp>
        <p:nvSpPr>
          <p:cNvPr id="4" name="3 Oval"/>
          <p:cNvSpPr/>
          <p:nvPr/>
        </p:nvSpPr>
        <p:spPr>
          <a:xfrm>
            <a:off x="2438400" y="304800"/>
            <a:ext cx="3886200" cy="1676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accent2">
                    <a:lumMod val="50000"/>
                  </a:schemeClr>
                </a:solidFill>
              </a:rPr>
              <a:t>OLUMLU DAVRANIŞ ÖRNEKLERİ</a:t>
            </a:r>
          </a:p>
        </p:txBody>
      </p:sp>
      <p:pic>
        <p:nvPicPr>
          <p:cNvPr id="5" name="Resim 4">
            <a:extLst>
              <a:ext uri="{FF2B5EF4-FFF2-40B4-BE49-F238E27FC236}">
                <a16:creationId xmlns:a16="http://schemas.microsoft.com/office/drawing/2014/main" id="{75289259-49A9-F79C-EE0B-61A25A6E7C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tr-TR" b="1" i="1" dirty="0"/>
              <a:t>Olumsuz Davranışlarla Çocuğun Aileye Verdiği Mesajlar</a:t>
            </a:r>
          </a:p>
        </p:txBody>
      </p:sp>
      <p:sp>
        <p:nvSpPr>
          <p:cNvPr id="3" name="2 İçerik Yer Tutucusu"/>
          <p:cNvSpPr>
            <a:spLocks noGrp="1"/>
          </p:cNvSpPr>
          <p:nvPr>
            <p:ph idx="1"/>
          </p:nvPr>
        </p:nvSpPr>
        <p:spPr/>
        <p:txBody>
          <a:bodyPr/>
          <a:lstStyle/>
          <a:p>
            <a:r>
              <a:rPr lang="tr-TR" dirty="0"/>
              <a:t>Övülmek, dikkat çekmek</a:t>
            </a:r>
          </a:p>
          <a:p>
            <a:r>
              <a:rPr lang="tr-TR" dirty="0"/>
              <a:t>Kızgınlığını Belli Etmek</a:t>
            </a:r>
          </a:p>
          <a:p>
            <a:r>
              <a:rPr lang="tr-TR" dirty="0"/>
              <a:t>Cezadan Kaçmak</a:t>
            </a:r>
          </a:p>
          <a:p>
            <a:r>
              <a:rPr lang="tr-TR" dirty="0"/>
              <a:t>Arkadaş Kazanmak</a:t>
            </a:r>
          </a:p>
          <a:p>
            <a:r>
              <a:rPr lang="tr-TR" dirty="0"/>
              <a:t>Aileden Model Aldığını Göstermek…</a:t>
            </a:r>
          </a:p>
        </p:txBody>
      </p:sp>
      <p:pic>
        <p:nvPicPr>
          <p:cNvPr id="5" name="Resim 4">
            <a:extLst>
              <a:ext uri="{FF2B5EF4-FFF2-40B4-BE49-F238E27FC236}">
                <a16:creationId xmlns:a16="http://schemas.microsoft.com/office/drawing/2014/main" id="{E28D9CA3-5B44-0486-C1DD-661FA0D6A4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Çocuklarımızın davranışlarını olumlu yönde geliştirmelerini sağlamak adına anne babalara toplumsal açıdan önemli görevler düşmektedir.</a:t>
            </a:r>
          </a:p>
        </p:txBody>
      </p:sp>
      <p:pic>
        <p:nvPicPr>
          <p:cNvPr id="1026" name="Picture 2" descr="C:\Users\hp\Desktop\indir.jpg"/>
          <p:cNvPicPr>
            <a:picLocks noChangeAspect="1" noChangeArrowheads="1"/>
          </p:cNvPicPr>
          <p:nvPr/>
        </p:nvPicPr>
        <p:blipFill>
          <a:blip r:embed="rId2"/>
          <a:srcRect/>
          <a:stretch>
            <a:fillRect/>
          </a:stretch>
        </p:blipFill>
        <p:spPr bwMode="auto">
          <a:xfrm>
            <a:off x="457200" y="3810000"/>
            <a:ext cx="4648200" cy="3048000"/>
          </a:xfrm>
          <a:prstGeom prst="rect">
            <a:avLst/>
          </a:prstGeom>
          <a:noFill/>
        </p:spPr>
      </p:pic>
      <p:pic>
        <p:nvPicPr>
          <p:cNvPr id="5" name="Resim 4">
            <a:extLst>
              <a:ext uri="{FF2B5EF4-FFF2-40B4-BE49-F238E27FC236}">
                <a16:creationId xmlns:a16="http://schemas.microsoft.com/office/drawing/2014/main" id="{7EB648DC-CC37-8E37-3375-585F9624BE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esktop\images.jpg"/>
          <p:cNvPicPr>
            <a:picLocks noChangeAspect="1" noChangeArrowheads="1"/>
          </p:cNvPicPr>
          <p:nvPr/>
        </p:nvPicPr>
        <p:blipFill>
          <a:blip r:embed="rId2"/>
          <a:srcRect/>
          <a:stretch>
            <a:fillRect/>
          </a:stretch>
        </p:blipFill>
        <p:spPr bwMode="auto">
          <a:xfrm>
            <a:off x="4876800" y="1676400"/>
            <a:ext cx="4267200" cy="4495800"/>
          </a:xfrm>
          <a:prstGeom prst="rect">
            <a:avLst/>
          </a:prstGeom>
          <a:noFill/>
        </p:spPr>
      </p:pic>
      <p:sp>
        <p:nvSpPr>
          <p:cNvPr id="2" name="1 Başlık"/>
          <p:cNvSpPr>
            <a:spLocks noGrp="1"/>
          </p:cNvSpPr>
          <p:nvPr>
            <p:ph type="title"/>
          </p:nvPr>
        </p:nvSpPr>
        <p:spPr>
          <a:xfrm>
            <a:off x="381000" y="228600"/>
            <a:ext cx="8229600" cy="1189038"/>
          </a:xfrm>
        </p:spPr>
        <p:style>
          <a:lnRef idx="1">
            <a:schemeClr val="accent6"/>
          </a:lnRef>
          <a:fillRef idx="2">
            <a:schemeClr val="accent6"/>
          </a:fillRef>
          <a:effectRef idx="1">
            <a:schemeClr val="accent6"/>
          </a:effectRef>
          <a:fontRef idx="minor">
            <a:schemeClr val="dk1"/>
          </a:fontRef>
        </p:style>
        <p:txBody>
          <a:bodyPr>
            <a:normAutofit/>
          </a:bodyPr>
          <a:lstStyle/>
          <a:p>
            <a:r>
              <a:rPr lang="tr-TR" sz="2800" b="1" i="1" dirty="0">
                <a:solidFill>
                  <a:schemeClr val="tx1"/>
                </a:solidFill>
              </a:rPr>
              <a:t>Olumsuz Davranışlarla Karşılaşıldığında Ailelerin Uygulayabileceği Davranış Değiştirme Teknikleri</a:t>
            </a:r>
          </a:p>
        </p:txBody>
      </p:sp>
      <p:sp>
        <p:nvSpPr>
          <p:cNvPr id="3" name="2 İçerik Yer Tutucusu"/>
          <p:cNvSpPr>
            <a:spLocks noGrp="1"/>
          </p:cNvSpPr>
          <p:nvPr>
            <p:ph idx="1"/>
          </p:nvPr>
        </p:nvSpPr>
        <p:spPr>
          <a:xfrm>
            <a:off x="457200" y="1600200"/>
            <a:ext cx="4572000" cy="4525963"/>
          </a:xfrm>
        </p:spPr>
        <p:txBody>
          <a:bodyPr>
            <a:normAutofit fontScale="70000" lnSpcReduction="20000"/>
          </a:bodyPr>
          <a:lstStyle/>
          <a:p>
            <a:pPr>
              <a:buNone/>
            </a:pPr>
            <a:r>
              <a:rPr lang="tr-TR" dirty="0"/>
              <a:t> </a:t>
            </a:r>
            <a:r>
              <a:rPr lang="it-IT" b="1" dirty="0">
                <a:solidFill>
                  <a:srgbClr val="FF0000"/>
                </a:solidFill>
              </a:rPr>
              <a:t>1. KURAL KOY</a:t>
            </a:r>
            <a:r>
              <a:rPr lang="tr-TR" b="1" dirty="0">
                <a:solidFill>
                  <a:srgbClr val="FF0000"/>
                </a:solidFill>
              </a:rPr>
              <a:t>MAK </a:t>
            </a:r>
            <a:r>
              <a:rPr lang="it-IT" b="1" dirty="0">
                <a:solidFill>
                  <a:srgbClr val="FF0000"/>
                </a:solidFill>
              </a:rPr>
              <a:t>VE SINIRLARI BELİRLE</a:t>
            </a:r>
            <a:r>
              <a:rPr lang="tr-TR" b="1" dirty="0">
                <a:solidFill>
                  <a:srgbClr val="FF0000"/>
                </a:solidFill>
              </a:rPr>
              <a:t>MEK</a:t>
            </a:r>
          </a:p>
          <a:p>
            <a:endParaRPr lang="tr-TR" dirty="0"/>
          </a:p>
          <a:p>
            <a:r>
              <a:rPr lang="tr-TR" dirty="0"/>
              <a:t> Olumlu bir dil kullanarak kuralı tanımlayın- ne yapmamalarını değil, yapmaları gerekeni söyleyin. ‘Başkaları konuşurken dinle.’ gibi. </a:t>
            </a:r>
          </a:p>
          <a:p>
            <a:endParaRPr lang="tr-TR" dirty="0"/>
          </a:p>
          <a:p>
            <a:r>
              <a:rPr lang="tr-TR" dirty="0"/>
              <a:t> Az sayıda kural ile başlayın. Çok fazla kural koymayın! Fazla sayıda kural koyarsanız çocukların bunları hatırlaması zorlaşır ve sırf hatırlayamadığı için kuralları uygulayamayabilir. </a:t>
            </a:r>
          </a:p>
          <a:p>
            <a:endParaRPr lang="tr-TR" b="1" dirty="0"/>
          </a:p>
          <a:p>
            <a:pPr>
              <a:buNone/>
            </a:pPr>
            <a:endParaRPr lang="it-IT" b="1" dirty="0"/>
          </a:p>
          <a:p>
            <a:pPr>
              <a:buNone/>
            </a:pPr>
            <a:endParaRPr lang="tr-TR" dirty="0"/>
          </a:p>
        </p:txBody>
      </p:sp>
      <p:pic>
        <p:nvPicPr>
          <p:cNvPr id="5" name="Resim 4">
            <a:extLst>
              <a:ext uri="{FF2B5EF4-FFF2-40B4-BE49-F238E27FC236}">
                <a16:creationId xmlns:a16="http://schemas.microsoft.com/office/drawing/2014/main" id="{C0DA7479-7957-E260-4FFD-BF3B5C1C99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14400"/>
            <a:ext cx="5486400" cy="5211763"/>
          </a:xfrm>
        </p:spPr>
        <p:txBody>
          <a:bodyPr>
            <a:normAutofit fontScale="70000" lnSpcReduction="20000"/>
          </a:bodyPr>
          <a:lstStyle/>
          <a:p>
            <a:endParaRPr lang="tr-TR" dirty="0"/>
          </a:p>
          <a:p>
            <a:r>
              <a:rPr lang="tr-TR" dirty="0"/>
              <a:t> Kuralı koyarken gerçekten gerekli olup olmadığını kendinize sorun. </a:t>
            </a:r>
          </a:p>
          <a:p>
            <a:r>
              <a:rPr lang="tr-TR" dirty="0"/>
              <a:t> Özellikle ilk günlerde her gün kuralların üzerinden geçin. </a:t>
            </a:r>
          </a:p>
          <a:p>
            <a:r>
              <a:rPr lang="tr-TR" dirty="0"/>
              <a:t>Kuralları görseller kullanarak görünür bir yere asın mesela her kural için bu kuralın uygulanırken çekilmiş bir fotoğrafı kartona yapıştırılarak sınıfta sergilenebilir. </a:t>
            </a:r>
          </a:p>
          <a:p>
            <a:r>
              <a:rPr lang="tr-TR" dirty="0"/>
              <a:t>Kuralı bozan çocukları uyarmak yerine, kurala uyan çocukları takdir etmeye çalışın. </a:t>
            </a:r>
          </a:p>
          <a:p>
            <a:pPr>
              <a:buNone/>
            </a:pPr>
            <a:endParaRPr lang="tr-TR" dirty="0"/>
          </a:p>
          <a:p>
            <a:r>
              <a:rPr lang="tr-TR" dirty="0"/>
              <a:t>Çocuklar zaman zaman kuralları bozabilirler, bu konuda sabırlı olun ve mükemmeli beklemeyin!</a:t>
            </a:r>
          </a:p>
        </p:txBody>
      </p:sp>
      <p:pic>
        <p:nvPicPr>
          <p:cNvPr id="20481" name="Picture 1" descr="C:\Users\hp\Desktop\572227-3-4-6a455.jpg"/>
          <p:cNvPicPr>
            <a:picLocks noChangeAspect="1" noChangeArrowheads="1"/>
          </p:cNvPicPr>
          <p:nvPr/>
        </p:nvPicPr>
        <p:blipFill>
          <a:blip r:embed="rId2"/>
          <a:srcRect/>
          <a:stretch>
            <a:fillRect/>
          </a:stretch>
        </p:blipFill>
        <p:spPr bwMode="auto">
          <a:xfrm>
            <a:off x="5638800" y="1219200"/>
            <a:ext cx="3505201" cy="4267200"/>
          </a:xfrm>
          <a:prstGeom prst="rect">
            <a:avLst/>
          </a:prstGeom>
          <a:noFill/>
        </p:spPr>
      </p:pic>
      <p:pic>
        <p:nvPicPr>
          <p:cNvPr id="4" name="Resim 3">
            <a:extLst>
              <a:ext uri="{FF2B5EF4-FFF2-40B4-BE49-F238E27FC236}">
                <a16:creationId xmlns:a16="http://schemas.microsoft.com/office/drawing/2014/main" id="{6EABD246-3607-E106-E233-3FD276C6AD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a:solidFill>
                  <a:srgbClr val="FF0000"/>
                </a:solidFill>
              </a:rPr>
              <a:t>2. HAYIR DİYEBİLMEK</a:t>
            </a:r>
            <a:endParaRPr lang="tr-TR" dirty="0">
              <a:solidFill>
                <a:srgbClr val="FF0000"/>
              </a:solidFill>
            </a:endParaRPr>
          </a:p>
          <a:p>
            <a:r>
              <a:rPr lang="tr-TR" dirty="0"/>
              <a:t> Yapılmaması gereken bir durumda hayır deyin. Ne kadar zor olursa olsun net olun ve kararlı olun. Siz ne kadar sakin ve net olursanız çocuğunuz da sizin ciddiyetinizin o denli farkına varacaktır. </a:t>
            </a:r>
            <a:endParaRPr lang="tr-TR" b="1" dirty="0"/>
          </a:p>
        </p:txBody>
      </p:sp>
      <p:pic>
        <p:nvPicPr>
          <p:cNvPr id="2050" name="Picture 2" descr="C:\Users\hp\Desktop\indir (5).jpg"/>
          <p:cNvPicPr>
            <a:picLocks noChangeAspect="1" noChangeArrowheads="1"/>
          </p:cNvPicPr>
          <p:nvPr/>
        </p:nvPicPr>
        <p:blipFill>
          <a:blip r:embed="rId2"/>
          <a:srcRect/>
          <a:stretch>
            <a:fillRect/>
          </a:stretch>
        </p:blipFill>
        <p:spPr bwMode="auto">
          <a:xfrm>
            <a:off x="4953000" y="304800"/>
            <a:ext cx="3114675" cy="1771650"/>
          </a:xfrm>
          <a:prstGeom prst="rect">
            <a:avLst/>
          </a:prstGeom>
          <a:noFill/>
        </p:spPr>
      </p:pic>
      <p:pic>
        <p:nvPicPr>
          <p:cNvPr id="5" name="Resim 4">
            <a:extLst>
              <a:ext uri="{FF2B5EF4-FFF2-40B4-BE49-F238E27FC236}">
                <a16:creationId xmlns:a16="http://schemas.microsoft.com/office/drawing/2014/main" id="{AC59FA13-F81A-66AE-BC2C-DC9577FE4C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5410200" cy="4525963"/>
          </a:xfrm>
        </p:spPr>
        <p:txBody>
          <a:bodyPr>
            <a:normAutofit fontScale="92500"/>
          </a:bodyPr>
          <a:lstStyle/>
          <a:p>
            <a:pPr>
              <a:buNone/>
            </a:pPr>
            <a:r>
              <a:rPr lang="tr-TR" b="1" dirty="0">
                <a:solidFill>
                  <a:srgbClr val="FF0000"/>
                </a:solidFill>
              </a:rPr>
              <a:t>3. TUTARLI OLMAK </a:t>
            </a:r>
            <a:endParaRPr lang="tr-TR" dirty="0">
              <a:solidFill>
                <a:srgbClr val="FF0000"/>
              </a:solidFill>
            </a:endParaRPr>
          </a:p>
          <a:p>
            <a:r>
              <a:rPr lang="tr-TR" dirty="0"/>
              <a:t> İlk ve ikinci seferde hayır dediğiniz bir şeye, dokuzuncu seferde de hayır demelisiniz. Net ve tutarlı olmak ebeveynler arasındaki iletişimde de çok önemlidir. Anne ve baba kararlarda ortak bir anlayışa sahip olmalı ve tutarlı olmalıdır. </a:t>
            </a:r>
          </a:p>
        </p:txBody>
      </p:sp>
      <p:pic>
        <p:nvPicPr>
          <p:cNvPr id="1026" name="Picture 2" descr="C:\Users\hp\Desktop\indir (4).jpg"/>
          <p:cNvPicPr>
            <a:picLocks noChangeAspect="1" noChangeArrowheads="1"/>
          </p:cNvPicPr>
          <p:nvPr/>
        </p:nvPicPr>
        <p:blipFill>
          <a:blip r:embed="rId2"/>
          <a:srcRect/>
          <a:stretch>
            <a:fillRect/>
          </a:stretch>
        </p:blipFill>
        <p:spPr bwMode="auto">
          <a:xfrm>
            <a:off x="5867400" y="4038600"/>
            <a:ext cx="2876550" cy="1590675"/>
          </a:xfrm>
          <a:prstGeom prst="rect">
            <a:avLst/>
          </a:prstGeom>
          <a:noFill/>
        </p:spPr>
      </p:pic>
      <p:pic>
        <p:nvPicPr>
          <p:cNvPr id="5" name="Resim 4">
            <a:extLst>
              <a:ext uri="{FF2B5EF4-FFF2-40B4-BE49-F238E27FC236}">
                <a16:creationId xmlns:a16="http://schemas.microsoft.com/office/drawing/2014/main" id="{C748849E-5CC9-F547-3F08-322B8F07DB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766050"/>
            <a:ext cx="2819400" cy="10919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843</Words>
  <Application>Microsoft Office PowerPoint</Application>
  <PresentationFormat>Ekran Gösterisi (4:3)</PresentationFormat>
  <Paragraphs>77</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Wingdings</vt:lpstr>
      <vt:lpstr>Office Theme</vt:lpstr>
      <vt:lpstr>Davranışlar, herkesin kendisini seyrettiği bir aynadır.  ‘’Goethe’’</vt:lpstr>
      <vt:lpstr>Olumlu Davranış Nedir?</vt:lpstr>
      <vt:lpstr>PowerPoint Sunusu</vt:lpstr>
      <vt:lpstr>Olumsuz Davranışlarla Çocuğun Aileye Verdiği Mesajlar</vt:lpstr>
      <vt:lpstr>PowerPoint Sunusu</vt:lpstr>
      <vt:lpstr>Olumsuz Davranışlarla Karşılaşıldığında Ailelerin Uygulayabileceği Davranış Değiştirme Teknikleri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dc:title>
  <dc:creator>hp</dc:creator>
  <cp:lastModifiedBy>ASUS</cp:lastModifiedBy>
  <cp:revision>36</cp:revision>
  <dcterms:created xsi:type="dcterms:W3CDTF">2006-08-16T00:00:00Z</dcterms:created>
  <dcterms:modified xsi:type="dcterms:W3CDTF">2022-09-11T15:42:22Z</dcterms:modified>
</cp:coreProperties>
</file>