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8288000" cy="10287000"/>
  <p:notesSz cx="6858000" cy="9144000"/>
  <p:embeddedFontLst>
    <p:embeddedFont>
      <p:font typeface="Amatic SC Bold" panose="020B0604020202020204" charset="-79"/>
      <p:regular r:id="rId23"/>
    </p:embeddedFont>
    <p:embeddedFont>
      <p:font typeface="Muli Bold Bold Italics" panose="020B0604020202020204" charset="-94"/>
      <p:regular r:id="rId24"/>
    </p:embeddedFont>
    <p:embeddedFont>
      <p:font typeface="Calibri" panose="020F0502020204030204" pitchFamily="34" charset="0"/>
      <p:regular r:id="rId25"/>
      <p:bold r:id="rId26"/>
      <p:italic r:id="rId27"/>
      <p:boldItalic r:id="rId28"/>
    </p:embeddedFont>
    <p:embeddedFont>
      <p:font typeface="Muli Bold" panose="020B0604020202020204" charset="-94"/>
      <p:regular r:id="rId29"/>
    </p:embeddedFont>
    <p:embeddedFont>
      <p:font typeface="Muli Bold Bold" panose="020B0604020202020204" charset="-9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4.svg"/><Relationship Id="rId3" Type="http://schemas.openxmlformats.org/officeDocument/2006/relationships/image" Target="../media/image2.svg"/><Relationship Id="rId21" Type="http://schemas.openxmlformats.org/officeDocument/2006/relationships/image" Target="../media/image14.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7.png"/><Relationship Id="rId5" Type="http://schemas.openxmlformats.org/officeDocument/2006/relationships/image" Target="../media/image4.svg"/><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0.png"/><Relationship Id="rId10" Type="http://schemas.openxmlformats.org/officeDocument/2006/relationships/image" Target="../media/image5.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svg"/><Relationship Id="rId7" Type="http://schemas.openxmlformats.org/officeDocument/2006/relationships/image" Target="../media/image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35.jpeg"/><Relationship Id="rId4" Type="http://schemas.openxmlformats.org/officeDocument/2006/relationships/image" Target="../media/image28.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svg"/><Relationship Id="rId7" Type="http://schemas.openxmlformats.org/officeDocument/2006/relationships/image" Target="../media/image4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4" Type="http://schemas.openxmlformats.org/officeDocument/2006/relationships/image" Target="../media/image11.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38.png"/><Relationship Id="rId10" Type="http://schemas.openxmlformats.org/officeDocument/2006/relationships/image" Target="../media/image51.svg"/><Relationship Id="rId4" Type="http://schemas.openxmlformats.org/officeDocument/2006/relationships/image" Target="../media/image44.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6.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3.sv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svg"/><Relationship Id="rId21" Type="http://schemas.openxmlformats.org/officeDocument/2006/relationships/image" Target="../media/image60.png"/><Relationship Id="rId7" Type="http://schemas.openxmlformats.org/officeDocument/2006/relationships/image" Target="../media/image61.sv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2.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5.svg"/><Relationship Id="rId24" Type="http://schemas.openxmlformats.org/officeDocument/2006/relationships/image" Target="../media/image62.png"/><Relationship Id="rId5" Type="http://schemas.openxmlformats.org/officeDocument/2006/relationships/image" Target="../media/image59.svg"/><Relationship Id="rId15" Type="http://schemas.openxmlformats.org/officeDocument/2006/relationships/image" Target="../media/image54.png"/><Relationship Id="rId23" Type="http://schemas.openxmlformats.org/officeDocument/2006/relationships/image" Target="../media/image67.svg"/><Relationship Id="rId10" Type="http://schemas.openxmlformats.org/officeDocument/2006/relationships/image" Target="../media/image50.png"/><Relationship Id="rId19" Type="http://schemas.openxmlformats.org/officeDocument/2006/relationships/image" Target="../media/image58.png"/><Relationship Id="rId4" Type="http://schemas.openxmlformats.org/officeDocument/2006/relationships/image" Target="../media/image47.png"/><Relationship Id="rId9" Type="http://schemas.openxmlformats.org/officeDocument/2006/relationships/image" Target="../media/image63.svg"/><Relationship Id="rId14" Type="http://schemas.openxmlformats.org/officeDocument/2006/relationships/image" Target="../media/image53.png"/><Relationship Id="rId22"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3.sv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3.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3.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svg"/><Relationship Id="rId7" Type="http://schemas.openxmlformats.org/officeDocument/2006/relationships/image" Target="../media/image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svg"/><Relationship Id="rId7" Type="http://schemas.openxmlformats.org/officeDocument/2006/relationships/image" Target="../media/image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133738">
            <a:off x="6518733" y="5956858"/>
            <a:ext cx="5109623" cy="1021925"/>
          </a:xfrm>
          <a:custGeom>
            <a:avLst/>
            <a:gdLst/>
            <a:ahLst/>
            <a:cxnLst/>
            <a:rect l="l" t="t" r="r" b="b"/>
            <a:pathLst>
              <a:path w="5109623" h="1021925">
                <a:moveTo>
                  <a:pt x="0" y="0"/>
                </a:moveTo>
                <a:lnTo>
                  <a:pt x="5109622" y="0"/>
                </a:lnTo>
                <a:lnTo>
                  <a:pt x="5109622" y="1021925"/>
                </a:lnTo>
                <a:lnTo>
                  <a:pt x="0" y="10219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97725">
            <a:off x="4019514" y="3326278"/>
            <a:ext cx="10254876" cy="3244270"/>
          </a:xfrm>
          <a:custGeom>
            <a:avLst/>
            <a:gdLst/>
            <a:ahLst/>
            <a:cxnLst/>
            <a:rect l="l" t="t" r="r" b="b"/>
            <a:pathLst>
              <a:path w="10254876" h="3244270">
                <a:moveTo>
                  <a:pt x="0" y="0"/>
                </a:moveTo>
                <a:lnTo>
                  <a:pt x="10254876" y="0"/>
                </a:lnTo>
                <a:lnTo>
                  <a:pt x="10254876" y="3244270"/>
                </a:lnTo>
                <a:lnTo>
                  <a:pt x="0" y="32442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084657">
            <a:off x="3627756" y="1869066"/>
            <a:ext cx="541332" cy="519679"/>
          </a:xfrm>
          <a:custGeom>
            <a:avLst/>
            <a:gdLst/>
            <a:ahLst/>
            <a:cxnLst/>
            <a:rect l="l" t="t" r="r" b="b"/>
            <a:pathLst>
              <a:path w="541332" h="519679">
                <a:moveTo>
                  <a:pt x="0" y="0"/>
                </a:moveTo>
                <a:lnTo>
                  <a:pt x="541332" y="0"/>
                </a:lnTo>
                <a:lnTo>
                  <a:pt x="541332" y="519678"/>
                </a:lnTo>
                <a:lnTo>
                  <a:pt x="0" y="519678"/>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460983">
            <a:off x="691221" y="6297296"/>
            <a:ext cx="1748898" cy="2199872"/>
          </a:xfrm>
          <a:custGeom>
            <a:avLst/>
            <a:gdLst/>
            <a:ahLst/>
            <a:cxnLst/>
            <a:rect l="l" t="t" r="r" b="b"/>
            <a:pathLst>
              <a:path w="1748898" h="2199872">
                <a:moveTo>
                  <a:pt x="0" y="0"/>
                </a:moveTo>
                <a:lnTo>
                  <a:pt x="1748898" y="0"/>
                </a:lnTo>
                <a:lnTo>
                  <a:pt x="1748898" y="2199872"/>
                </a:lnTo>
                <a:lnTo>
                  <a:pt x="0" y="2199872"/>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159206">
            <a:off x="2754259" y="4340976"/>
            <a:ext cx="662036" cy="1122094"/>
          </a:xfrm>
          <a:custGeom>
            <a:avLst/>
            <a:gdLst/>
            <a:ahLst/>
            <a:cxnLst/>
            <a:rect l="l" t="t" r="r" b="b"/>
            <a:pathLst>
              <a:path w="662036" h="1122094">
                <a:moveTo>
                  <a:pt x="0" y="0"/>
                </a:moveTo>
                <a:lnTo>
                  <a:pt x="662036" y="0"/>
                </a:lnTo>
                <a:lnTo>
                  <a:pt x="662036" y="1122095"/>
                </a:lnTo>
                <a:lnTo>
                  <a:pt x="0" y="1122095"/>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5486684" y="8801590"/>
            <a:ext cx="758759" cy="837986"/>
          </a:xfrm>
          <a:custGeom>
            <a:avLst/>
            <a:gdLst/>
            <a:ahLst/>
            <a:cxnLst/>
            <a:rect l="l" t="t" r="r" b="b"/>
            <a:pathLst>
              <a:path w="758759" h="837986">
                <a:moveTo>
                  <a:pt x="0" y="0"/>
                </a:moveTo>
                <a:lnTo>
                  <a:pt x="758758" y="0"/>
                </a:lnTo>
                <a:lnTo>
                  <a:pt x="758758" y="837986"/>
                </a:lnTo>
                <a:lnTo>
                  <a:pt x="0" y="837986"/>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4810274">
            <a:off x="15575808" y="739774"/>
            <a:ext cx="1675438" cy="2107469"/>
          </a:xfrm>
          <a:custGeom>
            <a:avLst/>
            <a:gdLst/>
            <a:ahLst/>
            <a:cxnLst/>
            <a:rect l="l" t="t" r="r" b="b"/>
            <a:pathLst>
              <a:path w="1675438" h="2107469">
                <a:moveTo>
                  <a:pt x="0" y="0"/>
                </a:moveTo>
                <a:lnTo>
                  <a:pt x="1675438" y="0"/>
                </a:lnTo>
                <a:lnTo>
                  <a:pt x="1675438" y="2107469"/>
                </a:lnTo>
                <a:lnTo>
                  <a:pt x="0" y="2107469"/>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rot="-7483644">
            <a:off x="2484938" y="8905629"/>
            <a:ext cx="509049" cy="488687"/>
          </a:xfrm>
          <a:custGeom>
            <a:avLst/>
            <a:gdLst/>
            <a:ahLst/>
            <a:cxnLst/>
            <a:rect l="l" t="t" r="r" b="b"/>
            <a:pathLst>
              <a:path w="509049" h="488687">
                <a:moveTo>
                  <a:pt x="0" y="0"/>
                </a:moveTo>
                <a:lnTo>
                  <a:pt x="509049" y="0"/>
                </a:lnTo>
                <a:lnTo>
                  <a:pt x="509049" y="488687"/>
                </a:lnTo>
                <a:lnTo>
                  <a:pt x="0" y="488687"/>
                </a:lnTo>
                <a:lnTo>
                  <a:pt x="0" y="0"/>
                </a:lnTo>
                <a:close/>
              </a:path>
            </a:pathLst>
          </a:custGeom>
          <a:blipFill>
            <a:blip r:embed="rId15" cstate="print">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422455">
            <a:off x="887331" y="3945578"/>
            <a:ext cx="509049" cy="488687"/>
          </a:xfrm>
          <a:custGeom>
            <a:avLst/>
            <a:gdLst/>
            <a:ahLst/>
            <a:cxnLst/>
            <a:rect l="l" t="t" r="r" b="b"/>
            <a:pathLst>
              <a:path w="509049" h="488687">
                <a:moveTo>
                  <a:pt x="0" y="0"/>
                </a:moveTo>
                <a:lnTo>
                  <a:pt x="509049" y="0"/>
                </a:lnTo>
                <a:lnTo>
                  <a:pt x="509049" y="488686"/>
                </a:lnTo>
                <a:lnTo>
                  <a:pt x="0" y="488686"/>
                </a:lnTo>
                <a:lnTo>
                  <a:pt x="0" y="0"/>
                </a:lnTo>
                <a:close/>
              </a:path>
            </a:pathLst>
          </a:custGeom>
          <a:blipFill>
            <a:blip r:embed="rId15" cstate="print">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243703">
            <a:off x="3446734" y="410928"/>
            <a:ext cx="437368" cy="419873"/>
          </a:xfrm>
          <a:custGeom>
            <a:avLst/>
            <a:gdLst/>
            <a:ahLst/>
            <a:cxnLst/>
            <a:rect l="l" t="t" r="r" b="b"/>
            <a:pathLst>
              <a:path w="437368" h="419873">
                <a:moveTo>
                  <a:pt x="0" y="0"/>
                </a:moveTo>
                <a:lnTo>
                  <a:pt x="437367" y="0"/>
                </a:lnTo>
                <a:lnTo>
                  <a:pt x="437367" y="419873"/>
                </a:lnTo>
                <a:lnTo>
                  <a:pt x="0" y="419873"/>
                </a:lnTo>
                <a:lnTo>
                  <a:pt x="0" y="0"/>
                </a:lnTo>
                <a:close/>
              </a:path>
            </a:pathLst>
          </a:custGeom>
          <a:blipFill>
            <a:blip r:embed="rId16" cstate="print">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2851397">
            <a:off x="14238754" y="316062"/>
            <a:ext cx="319992" cy="307192"/>
          </a:xfrm>
          <a:custGeom>
            <a:avLst/>
            <a:gdLst/>
            <a:ahLst/>
            <a:cxnLst/>
            <a:rect l="l" t="t" r="r" b="b"/>
            <a:pathLst>
              <a:path w="319992" h="307192">
                <a:moveTo>
                  <a:pt x="0" y="0"/>
                </a:moveTo>
                <a:lnTo>
                  <a:pt x="319992" y="0"/>
                </a:lnTo>
                <a:lnTo>
                  <a:pt x="319992" y="307192"/>
                </a:lnTo>
                <a:lnTo>
                  <a:pt x="0" y="307192"/>
                </a:lnTo>
                <a:lnTo>
                  <a:pt x="0" y="0"/>
                </a:lnTo>
                <a:close/>
              </a:path>
            </a:pathLst>
          </a:custGeom>
          <a:blipFill>
            <a:blip r:embed="rId17"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10019461">
            <a:off x="13288030" y="1319249"/>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18" cstate="print">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6383107">
            <a:off x="16927791" y="5017806"/>
            <a:ext cx="513645" cy="493100"/>
          </a:xfrm>
          <a:custGeom>
            <a:avLst/>
            <a:gdLst/>
            <a:ahLst/>
            <a:cxnLst/>
            <a:rect l="l" t="t" r="r" b="b"/>
            <a:pathLst>
              <a:path w="513645" h="493100">
                <a:moveTo>
                  <a:pt x="0" y="0"/>
                </a:moveTo>
                <a:lnTo>
                  <a:pt x="513645" y="0"/>
                </a:lnTo>
                <a:lnTo>
                  <a:pt x="513645" y="493099"/>
                </a:lnTo>
                <a:lnTo>
                  <a:pt x="0" y="493099"/>
                </a:lnTo>
                <a:lnTo>
                  <a:pt x="0" y="0"/>
                </a:lnTo>
                <a:close/>
              </a:path>
            </a:pathLst>
          </a:custGeom>
          <a:blipFill>
            <a:blip r:embed="rId18" cstate="print">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5756806">
            <a:off x="15020060" y="9178423"/>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8915872">
            <a:off x="14407882" y="6383025"/>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5756806">
            <a:off x="4802333" y="6847344"/>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1345741">
            <a:off x="12100836" y="8176526"/>
            <a:ext cx="511678" cy="867251"/>
          </a:xfrm>
          <a:custGeom>
            <a:avLst/>
            <a:gdLst/>
            <a:ahLst/>
            <a:cxnLst/>
            <a:rect l="l" t="t" r="r" b="b"/>
            <a:pathLst>
              <a:path w="511678" h="867251">
                <a:moveTo>
                  <a:pt x="0" y="0"/>
                </a:moveTo>
                <a:lnTo>
                  <a:pt x="511678" y="0"/>
                </a:lnTo>
                <a:lnTo>
                  <a:pt x="511678" y="867252"/>
                </a:lnTo>
                <a:lnTo>
                  <a:pt x="0" y="867252"/>
                </a:lnTo>
                <a:lnTo>
                  <a:pt x="0" y="0"/>
                </a:lnTo>
                <a:close/>
              </a:path>
            </a:pathLst>
          </a:custGeom>
          <a:blipFill>
            <a:blip r:embed="rId20" cstate="print">
              <a:extLst>
                <a:ext uri="{96DAC541-7B7A-43D3-8B79-37D633B846F1}">
                  <asvg:svgBlip xmlns:asvg="http://schemas.microsoft.com/office/drawing/2016/SVG/main" xmlns="" r:embed="rId11"/>
                </a:ext>
              </a:extLst>
            </a:blip>
            <a:stretch>
              <a:fillRect/>
            </a:stretch>
          </a:blipFill>
        </p:spPr>
      </p:sp>
      <p:sp>
        <p:nvSpPr>
          <p:cNvPr id="19" name="Freeform 19"/>
          <p:cNvSpPr/>
          <p:nvPr/>
        </p:nvSpPr>
        <p:spPr>
          <a:xfrm rot="1800043">
            <a:off x="17209889" y="474875"/>
            <a:ext cx="567418" cy="626667"/>
          </a:xfrm>
          <a:custGeom>
            <a:avLst/>
            <a:gdLst/>
            <a:ahLst/>
            <a:cxnLst/>
            <a:rect l="l" t="t" r="r" b="b"/>
            <a:pathLst>
              <a:path w="567418" h="626667">
                <a:moveTo>
                  <a:pt x="0" y="0"/>
                </a:moveTo>
                <a:lnTo>
                  <a:pt x="567418" y="0"/>
                </a:lnTo>
                <a:lnTo>
                  <a:pt x="567418" y="626667"/>
                </a:lnTo>
                <a:lnTo>
                  <a:pt x="0" y="626667"/>
                </a:lnTo>
                <a:lnTo>
                  <a:pt x="0" y="0"/>
                </a:lnTo>
                <a:close/>
              </a:path>
            </a:pathLst>
          </a:custGeom>
          <a:blipFill>
            <a:blip r:embed="rId21" cstate="print">
              <a:extLst>
                <a:ext uri="{96DAC541-7B7A-43D3-8B79-37D633B846F1}">
                  <asvg:svgBlip xmlns:asvg="http://schemas.microsoft.com/office/drawing/2016/SVG/main" xmlns="" r:embed="rId13"/>
                </a:ext>
              </a:extLst>
            </a:blip>
            <a:stretch>
              <a:fillRect/>
            </a:stretch>
          </a:blipFill>
        </p:spPr>
      </p:sp>
      <p:sp>
        <p:nvSpPr>
          <p:cNvPr id="20" name="Freeform 20"/>
          <p:cNvSpPr/>
          <p:nvPr/>
        </p:nvSpPr>
        <p:spPr>
          <a:xfrm rot="-10154087">
            <a:off x="15305381" y="3449328"/>
            <a:ext cx="489149" cy="829067"/>
          </a:xfrm>
          <a:custGeom>
            <a:avLst/>
            <a:gdLst/>
            <a:ahLst/>
            <a:cxnLst/>
            <a:rect l="l" t="t" r="r" b="b"/>
            <a:pathLst>
              <a:path w="489149" h="829067">
                <a:moveTo>
                  <a:pt x="0" y="0"/>
                </a:moveTo>
                <a:lnTo>
                  <a:pt x="489149" y="0"/>
                </a:lnTo>
                <a:lnTo>
                  <a:pt x="489149" y="829067"/>
                </a:lnTo>
                <a:lnTo>
                  <a:pt x="0" y="829067"/>
                </a:lnTo>
                <a:lnTo>
                  <a:pt x="0" y="0"/>
                </a:lnTo>
                <a:close/>
              </a:path>
            </a:pathLst>
          </a:custGeom>
          <a:blipFill>
            <a:blip r:embed="rId22" cstate="print">
              <a:extLst>
                <a:ext uri="{96DAC541-7B7A-43D3-8B79-37D633B846F1}">
                  <asvg:svgBlip xmlns:asvg="http://schemas.microsoft.com/office/drawing/2016/SVG/main" xmlns="" r:embed="rId11"/>
                </a:ext>
              </a:extLst>
            </a:blip>
            <a:stretch>
              <a:fillRect/>
            </a:stretch>
          </a:blipFill>
        </p:spPr>
      </p:sp>
      <p:sp>
        <p:nvSpPr>
          <p:cNvPr id="21" name="Freeform 21"/>
          <p:cNvSpPr/>
          <p:nvPr/>
        </p:nvSpPr>
        <p:spPr>
          <a:xfrm rot="-1669974">
            <a:off x="5980265" y="2520206"/>
            <a:ext cx="530353" cy="898904"/>
          </a:xfrm>
          <a:custGeom>
            <a:avLst/>
            <a:gdLst/>
            <a:ahLst/>
            <a:cxnLst/>
            <a:rect l="l" t="t" r="r" b="b"/>
            <a:pathLst>
              <a:path w="530353" h="898904">
                <a:moveTo>
                  <a:pt x="0" y="0"/>
                </a:moveTo>
                <a:lnTo>
                  <a:pt x="530354" y="0"/>
                </a:lnTo>
                <a:lnTo>
                  <a:pt x="530354" y="898904"/>
                </a:lnTo>
                <a:lnTo>
                  <a:pt x="0" y="898904"/>
                </a:lnTo>
                <a:lnTo>
                  <a:pt x="0" y="0"/>
                </a:lnTo>
                <a:close/>
              </a:path>
            </a:pathLst>
          </a:custGeom>
          <a:blipFill>
            <a:blip r:embed="rId23" cstate="print">
              <a:extLst>
                <a:ext uri="{96DAC541-7B7A-43D3-8B79-37D633B846F1}">
                  <asvg:svgBlip xmlns:asvg="http://schemas.microsoft.com/office/drawing/2016/SVG/main" xmlns="" r:embed="rId11"/>
                </a:ext>
              </a:extLst>
            </a:blip>
            <a:stretch>
              <a:fillRect/>
            </a:stretch>
          </a:blipFill>
        </p:spPr>
      </p:sp>
      <p:sp>
        <p:nvSpPr>
          <p:cNvPr id="22" name="Freeform 22"/>
          <p:cNvSpPr/>
          <p:nvPr/>
        </p:nvSpPr>
        <p:spPr>
          <a:xfrm rot="-1839255">
            <a:off x="8938249" y="9486280"/>
            <a:ext cx="554415" cy="532238"/>
          </a:xfrm>
          <a:custGeom>
            <a:avLst/>
            <a:gdLst/>
            <a:ahLst/>
            <a:cxnLst/>
            <a:rect l="l" t="t" r="r" b="b"/>
            <a:pathLst>
              <a:path w="554415" h="532238">
                <a:moveTo>
                  <a:pt x="0" y="0"/>
                </a:moveTo>
                <a:lnTo>
                  <a:pt x="554415" y="0"/>
                </a:lnTo>
                <a:lnTo>
                  <a:pt x="554415" y="532238"/>
                </a:lnTo>
                <a:lnTo>
                  <a:pt x="0" y="532238"/>
                </a:lnTo>
                <a:lnTo>
                  <a:pt x="0" y="0"/>
                </a:lnTo>
                <a:close/>
              </a:path>
            </a:pathLst>
          </a:custGeom>
          <a:blipFill>
            <a:blip r:embed="rId24" cstate="print">
              <a:extLst>
                <a:ext uri="{96DAC541-7B7A-43D3-8B79-37D633B846F1}">
                  <asvg:svgBlip xmlns:asvg="http://schemas.microsoft.com/office/drawing/2016/SVG/main" xmlns="" r:embed="rId7"/>
                </a:ext>
              </a:extLst>
            </a:blip>
            <a:stretch>
              <a:fillRect/>
            </a:stretch>
          </a:blipFill>
        </p:spPr>
      </p:sp>
      <p:sp>
        <p:nvSpPr>
          <p:cNvPr id="23" name="Freeform 23"/>
          <p:cNvSpPr/>
          <p:nvPr/>
        </p:nvSpPr>
        <p:spPr>
          <a:xfrm rot="693431">
            <a:off x="1252195" y="916550"/>
            <a:ext cx="826577" cy="1185137"/>
          </a:xfrm>
          <a:custGeom>
            <a:avLst/>
            <a:gdLst/>
            <a:ahLst/>
            <a:cxnLst/>
            <a:rect l="l" t="t" r="r" b="b"/>
            <a:pathLst>
              <a:path w="826577" h="1185137">
                <a:moveTo>
                  <a:pt x="0" y="0"/>
                </a:moveTo>
                <a:lnTo>
                  <a:pt x="826577" y="0"/>
                </a:lnTo>
                <a:lnTo>
                  <a:pt x="826577" y="1185137"/>
                </a:lnTo>
                <a:lnTo>
                  <a:pt x="0" y="1185137"/>
                </a:lnTo>
                <a:lnTo>
                  <a:pt x="0" y="0"/>
                </a:lnTo>
                <a:close/>
              </a:path>
            </a:pathLst>
          </a:custGeom>
          <a:blipFill>
            <a:blip r:embed="rId25" cstate="print">
              <a:extLst>
                <a:ext uri="{96DAC541-7B7A-43D3-8B79-37D633B846F1}">
                  <asvg:svgBlip xmlns:asvg="http://schemas.microsoft.com/office/drawing/2016/SVG/main" xmlns="" r:embed="rId26"/>
                </a:ext>
              </a:extLst>
            </a:blip>
            <a:stretch>
              <a:fillRect/>
            </a:stretch>
          </a:blipFill>
        </p:spPr>
      </p:sp>
      <p:sp>
        <p:nvSpPr>
          <p:cNvPr id="24" name="Freeform 24"/>
          <p:cNvSpPr/>
          <p:nvPr/>
        </p:nvSpPr>
        <p:spPr>
          <a:xfrm rot="-2011406">
            <a:off x="12982824" y="2374903"/>
            <a:ext cx="716911" cy="1027900"/>
          </a:xfrm>
          <a:custGeom>
            <a:avLst/>
            <a:gdLst/>
            <a:ahLst/>
            <a:cxnLst/>
            <a:rect l="l" t="t" r="r" b="b"/>
            <a:pathLst>
              <a:path w="716911" h="1027900">
                <a:moveTo>
                  <a:pt x="0" y="0"/>
                </a:moveTo>
                <a:lnTo>
                  <a:pt x="716911" y="0"/>
                </a:lnTo>
                <a:lnTo>
                  <a:pt x="716911" y="1027900"/>
                </a:lnTo>
                <a:lnTo>
                  <a:pt x="0" y="1027900"/>
                </a:lnTo>
                <a:lnTo>
                  <a:pt x="0" y="0"/>
                </a:lnTo>
                <a:close/>
              </a:path>
            </a:pathLst>
          </a:custGeom>
          <a:blipFill>
            <a:blip r:embed="rId27" cstate="print">
              <a:extLst>
                <a:ext uri="{96DAC541-7B7A-43D3-8B79-37D633B846F1}">
                  <asvg:svgBlip xmlns:asvg="http://schemas.microsoft.com/office/drawing/2016/SVG/main" xmlns="" r:embed="rId26"/>
                </a:ext>
              </a:extLst>
            </a:blip>
            <a:stretch>
              <a:fillRect/>
            </a:stretch>
          </a:blipFill>
        </p:spPr>
      </p:sp>
      <p:sp>
        <p:nvSpPr>
          <p:cNvPr id="25" name="Freeform 25"/>
          <p:cNvSpPr/>
          <p:nvPr/>
        </p:nvSpPr>
        <p:spPr>
          <a:xfrm rot="-2419102">
            <a:off x="16011837" y="6705132"/>
            <a:ext cx="927423" cy="1329729"/>
          </a:xfrm>
          <a:custGeom>
            <a:avLst/>
            <a:gdLst/>
            <a:ahLst/>
            <a:cxnLst/>
            <a:rect l="l" t="t" r="r" b="b"/>
            <a:pathLst>
              <a:path w="927423" h="1329729">
                <a:moveTo>
                  <a:pt x="0" y="0"/>
                </a:moveTo>
                <a:lnTo>
                  <a:pt x="927422" y="0"/>
                </a:lnTo>
                <a:lnTo>
                  <a:pt x="927422" y="1329729"/>
                </a:lnTo>
                <a:lnTo>
                  <a:pt x="0" y="1329729"/>
                </a:lnTo>
                <a:lnTo>
                  <a:pt x="0" y="0"/>
                </a:lnTo>
                <a:close/>
              </a:path>
            </a:pathLst>
          </a:custGeom>
          <a:blipFill>
            <a:blip r:embed="rId28" cstate="print">
              <a:extLst>
                <a:ext uri="{96DAC541-7B7A-43D3-8B79-37D633B846F1}">
                  <asvg:svgBlip xmlns:asvg="http://schemas.microsoft.com/office/drawing/2016/SVG/main" xmlns="" r:embed="rId26"/>
                </a:ext>
              </a:extLst>
            </a:blip>
            <a:stretch>
              <a:fillRect/>
            </a:stretch>
          </a:blipFill>
        </p:spPr>
      </p:sp>
      <p:sp>
        <p:nvSpPr>
          <p:cNvPr id="27" name="TextBox 27"/>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KENDİNİ YÖNET!</a:t>
            </a:r>
          </a:p>
        </p:txBody>
      </p:sp>
      <p:sp>
        <p:nvSpPr>
          <p:cNvPr id="28" name="TextBox 28"/>
          <p:cNvSpPr txBox="1"/>
          <p:nvPr/>
        </p:nvSpPr>
        <p:spPr>
          <a:xfrm>
            <a:off x="6072166" y="6072194"/>
            <a:ext cx="6088682" cy="712470"/>
          </a:xfrm>
          <a:prstGeom prst="rect">
            <a:avLst/>
          </a:prstGeom>
        </p:spPr>
        <p:txBody>
          <a:bodyPr lIns="0" tIns="0" rIns="0" bIns="0" rtlCol="0" anchor="t">
            <a:spAutoFit/>
          </a:bodyPr>
          <a:lstStyle/>
          <a:p>
            <a:pPr algn="ctr">
              <a:lnSpc>
                <a:spcPts val="5880"/>
              </a:lnSpc>
              <a:spcBef>
                <a:spcPct val="0"/>
              </a:spcBef>
            </a:pPr>
            <a:r>
              <a:rPr lang="en-US" sz="4200" spc="-84" dirty="0">
                <a:solidFill>
                  <a:srgbClr val="000000"/>
                </a:solidFill>
                <a:latin typeface="Muli Bold Bold"/>
              </a:rPr>
              <a:t>ZAMAN YÖNETİMİ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flipV="1">
            <a:off x="1483892" y="1412781"/>
            <a:ext cx="7976488" cy="7483396"/>
          </a:xfrm>
          <a:custGeom>
            <a:avLst/>
            <a:gdLst/>
            <a:ahLst/>
            <a:cxnLst/>
            <a:rect l="l" t="t" r="r" b="b"/>
            <a:pathLst>
              <a:path w="7976488" h="7483396">
                <a:moveTo>
                  <a:pt x="0" y="7483396"/>
                </a:moveTo>
                <a:lnTo>
                  <a:pt x="7976488" y="7483396"/>
                </a:lnTo>
                <a:lnTo>
                  <a:pt x="7976488" y="0"/>
                </a:lnTo>
                <a:lnTo>
                  <a:pt x="0" y="0"/>
                </a:lnTo>
                <a:lnTo>
                  <a:pt x="0" y="748339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57313" y="1560256"/>
            <a:ext cx="8591591" cy="7279420"/>
          </a:xfrm>
          <a:custGeom>
            <a:avLst/>
            <a:gdLst/>
            <a:ahLst/>
            <a:cxnLst/>
            <a:rect l="l" t="t" r="r" b="b"/>
            <a:pathLst>
              <a:path w="8591591" h="7279420">
                <a:moveTo>
                  <a:pt x="0" y="0"/>
                </a:moveTo>
                <a:lnTo>
                  <a:pt x="8591591" y="0"/>
                </a:lnTo>
                <a:lnTo>
                  <a:pt x="8591591" y="7279421"/>
                </a:lnTo>
                <a:lnTo>
                  <a:pt x="0" y="72794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905270" y="1856451"/>
            <a:ext cx="6469523" cy="6574097"/>
            <a:chOff x="0" y="0"/>
            <a:chExt cx="8626031" cy="8765463"/>
          </a:xfrm>
        </p:grpSpPr>
        <p:sp>
          <p:nvSpPr>
            <p:cNvPr id="5" name="TextBox 5"/>
            <p:cNvSpPr txBox="1"/>
            <p:nvPr/>
          </p:nvSpPr>
          <p:spPr>
            <a:xfrm>
              <a:off x="0" y="1333211"/>
              <a:ext cx="8626031" cy="7432252"/>
            </a:xfrm>
            <a:prstGeom prst="rect">
              <a:avLst/>
            </a:prstGeom>
          </p:spPr>
          <p:txBody>
            <a:bodyPr lIns="0" tIns="0" rIns="0" bIns="0" rtlCol="0" anchor="t">
              <a:spAutoFit/>
            </a:bodyPr>
            <a:lstStyle/>
            <a:p>
              <a:pPr marL="0" lvl="0" indent="0">
                <a:lnSpc>
                  <a:spcPts val="4480"/>
                </a:lnSpc>
                <a:spcBef>
                  <a:spcPct val="0"/>
                </a:spcBef>
              </a:pPr>
              <a:r>
                <a:rPr lang="en-US" sz="3200">
                  <a:solidFill>
                    <a:srgbClr val="000000"/>
                  </a:solidFill>
                  <a:latin typeface="Muli Bold Bold"/>
                </a:rPr>
                <a:t>Kafanda yapmak istediğin bir sürü şey olabilir.  Ör: Derslerinde başarılı olmak,yeni  diller öğrenmek, pek çok kitap okumak, bir kursa yazılmak...vs Tüm bunlara yetişmek kolay değil elbette. O zaman her yıl için  bir listeye 25 hedef yaz  ve en öncelikli olan 5 tanesini seçip gerisini ileriki yıllar için sakla.</a:t>
              </a:r>
            </a:p>
          </p:txBody>
        </p:sp>
        <p:sp>
          <p:nvSpPr>
            <p:cNvPr id="6" name="TextBox 6"/>
            <p:cNvSpPr txBox="1"/>
            <p:nvPr/>
          </p:nvSpPr>
          <p:spPr>
            <a:xfrm>
              <a:off x="0" y="47625"/>
              <a:ext cx="8626031" cy="798195"/>
            </a:xfrm>
            <a:prstGeom prst="rect">
              <a:avLst/>
            </a:prstGeom>
          </p:spPr>
          <p:txBody>
            <a:bodyPr lIns="0" tIns="0" rIns="0" bIns="0" rtlCol="0" anchor="t">
              <a:spAutoFit/>
            </a:bodyPr>
            <a:lstStyle/>
            <a:p>
              <a:pPr>
                <a:lnSpc>
                  <a:spcPts val="4620"/>
                </a:lnSpc>
              </a:pPr>
              <a:r>
                <a:rPr lang="tr-TR" sz="4200" dirty="0" smtClean="0">
                  <a:solidFill>
                    <a:srgbClr val="000000"/>
                  </a:solidFill>
                  <a:latin typeface="Sriracha Bold"/>
                </a:rPr>
                <a:t>3</a:t>
              </a:r>
              <a:r>
                <a:rPr lang="en-US" sz="4200" dirty="0" smtClean="0">
                  <a:solidFill>
                    <a:srgbClr val="000000"/>
                  </a:solidFill>
                  <a:latin typeface="Sriracha Bold"/>
                </a:rPr>
                <a:t>.TEKNIK</a:t>
              </a:r>
              <a:r>
                <a:rPr lang="en-US" sz="4200" dirty="0">
                  <a:solidFill>
                    <a:srgbClr val="000000"/>
                  </a:solidFill>
                  <a:latin typeface="Sriracha Bold"/>
                </a:rPr>
                <a:t>: 25/5 TEKNİĞİ</a:t>
              </a:r>
            </a:p>
          </p:txBody>
        </p:sp>
      </p:grpSp>
      <p:sp>
        <p:nvSpPr>
          <p:cNvPr id="7" name="Freeform 7"/>
          <p:cNvSpPr/>
          <p:nvPr/>
        </p:nvSpPr>
        <p:spPr>
          <a:xfrm rot="-7192640">
            <a:off x="16670561" y="7695388"/>
            <a:ext cx="1801962" cy="2266619"/>
          </a:xfrm>
          <a:custGeom>
            <a:avLst/>
            <a:gdLst/>
            <a:ahLst/>
            <a:cxnLst/>
            <a:rect l="l" t="t" r="r" b="b"/>
            <a:pathLst>
              <a:path w="1801962" h="2266619">
                <a:moveTo>
                  <a:pt x="0" y="0"/>
                </a:moveTo>
                <a:lnTo>
                  <a:pt x="1801963" y="0"/>
                </a:lnTo>
                <a:lnTo>
                  <a:pt x="1801963" y="2266619"/>
                </a:lnTo>
                <a:lnTo>
                  <a:pt x="0" y="226661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67651">
            <a:off x="951848" y="1047928"/>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746818" y="2793666"/>
            <a:ext cx="7450636" cy="4689244"/>
          </a:xfrm>
          <a:custGeom>
            <a:avLst/>
            <a:gdLst/>
            <a:ahLst/>
            <a:cxnLst/>
            <a:rect l="l" t="t" r="r" b="b"/>
            <a:pathLst>
              <a:path w="7450636" h="4689244">
                <a:moveTo>
                  <a:pt x="0" y="0"/>
                </a:moveTo>
                <a:lnTo>
                  <a:pt x="7450636" y="0"/>
                </a:lnTo>
                <a:lnTo>
                  <a:pt x="7450636" y="4689244"/>
                </a:lnTo>
                <a:lnTo>
                  <a:pt x="0" y="4689244"/>
                </a:lnTo>
                <a:lnTo>
                  <a:pt x="0" y="0"/>
                </a:lnTo>
                <a:close/>
              </a:path>
            </a:pathLst>
          </a:custGeom>
          <a:blipFill>
            <a:blip r:embed="rId10"/>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192640">
            <a:off x="16670561" y="7695388"/>
            <a:ext cx="1801962" cy="2266619"/>
          </a:xfrm>
          <a:custGeom>
            <a:avLst/>
            <a:gdLst/>
            <a:ahLst/>
            <a:cxnLst/>
            <a:rect l="l" t="t" r="r" b="b"/>
            <a:pathLst>
              <a:path w="1801962" h="2266619">
                <a:moveTo>
                  <a:pt x="0" y="0"/>
                </a:moveTo>
                <a:lnTo>
                  <a:pt x="1801963" y="0"/>
                </a:lnTo>
                <a:lnTo>
                  <a:pt x="1801963" y="2266619"/>
                </a:lnTo>
                <a:lnTo>
                  <a:pt x="0" y="226661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67651">
            <a:off x="951848" y="1047928"/>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905270" y="1284951"/>
            <a:ext cx="6469523" cy="7717097"/>
            <a:chOff x="0" y="0"/>
            <a:chExt cx="8626031" cy="10289463"/>
          </a:xfrm>
        </p:grpSpPr>
        <p:sp>
          <p:nvSpPr>
            <p:cNvPr id="5" name="TextBox 5"/>
            <p:cNvSpPr txBox="1"/>
            <p:nvPr/>
          </p:nvSpPr>
          <p:spPr>
            <a:xfrm>
              <a:off x="0" y="2107911"/>
              <a:ext cx="8626031" cy="81815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Görselleştirerek kendini yönetiyorsun. Nasıl mı?</a:t>
              </a:r>
            </a:p>
            <a:p>
              <a:pPr>
                <a:lnSpc>
                  <a:spcPts val="4480"/>
                </a:lnSpc>
              </a:pPr>
              <a:r>
                <a:rPr lang="en-US" sz="3200">
                  <a:solidFill>
                    <a:srgbClr val="000000"/>
                  </a:solidFill>
                  <a:latin typeface="Muli Bold Bold"/>
                </a:rPr>
                <a:t>Kendine bir pano bul ve renkli postitlerden olsun elinde. </a:t>
              </a:r>
            </a:p>
            <a:p>
              <a:pPr>
                <a:lnSpc>
                  <a:spcPts val="4480"/>
                </a:lnSpc>
              </a:pPr>
              <a:r>
                <a:rPr lang="en-US" sz="3200">
                  <a:solidFill>
                    <a:srgbClr val="000000"/>
                  </a:solidFill>
                  <a:latin typeface="Muli Bold Bold"/>
                </a:rPr>
                <a:t>Panoyu 3 bölüme ayır.</a:t>
              </a:r>
            </a:p>
            <a:p>
              <a:pPr>
                <a:lnSpc>
                  <a:spcPts val="4480"/>
                </a:lnSpc>
              </a:pPr>
              <a:r>
                <a:rPr lang="en-US" sz="3200">
                  <a:solidFill>
                    <a:srgbClr val="000000"/>
                  </a:solidFill>
                  <a:latin typeface="Muli Bold Bold"/>
                </a:rPr>
                <a:t>Yapacaklarını  postitlere yaz ve yapacaklarım bölümüne yapıştır. Sonra yapıyorum, yaptım bölümlerine geçirmek üzere gayret et. </a:t>
              </a:r>
            </a:p>
            <a:p>
              <a:pPr marL="0" lvl="0" indent="0">
                <a:lnSpc>
                  <a:spcPts val="4480"/>
                </a:lnSpc>
                <a:spcBef>
                  <a:spcPct val="0"/>
                </a:spcBef>
              </a:pPr>
              <a:endParaRPr/>
            </a:p>
          </p:txBody>
        </p:sp>
        <p:sp>
          <p:nvSpPr>
            <p:cNvPr id="6" name="TextBox 6"/>
            <p:cNvSpPr txBox="1"/>
            <p:nvPr/>
          </p:nvSpPr>
          <p:spPr>
            <a:xfrm>
              <a:off x="0" y="47625"/>
              <a:ext cx="8626031" cy="1572895"/>
            </a:xfrm>
            <a:prstGeom prst="rect">
              <a:avLst/>
            </a:prstGeom>
          </p:spPr>
          <p:txBody>
            <a:bodyPr lIns="0" tIns="0" rIns="0" bIns="0" rtlCol="0" anchor="t">
              <a:spAutoFit/>
            </a:bodyPr>
            <a:lstStyle/>
            <a:p>
              <a:pPr>
                <a:lnSpc>
                  <a:spcPts val="4620"/>
                </a:lnSpc>
              </a:pPr>
              <a:r>
                <a:rPr lang="tr-TR" sz="4200" dirty="0" smtClean="0">
                  <a:solidFill>
                    <a:srgbClr val="000000"/>
                  </a:solidFill>
                  <a:latin typeface="Sriracha Bold"/>
                </a:rPr>
                <a:t>4</a:t>
              </a:r>
              <a:r>
                <a:rPr lang="en-US" sz="4200" dirty="0" smtClean="0">
                  <a:solidFill>
                    <a:srgbClr val="000000"/>
                  </a:solidFill>
                  <a:latin typeface="Sriracha Bold"/>
                </a:rPr>
                <a:t>.TEKNIK:KANBAN </a:t>
              </a:r>
              <a:r>
                <a:rPr lang="en-US" sz="4200" dirty="0">
                  <a:solidFill>
                    <a:srgbClr val="000000"/>
                  </a:solidFill>
                  <a:latin typeface="Sriracha Bold"/>
                </a:rPr>
                <a:t>TEKNİĞİ</a:t>
              </a:r>
            </a:p>
          </p:txBody>
        </p:sp>
      </p:grpSp>
      <p:sp>
        <p:nvSpPr>
          <p:cNvPr id="7" name="Freeform 7"/>
          <p:cNvSpPr/>
          <p:nvPr/>
        </p:nvSpPr>
        <p:spPr>
          <a:xfrm rot="-1056409">
            <a:off x="2731145" y="2537204"/>
            <a:ext cx="2148000" cy="1886334"/>
          </a:xfrm>
          <a:custGeom>
            <a:avLst/>
            <a:gdLst/>
            <a:ahLst/>
            <a:cxnLst/>
            <a:rect l="l" t="t" r="r" b="b"/>
            <a:pathLst>
              <a:path w="2148000" h="1886334">
                <a:moveTo>
                  <a:pt x="0" y="0"/>
                </a:moveTo>
                <a:lnTo>
                  <a:pt x="2147999" y="0"/>
                </a:lnTo>
                <a:lnTo>
                  <a:pt x="2147999" y="1886334"/>
                </a:lnTo>
                <a:lnTo>
                  <a:pt x="0" y="18863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902689">
            <a:off x="5945840" y="3726825"/>
            <a:ext cx="2148000" cy="1886334"/>
          </a:xfrm>
          <a:custGeom>
            <a:avLst/>
            <a:gdLst/>
            <a:ahLst/>
            <a:cxnLst/>
            <a:rect l="l" t="t" r="r" b="b"/>
            <a:pathLst>
              <a:path w="2148000" h="1886334">
                <a:moveTo>
                  <a:pt x="0" y="0"/>
                </a:moveTo>
                <a:lnTo>
                  <a:pt x="2148000" y="0"/>
                </a:lnTo>
                <a:lnTo>
                  <a:pt x="2148000" y="1886334"/>
                </a:lnTo>
                <a:lnTo>
                  <a:pt x="0" y="18863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66627">
            <a:off x="3554107" y="5688426"/>
            <a:ext cx="2148000" cy="1886334"/>
          </a:xfrm>
          <a:custGeom>
            <a:avLst/>
            <a:gdLst/>
            <a:ahLst/>
            <a:cxnLst/>
            <a:rect l="l" t="t" r="r" b="b"/>
            <a:pathLst>
              <a:path w="2148000" h="1886334">
                <a:moveTo>
                  <a:pt x="0" y="0"/>
                </a:moveTo>
                <a:lnTo>
                  <a:pt x="2147999" y="0"/>
                </a:lnTo>
                <a:lnTo>
                  <a:pt x="2147999" y="1886335"/>
                </a:lnTo>
                <a:lnTo>
                  <a:pt x="0" y="1886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208671" y="1503790"/>
            <a:ext cx="8591591" cy="7279420"/>
          </a:xfrm>
          <a:custGeom>
            <a:avLst/>
            <a:gdLst/>
            <a:ahLst/>
            <a:cxnLst/>
            <a:rect l="l" t="t" r="r" b="b"/>
            <a:pathLst>
              <a:path w="8591591" h="7279420">
                <a:moveTo>
                  <a:pt x="0" y="0"/>
                </a:moveTo>
                <a:lnTo>
                  <a:pt x="8591590" y="0"/>
                </a:lnTo>
                <a:lnTo>
                  <a:pt x="8591590" y="7279420"/>
                </a:lnTo>
                <a:lnTo>
                  <a:pt x="0" y="72794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a:off x="1198797" y="7994"/>
            <a:ext cx="15667719" cy="10344158"/>
          </a:xfrm>
          <a:custGeom>
            <a:avLst/>
            <a:gdLst/>
            <a:ahLst/>
            <a:cxnLst/>
            <a:rect l="l" t="t" r="r" b="b"/>
            <a:pathLst>
              <a:path w="15667719" h="10344158">
                <a:moveTo>
                  <a:pt x="0" y="0"/>
                </a:moveTo>
                <a:lnTo>
                  <a:pt x="15667719" y="0"/>
                </a:lnTo>
                <a:lnTo>
                  <a:pt x="15667719" y="10344159"/>
                </a:lnTo>
                <a:lnTo>
                  <a:pt x="0" y="10344159"/>
                </a:lnTo>
                <a:lnTo>
                  <a:pt x="0" y="0"/>
                </a:lnTo>
                <a:close/>
              </a:path>
            </a:pathLst>
          </a:custGeom>
          <a:blipFill>
            <a:blip r:embed="rId2"/>
            <a:stretch>
              <a:fillRect l="-280" b="-17903"/>
            </a:stretch>
          </a:blipFill>
        </p:spPr>
      </p:sp>
      <p:sp>
        <p:nvSpPr>
          <p:cNvPr id="3" name="Freeform 3"/>
          <p:cNvSpPr/>
          <p:nvPr/>
        </p:nvSpPr>
        <p:spPr>
          <a:xfrm rot="-320499">
            <a:off x="13960106" y="4581333"/>
            <a:ext cx="1363591" cy="1197481"/>
          </a:xfrm>
          <a:custGeom>
            <a:avLst/>
            <a:gdLst/>
            <a:ahLst/>
            <a:cxnLst/>
            <a:rect l="l" t="t" r="r" b="b"/>
            <a:pathLst>
              <a:path w="1363591" h="1197481">
                <a:moveTo>
                  <a:pt x="0" y="0"/>
                </a:moveTo>
                <a:lnTo>
                  <a:pt x="1363592" y="0"/>
                </a:lnTo>
                <a:lnTo>
                  <a:pt x="1363592"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415098">
            <a:off x="12067484" y="4544759"/>
            <a:ext cx="1363591" cy="1197481"/>
          </a:xfrm>
          <a:custGeom>
            <a:avLst/>
            <a:gdLst/>
            <a:ahLst/>
            <a:cxnLst/>
            <a:rect l="l" t="t" r="r" b="b"/>
            <a:pathLst>
              <a:path w="1363591" h="1197481">
                <a:moveTo>
                  <a:pt x="0" y="0"/>
                </a:moveTo>
                <a:lnTo>
                  <a:pt x="1363591" y="0"/>
                </a:lnTo>
                <a:lnTo>
                  <a:pt x="1363591" y="1197482"/>
                </a:lnTo>
                <a:lnTo>
                  <a:pt x="0" y="11974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733657">
            <a:off x="9144000" y="5588314"/>
            <a:ext cx="1363591" cy="1197481"/>
          </a:xfrm>
          <a:custGeom>
            <a:avLst/>
            <a:gdLst/>
            <a:ahLst/>
            <a:cxnLst/>
            <a:rect l="l" t="t" r="r" b="b"/>
            <a:pathLst>
              <a:path w="1363591" h="1197481">
                <a:moveTo>
                  <a:pt x="0" y="0"/>
                </a:moveTo>
                <a:lnTo>
                  <a:pt x="1363591" y="0"/>
                </a:lnTo>
                <a:lnTo>
                  <a:pt x="1363591"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344262">
            <a:off x="5061269" y="4544759"/>
            <a:ext cx="1363591" cy="1197481"/>
          </a:xfrm>
          <a:custGeom>
            <a:avLst/>
            <a:gdLst/>
            <a:ahLst/>
            <a:cxnLst/>
            <a:rect l="l" t="t" r="r" b="b"/>
            <a:pathLst>
              <a:path w="1363591" h="1197481">
                <a:moveTo>
                  <a:pt x="0" y="0"/>
                </a:moveTo>
                <a:lnTo>
                  <a:pt x="1363591" y="0"/>
                </a:lnTo>
                <a:lnTo>
                  <a:pt x="1363591" y="1197482"/>
                </a:lnTo>
                <a:lnTo>
                  <a:pt x="0" y="11974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686586">
            <a:off x="3076814" y="6187055"/>
            <a:ext cx="1321945" cy="1160908"/>
          </a:xfrm>
          <a:custGeom>
            <a:avLst/>
            <a:gdLst/>
            <a:ahLst/>
            <a:cxnLst/>
            <a:rect l="l" t="t" r="r" b="b"/>
            <a:pathLst>
              <a:path w="1321945" h="1160908">
                <a:moveTo>
                  <a:pt x="0" y="0"/>
                </a:moveTo>
                <a:lnTo>
                  <a:pt x="1321944" y="0"/>
                </a:lnTo>
                <a:lnTo>
                  <a:pt x="1321944" y="1160907"/>
                </a:lnTo>
                <a:lnTo>
                  <a:pt x="0" y="11609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634784">
            <a:off x="2993520" y="4354259"/>
            <a:ext cx="1405238" cy="1234055"/>
          </a:xfrm>
          <a:custGeom>
            <a:avLst/>
            <a:gdLst/>
            <a:ahLst/>
            <a:cxnLst/>
            <a:rect l="l" t="t" r="r" b="b"/>
            <a:pathLst>
              <a:path w="1405238" h="1234055">
                <a:moveTo>
                  <a:pt x="0" y="0"/>
                </a:moveTo>
                <a:lnTo>
                  <a:pt x="1405238" y="0"/>
                </a:lnTo>
                <a:lnTo>
                  <a:pt x="1405238" y="1234055"/>
                </a:lnTo>
                <a:lnTo>
                  <a:pt x="0" y="123405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rot="-512127">
            <a:off x="7336402" y="4581333"/>
            <a:ext cx="1363591" cy="1197481"/>
          </a:xfrm>
          <a:custGeom>
            <a:avLst/>
            <a:gdLst/>
            <a:ahLst/>
            <a:cxnLst/>
            <a:rect l="l" t="t" r="r" b="b"/>
            <a:pathLst>
              <a:path w="1363591" h="1197481">
                <a:moveTo>
                  <a:pt x="0" y="0"/>
                </a:moveTo>
                <a:lnTo>
                  <a:pt x="1363592" y="0"/>
                </a:lnTo>
                <a:lnTo>
                  <a:pt x="1363592"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rot="-891871">
            <a:off x="5061269" y="6187055"/>
            <a:ext cx="1363591" cy="1197481"/>
          </a:xfrm>
          <a:custGeom>
            <a:avLst/>
            <a:gdLst/>
            <a:ahLst/>
            <a:cxnLst/>
            <a:rect l="l" t="t" r="r" b="b"/>
            <a:pathLst>
              <a:path w="1363591" h="1197481">
                <a:moveTo>
                  <a:pt x="0" y="0"/>
                </a:moveTo>
                <a:lnTo>
                  <a:pt x="1363591" y="0"/>
                </a:lnTo>
                <a:lnTo>
                  <a:pt x="1363591"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11"/>
          <p:cNvSpPr/>
          <p:nvPr/>
        </p:nvSpPr>
        <p:spPr>
          <a:xfrm rot="698350">
            <a:off x="4182669" y="7946703"/>
            <a:ext cx="1363591" cy="1197481"/>
          </a:xfrm>
          <a:custGeom>
            <a:avLst/>
            <a:gdLst/>
            <a:ahLst/>
            <a:cxnLst/>
            <a:rect l="l" t="t" r="r" b="b"/>
            <a:pathLst>
              <a:path w="1363591" h="1197481">
                <a:moveTo>
                  <a:pt x="0" y="0"/>
                </a:moveTo>
                <a:lnTo>
                  <a:pt x="1363591" y="0"/>
                </a:lnTo>
                <a:lnTo>
                  <a:pt x="1363591"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rot="419518">
            <a:off x="7498860" y="6749222"/>
            <a:ext cx="1363591" cy="1197481"/>
          </a:xfrm>
          <a:custGeom>
            <a:avLst/>
            <a:gdLst/>
            <a:ahLst/>
            <a:cxnLst/>
            <a:rect l="l" t="t" r="r" b="b"/>
            <a:pathLst>
              <a:path w="1363591" h="1197481">
                <a:moveTo>
                  <a:pt x="0" y="0"/>
                </a:moveTo>
                <a:lnTo>
                  <a:pt x="1363592" y="0"/>
                </a:lnTo>
                <a:lnTo>
                  <a:pt x="1363592" y="1197481"/>
                </a:lnTo>
                <a:lnTo>
                  <a:pt x="0" y="11974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13116363" y="6443317"/>
            <a:ext cx="1581928" cy="1581928"/>
          </a:xfrm>
          <a:custGeom>
            <a:avLst/>
            <a:gdLst/>
            <a:ahLst/>
            <a:cxnLst/>
            <a:rect l="l" t="t" r="r" b="b"/>
            <a:pathLst>
              <a:path w="1581928" h="1581928">
                <a:moveTo>
                  <a:pt x="0" y="0"/>
                </a:moveTo>
                <a:lnTo>
                  <a:pt x="1581929" y="0"/>
                </a:lnTo>
                <a:lnTo>
                  <a:pt x="1581929" y="1581929"/>
                </a:lnTo>
                <a:lnTo>
                  <a:pt x="0" y="15819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rot="1277867">
            <a:off x="6167235" y="7644692"/>
            <a:ext cx="1592349" cy="567455"/>
          </a:xfrm>
          <a:custGeom>
            <a:avLst/>
            <a:gdLst/>
            <a:ahLst/>
            <a:cxnLst/>
            <a:rect l="l" t="t" r="r" b="b"/>
            <a:pathLst>
              <a:path w="1592349" h="567455">
                <a:moveTo>
                  <a:pt x="0" y="0"/>
                </a:moveTo>
                <a:lnTo>
                  <a:pt x="1592349" y="0"/>
                </a:lnTo>
                <a:lnTo>
                  <a:pt x="1592349" y="567455"/>
                </a:lnTo>
                <a:lnTo>
                  <a:pt x="0" y="56745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a:off x="4133020" y="5721862"/>
            <a:ext cx="2700028" cy="2091294"/>
          </a:xfrm>
          <a:custGeom>
            <a:avLst/>
            <a:gdLst/>
            <a:ahLst/>
            <a:cxnLst/>
            <a:rect l="l" t="t" r="r" b="b"/>
            <a:pathLst>
              <a:path w="2700028" h="2091294">
                <a:moveTo>
                  <a:pt x="0" y="0"/>
                </a:moveTo>
                <a:lnTo>
                  <a:pt x="2700028" y="0"/>
                </a:lnTo>
                <a:lnTo>
                  <a:pt x="2700028" y="2091294"/>
                </a:lnTo>
                <a:lnTo>
                  <a:pt x="0" y="20912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Freeform 16"/>
          <p:cNvSpPr/>
          <p:nvPr/>
        </p:nvSpPr>
        <p:spPr>
          <a:xfrm rot="-837751">
            <a:off x="10667615" y="6984203"/>
            <a:ext cx="1592349" cy="567455"/>
          </a:xfrm>
          <a:custGeom>
            <a:avLst/>
            <a:gdLst/>
            <a:ahLst/>
            <a:cxnLst/>
            <a:rect l="l" t="t" r="r" b="b"/>
            <a:pathLst>
              <a:path w="1592349" h="567455">
                <a:moveTo>
                  <a:pt x="0" y="0"/>
                </a:moveTo>
                <a:lnTo>
                  <a:pt x="1592349" y="0"/>
                </a:lnTo>
                <a:lnTo>
                  <a:pt x="1592349" y="567455"/>
                </a:lnTo>
                <a:lnTo>
                  <a:pt x="0" y="56745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337922" y="2357388"/>
            <a:ext cx="7470582" cy="5267858"/>
            <a:chOff x="62067" y="218541"/>
            <a:chExt cx="9960776" cy="7023811"/>
          </a:xfrm>
        </p:grpSpPr>
        <p:sp>
          <p:nvSpPr>
            <p:cNvPr id="3" name="Freeform 3"/>
            <p:cNvSpPr/>
            <p:nvPr/>
          </p:nvSpPr>
          <p:spPr>
            <a:xfrm rot="244331">
              <a:off x="62067" y="218541"/>
              <a:ext cx="6224928" cy="1969341"/>
            </a:xfrm>
            <a:custGeom>
              <a:avLst/>
              <a:gdLst/>
              <a:ahLst/>
              <a:cxnLst/>
              <a:rect l="l" t="t" r="r" b="b"/>
              <a:pathLst>
                <a:path w="6224928" h="1969341">
                  <a:moveTo>
                    <a:pt x="0" y="0"/>
                  </a:moveTo>
                  <a:lnTo>
                    <a:pt x="6224928" y="0"/>
                  </a:lnTo>
                  <a:lnTo>
                    <a:pt x="6224928" y="1969341"/>
                  </a:lnTo>
                  <a:lnTo>
                    <a:pt x="0" y="19693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86263" y="683041"/>
              <a:ext cx="6550135" cy="922655"/>
            </a:xfrm>
            <a:prstGeom prst="rect">
              <a:avLst/>
            </a:prstGeom>
          </p:spPr>
          <p:txBody>
            <a:bodyPr wrap="square" lIns="0" tIns="0" rIns="0" bIns="0" rtlCol="0" anchor="t">
              <a:spAutoFit/>
            </a:bodyPr>
            <a:lstStyle/>
            <a:p>
              <a:pPr>
                <a:lnSpc>
                  <a:spcPts val="5280"/>
                </a:lnSpc>
              </a:pPr>
              <a:r>
                <a:rPr lang="en-US" sz="4800" dirty="0">
                  <a:solidFill>
                    <a:srgbClr val="000000"/>
                  </a:solidFill>
                  <a:latin typeface="Sriracha Bold"/>
                </a:rPr>
                <a:t>ERTELEMEDEN</a:t>
              </a:r>
            </a:p>
          </p:txBody>
        </p:sp>
        <p:sp>
          <p:nvSpPr>
            <p:cNvPr id="5" name="TextBox 5"/>
            <p:cNvSpPr txBox="1"/>
            <p:nvPr/>
          </p:nvSpPr>
          <p:spPr>
            <a:xfrm>
              <a:off x="619500" y="2807300"/>
              <a:ext cx="9403343" cy="4435052"/>
            </a:xfrm>
            <a:prstGeom prst="rect">
              <a:avLst/>
            </a:prstGeom>
          </p:spPr>
          <p:txBody>
            <a:bodyPr lIns="0" tIns="0" rIns="0" bIns="0" rtlCol="0" anchor="t">
              <a:spAutoFit/>
            </a:bodyPr>
            <a:lstStyle/>
            <a:p>
              <a:pPr>
                <a:lnSpc>
                  <a:spcPts val="4480"/>
                </a:lnSpc>
              </a:pPr>
              <a:r>
                <a:rPr lang="en-US" sz="3200" spc="96">
                  <a:solidFill>
                    <a:srgbClr val="000000"/>
                  </a:solidFill>
                  <a:latin typeface="Muli Bold Bold"/>
                </a:rPr>
                <a:t>Aslında çok fazla teknik var. Biz sadece birkaç tanesini paylaştık. Ama önemli olan "Ertelemeden" kendine uygun bir tekniği devreye sokmak.</a:t>
              </a:r>
            </a:p>
            <a:p>
              <a:pPr marL="0" lvl="0" indent="0">
                <a:lnSpc>
                  <a:spcPts val="4480"/>
                </a:lnSpc>
                <a:spcBef>
                  <a:spcPct val="0"/>
                </a:spcBef>
              </a:pPr>
              <a:endParaRPr/>
            </a:p>
          </p:txBody>
        </p:sp>
      </p:grpSp>
      <p:sp>
        <p:nvSpPr>
          <p:cNvPr id="6" name="Freeform 6"/>
          <p:cNvSpPr/>
          <p:nvPr/>
        </p:nvSpPr>
        <p:spPr>
          <a:xfrm rot="5252589">
            <a:off x="7134209" y="1212786"/>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rot="-6383107">
            <a:off x="725565" y="8748294"/>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392079" y="2479619"/>
            <a:ext cx="7162371" cy="3191731"/>
          </a:xfrm>
          <a:custGeom>
            <a:avLst/>
            <a:gdLst/>
            <a:ahLst/>
            <a:cxnLst/>
            <a:rect l="l" t="t" r="r" b="b"/>
            <a:pathLst>
              <a:path w="7162371" h="3191731">
                <a:moveTo>
                  <a:pt x="0" y="0"/>
                </a:moveTo>
                <a:lnTo>
                  <a:pt x="7162371" y="0"/>
                </a:lnTo>
                <a:lnTo>
                  <a:pt x="7162371" y="3191732"/>
                </a:lnTo>
                <a:lnTo>
                  <a:pt x="0" y="319173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569343" y="1365017"/>
            <a:ext cx="6724552" cy="7824769"/>
            <a:chOff x="0" y="0"/>
            <a:chExt cx="8966069" cy="10433025"/>
          </a:xfrm>
        </p:grpSpPr>
        <p:sp>
          <p:nvSpPr>
            <p:cNvPr id="3" name="Freeform 3"/>
            <p:cNvSpPr/>
            <p:nvPr/>
          </p:nvSpPr>
          <p:spPr>
            <a:xfrm rot="244331">
              <a:off x="55523" y="689986"/>
              <a:ext cx="5568593" cy="1761700"/>
            </a:xfrm>
            <a:custGeom>
              <a:avLst/>
              <a:gdLst/>
              <a:ahLst/>
              <a:cxnLst/>
              <a:rect l="l" t="t" r="r" b="b"/>
              <a:pathLst>
                <a:path w="5568593" h="1761700">
                  <a:moveTo>
                    <a:pt x="0" y="0"/>
                  </a:moveTo>
                  <a:lnTo>
                    <a:pt x="5568593" y="0"/>
                  </a:lnTo>
                  <a:lnTo>
                    <a:pt x="5568593" y="1761701"/>
                  </a:lnTo>
                  <a:lnTo>
                    <a:pt x="0" y="17617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24450" y="76200"/>
              <a:ext cx="4805720" cy="2917594"/>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PLANLAMAYA GELİNCE</a:t>
              </a:r>
            </a:p>
          </p:txBody>
        </p:sp>
        <p:sp>
          <p:nvSpPr>
            <p:cNvPr id="5" name="TextBox 5"/>
            <p:cNvSpPr txBox="1"/>
            <p:nvPr/>
          </p:nvSpPr>
          <p:spPr>
            <a:xfrm>
              <a:off x="554182" y="3000774"/>
              <a:ext cx="8411887" cy="74322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Bold"/>
                </a:rPr>
                <a:t>Bu, kişiye özel bir şey. Ve her konuda bir plana ihtiyacın olabilir. En çok da ders çalışma konusunda olduğunu biliyorum. Bu konuda Okul PDR Servisi olarak özel içerikler paylaşıp destek olacağız.  Ancak yine de bazı püf noktaları kısaca buraya da ekleyelim:</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8" name="Group 8"/>
          <p:cNvGrpSpPr>
            <a:grpSpLocks noChangeAspect="1"/>
          </p:cNvGrpSpPr>
          <p:nvPr/>
        </p:nvGrpSpPr>
        <p:grpSpPr>
          <a:xfrm>
            <a:off x="10180673" y="2917436"/>
            <a:ext cx="5888554" cy="4273909"/>
            <a:chOff x="0" y="0"/>
            <a:chExt cx="2899410" cy="2104390"/>
          </a:xfrm>
        </p:grpSpPr>
        <p:sp>
          <p:nvSpPr>
            <p:cNvPr id="9" name="Freeform 9"/>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23063" r="-23063"/>
              </a:stretch>
            </a:blipFill>
          </p:spPr>
        </p:sp>
      </p:grpSp>
      <p:sp>
        <p:nvSpPr>
          <p:cNvPr id="10" name="Freeform 10"/>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11" name="Freeform 11"/>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181058">
            <a:off x="2842624" y="1133233"/>
            <a:ext cx="4254953" cy="1346112"/>
          </a:xfrm>
          <a:custGeom>
            <a:avLst/>
            <a:gdLst/>
            <a:ahLst/>
            <a:cxnLst/>
            <a:rect l="l" t="t" r="r" b="b"/>
            <a:pathLst>
              <a:path w="4254953" h="1346112">
                <a:moveTo>
                  <a:pt x="0" y="0"/>
                </a:moveTo>
                <a:lnTo>
                  <a:pt x="4254953" y="0"/>
                </a:lnTo>
                <a:lnTo>
                  <a:pt x="4254953" y="1346112"/>
                </a:lnTo>
                <a:lnTo>
                  <a:pt x="0" y="1346112"/>
                </a:lnTo>
                <a:lnTo>
                  <a:pt x="0" y="0"/>
                </a:lnTo>
                <a:close/>
              </a:path>
            </a:pathLst>
          </a:custGeom>
          <a:blipFill>
            <a:blip r:embed="rId2">
              <a:extLst>
                <a:ext uri="{96DAC541-7B7A-43D3-8B79-37D633B846F1}">
                  <asvg:svgBlip xmlns:asvg="http://schemas.microsoft.com/office/drawing/2016/SVG/main" xmlns="" r:embed="rId3"/>
                </a:ext>
              </a:extLst>
            </a:blip>
            <a:stretch>
              <a:fillRect r="-34721" b="-34721"/>
            </a:stretch>
          </a:blipFill>
        </p:spPr>
      </p:sp>
      <p:sp>
        <p:nvSpPr>
          <p:cNvPr id="3" name="TextBox 3"/>
          <p:cNvSpPr txBox="1"/>
          <p:nvPr/>
        </p:nvSpPr>
        <p:spPr>
          <a:xfrm>
            <a:off x="2025586" y="1342478"/>
            <a:ext cx="5889028" cy="1003823"/>
          </a:xfrm>
          <a:prstGeom prst="rect">
            <a:avLst/>
          </a:prstGeom>
        </p:spPr>
        <p:txBody>
          <a:bodyPr lIns="0" tIns="0" rIns="0" bIns="0" rtlCol="0" anchor="t">
            <a:spAutoFit/>
          </a:bodyPr>
          <a:lstStyle/>
          <a:p>
            <a:pPr algn="ctr">
              <a:lnSpc>
                <a:spcPts val="8099"/>
              </a:lnSpc>
            </a:pPr>
            <a:r>
              <a:rPr lang="en-US" sz="7362">
                <a:solidFill>
                  <a:srgbClr val="000000"/>
                </a:solidFill>
                <a:latin typeface="Amatic SC Bold"/>
              </a:rPr>
              <a:t>BIR PLAN YAPARKEN</a:t>
            </a:r>
          </a:p>
        </p:txBody>
      </p:sp>
      <p:sp>
        <p:nvSpPr>
          <p:cNvPr id="4" name="TextBox 4"/>
          <p:cNvSpPr txBox="1"/>
          <p:nvPr/>
        </p:nvSpPr>
        <p:spPr>
          <a:xfrm>
            <a:off x="1712166" y="3082796"/>
            <a:ext cx="6515869" cy="1652270"/>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Öncelikle kendine hedefler, işler bul. Hedef yoksa plan olmaz:)</a:t>
            </a:r>
          </a:p>
        </p:txBody>
      </p:sp>
      <p:sp>
        <p:nvSpPr>
          <p:cNvPr id="5" name="TextBox 5"/>
          <p:cNvSpPr txBox="1"/>
          <p:nvPr/>
        </p:nvSpPr>
        <p:spPr>
          <a:xfrm>
            <a:off x="1712166" y="5095875"/>
            <a:ext cx="6515869" cy="1090295"/>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Bu hedeflere nasıl ulaşacağını düşün/araştır.</a:t>
            </a:r>
          </a:p>
        </p:txBody>
      </p:sp>
      <p:sp>
        <p:nvSpPr>
          <p:cNvPr id="6" name="TextBox 6"/>
          <p:cNvSpPr txBox="1"/>
          <p:nvPr/>
        </p:nvSpPr>
        <p:spPr>
          <a:xfrm>
            <a:off x="1712166" y="6864339"/>
            <a:ext cx="6515869" cy="1090295"/>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Ve yapman gerekenleri listele.</a:t>
            </a:r>
          </a:p>
        </p:txBody>
      </p:sp>
      <p:sp>
        <p:nvSpPr>
          <p:cNvPr id="7" name="TextBox 7"/>
          <p:cNvSpPr txBox="1"/>
          <p:nvPr/>
        </p:nvSpPr>
        <p:spPr>
          <a:xfrm>
            <a:off x="9427434" y="5781029"/>
            <a:ext cx="6515869" cy="2214245"/>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Esnek ol ama gevşemeden.Saati saatine plana uymak gibi bir şey yok hayatta.</a:t>
            </a:r>
          </a:p>
        </p:txBody>
      </p:sp>
      <p:sp>
        <p:nvSpPr>
          <p:cNvPr id="8" name="TextBox 8"/>
          <p:cNvSpPr txBox="1"/>
          <p:nvPr/>
        </p:nvSpPr>
        <p:spPr>
          <a:xfrm>
            <a:off x="9427434" y="3695689"/>
            <a:ext cx="6515869" cy="1652270"/>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Yapılacakları zamana yayarak adım adım hedefe yaklaşmaya çabala.</a:t>
            </a:r>
          </a:p>
        </p:txBody>
      </p:sp>
      <p:sp>
        <p:nvSpPr>
          <p:cNvPr id="9" name="TextBox 9"/>
          <p:cNvSpPr txBox="1"/>
          <p:nvPr/>
        </p:nvSpPr>
        <p:spPr>
          <a:xfrm>
            <a:off x="9488595" y="8168005"/>
            <a:ext cx="6515869" cy="1652270"/>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Hedefini hatırda tutup Kendini sık sık takip etmeyi unutma.</a:t>
            </a:r>
          </a:p>
        </p:txBody>
      </p:sp>
      <p:sp>
        <p:nvSpPr>
          <p:cNvPr id="10" name="TextBox 10"/>
          <p:cNvSpPr txBox="1"/>
          <p:nvPr/>
        </p:nvSpPr>
        <p:spPr>
          <a:xfrm>
            <a:off x="1712166" y="8729980"/>
            <a:ext cx="6515869" cy="528320"/>
          </a:xfrm>
          <a:prstGeom prst="rect">
            <a:avLst/>
          </a:prstGeom>
        </p:spPr>
        <p:txBody>
          <a:bodyPr lIns="0" tIns="0" rIns="0" bIns="0" rtlCol="0" anchor="t">
            <a:spAutoFit/>
          </a:bodyPr>
          <a:lstStyle/>
          <a:p>
            <a:pPr marL="690880" lvl="1" indent="-345440">
              <a:lnSpc>
                <a:spcPts val="4480"/>
              </a:lnSpc>
              <a:buFont typeface="Arial"/>
              <a:buChar char="•"/>
            </a:pPr>
            <a:r>
              <a:rPr lang="en-US" sz="3200" spc="96">
                <a:solidFill>
                  <a:srgbClr val="000000"/>
                </a:solidFill>
                <a:latin typeface="Muli Bold Bold"/>
              </a:rPr>
              <a:t>Mutkala yazarak ilerle.</a:t>
            </a:r>
          </a:p>
        </p:txBody>
      </p:sp>
      <p:sp>
        <p:nvSpPr>
          <p:cNvPr id="11" name="TextBox 11"/>
          <p:cNvSpPr txBox="1"/>
          <p:nvPr/>
        </p:nvSpPr>
        <p:spPr>
          <a:xfrm>
            <a:off x="9427434" y="1055507"/>
            <a:ext cx="6577030" cy="2244107"/>
          </a:xfrm>
          <a:prstGeom prst="rect">
            <a:avLst/>
          </a:prstGeom>
        </p:spPr>
        <p:txBody>
          <a:bodyPr lIns="0" tIns="0" rIns="0" bIns="0" rtlCol="0" anchor="t">
            <a:spAutoFit/>
          </a:bodyPr>
          <a:lstStyle/>
          <a:p>
            <a:pPr marL="697365" lvl="1" indent="-348682">
              <a:lnSpc>
                <a:spcPts val="4522"/>
              </a:lnSpc>
              <a:buFont typeface="Arial"/>
              <a:buChar char="•"/>
            </a:pPr>
            <a:r>
              <a:rPr lang="en-US" sz="3230" spc="96">
                <a:solidFill>
                  <a:srgbClr val="000000"/>
                </a:solidFill>
                <a:latin typeface="Muli Bold Bold"/>
              </a:rPr>
              <a:t>Hedefin neyse yapacaklarını günlük-haftalık-aylık-yıllık olarak aşamalandır.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89926">
            <a:off x="9816514" y="15899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4"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540450">
            <a:off x="16453380" y="1816338"/>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5"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1352938" y="1537933"/>
            <a:ext cx="6528613" cy="5638252"/>
          </a:xfrm>
          <a:custGeom>
            <a:avLst/>
            <a:gdLst/>
            <a:ahLst/>
            <a:cxnLst/>
            <a:rect l="l" t="t" r="r" b="b"/>
            <a:pathLst>
              <a:path w="6528613" h="5638252">
                <a:moveTo>
                  <a:pt x="0" y="0"/>
                </a:moveTo>
                <a:lnTo>
                  <a:pt x="6528613" y="0"/>
                </a:lnTo>
                <a:lnTo>
                  <a:pt x="6528613" y="5638252"/>
                </a:lnTo>
                <a:lnTo>
                  <a:pt x="0" y="5638252"/>
                </a:lnTo>
                <a:lnTo>
                  <a:pt x="0" y="0"/>
                </a:lnTo>
                <a:close/>
              </a:path>
            </a:pathLst>
          </a:custGeom>
          <a:blipFill>
            <a:blip r:embed="rId8"/>
            <a:stretch>
              <a:fillRect l="-14751" r="-14751"/>
            </a:stretch>
          </a:blipFill>
        </p:spPr>
      </p:sp>
      <p:sp>
        <p:nvSpPr>
          <p:cNvPr id="7" name="Freeform 7"/>
          <p:cNvSpPr/>
          <p:nvPr/>
        </p:nvSpPr>
        <p:spPr>
          <a:xfrm rot="181058">
            <a:off x="1639280" y="797030"/>
            <a:ext cx="6758410" cy="2138115"/>
          </a:xfrm>
          <a:custGeom>
            <a:avLst/>
            <a:gdLst/>
            <a:ahLst/>
            <a:cxnLst/>
            <a:rect l="l" t="t" r="r" b="b"/>
            <a:pathLst>
              <a:path w="6758410" h="2138115">
                <a:moveTo>
                  <a:pt x="0" y="0"/>
                </a:moveTo>
                <a:lnTo>
                  <a:pt x="6758410" y="0"/>
                </a:lnTo>
                <a:lnTo>
                  <a:pt x="6758410" y="2138115"/>
                </a:lnTo>
                <a:lnTo>
                  <a:pt x="0" y="2138115"/>
                </a:lnTo>
                <a:lnTo>
                  <a:pt x="0" y="0"/>
                </a:lnTo>
                <a:close/>
              </a:path>
            </a:pathLst>
          </a:custGeom>
          <a:blipFill>
            <a:blip r:embed="rId9">
              <a:extLst>
                <a:ext uri="{96DAC541-7B7A-43D3-8B79-37D633B846F1}">
                  <asvg:svgBlip xmlns:asvg="http://schemas.microsoft.com/office/drawing/2016/SVG/main" xmlns="" r:embed="rId10"/>
                </a:ext>
              </a:extLst>
            </a:blip>
            <a:stretch>
              <a:fillRect r="-34721" b="-34721"/>
            </a:stretch>
          </a:blipFill>
        </p:spPr>
      </p:sp>
      <p:grpSp>
        <p:nvGrpSpPr>
          <p:cNvPr id="8" name="Group 8"/>
          <p:cNvGrpSpPr/>
          <p:nvPr/>
        </p:nvGrpSpPr>
        <p:grpSpPr>
          <a:xfrm>
            <a:off x="1587687" y="1259904"/>
            <a:ext cx="9296923" cy="7258294"/>
            <a:chOff x="0" y="0"/>
            <a:chExt cx="12395897" cy="9677725"/>
          </a:xfrm>
        </p:grpSpPr>
        <p:sp>
          <p:nvSpPr>
            <p:cNvPr id="9" name="TextBox 9"/>
            <p:cNvSpPr txBox="1"/>
            <p:nvPr/>
          </p:nvSpPr>
          <p:spPr>
            <a:xfrm>
              <a:off x="0" y="57150"/>
              <a:ext cx="9416983" cy="2120477"/>
            </a:xfrm>
            <a:prstGeom prst="rect">
              <a:avLst/>
            </a:prstGeom>
          </p:spPr>
          <p:txBody>
            <a:bodyPr lIns="0" tIns="0" rIns="0" bIns="0" rtlCol="0" anchor="t">
              <a:spAutoFit/>
            </a:bodyPr>
            <a:lstStyle/>
            <a:p>
              <a:pPr>
                <a:lnSpc>
                  <a:spcPts val="6160"/>
                </a:lnSpc>
              </a:pPr>
              <a:r>
                <a:rPr lang="en-US" sz="5600">
                  <a:solidFill>
                    <a:srgbClr val="000000"/>
                  </a:solidFill>
                  <a:latin typeface="Sriracha Bold"/>
                </a:rPr>
                <a:t>DİJİTAL ZAMAN YÖNETİM ARAÇLARI</a:t>
              </a:r>
            </a:p>
          </p:txBody>
        </p:sp>
        <p:sp>
          <p:nvSpPr>
            <p:cNvPr id="10" name="TextBox 10"/>
            <p:cNvSpPr txBox="1"/>
            <p:nvPr/>
          </p:nvSpPr>
          <p:spPr>
            <a:xfrm>
              <a:off x="0" y="2994773"/>
              <a:ext cx="12395897" cy="66829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Bold Bold"/>
                </a:rPr>
                <a:t>Dijital araçlar sadece Eba'da ders dinlemeye ya da oyun oynamaya yaramazlar. Kendimizi yönetirken, bir işe odaklanırken de onların bize hizmet etmesini sağlayabiliriz. Böylece zararlarından da korunmuş oluruz. Bunun için bir akıllı telefon ya da bilgisayara ihtiyacın var.Sana Google Play Store'dan indirebileceğin birkaç uygulama önerimiz var. Haydi onları da görelim.</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89926">
            <a:off x="9816514" y="15899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4"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540450">
            <a:off x="16453380" y="1816338"/>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5"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651810" y="712772"/>
            <a:ext cx="8115300" cy="7019534"/>
            <a:chOff x="0" y="0"/>
            <a:chExt cx="10820400" cy="9359378"/>
          </a:xfrm>
        </p:grpSpPr>
        <p:sp>
          <p:nvSpPr>
            <p:cNvPr id="7" name="TextBox 7"/>
            <p:cNvSpPr txBox="1"/>
            <p:nvPr/>
          </p:nvSpPr>
          <p:spPr>
            <a:xfrm>
              <a:off x="0" y="47625"/>
              <a:ext cx="8220101" cy="1811655"/>
            </a:xfrm>
            <a:prstGeom prst="rect">
              <a:avLst/>
            </a:prstGeom>
          </p:spPr>
          <p:txBody>
            <a:bodyPr lIns="0" tIns="0" rIns="0" bIns="0" rtlCol="0" anchor="t">
              <a:spAutoFit/>
            </a:bodyPr>
            <a:lstStyle/>
            <a:p>
              <a:pPr>
                <a:lnSpc>
                  <a:spcPts val="5280"/>
                </a:lnSpc>
              </a:pPr>
              <a:r>
                <a:rPr lang="en-US" sz="4800">
                  <a:solidFill>
                    <a:srgbClr val="000000"/>
                  </a:solidFill>
                  <a:latin typeface="Sriracha Bold"/>
                </a:rPr>
                <a:t>FOREST: STAY FOCUSED</a:t>
              </a:r>
            </a:p>
          </p:txBody>
        </p:sp>
        <p:sp>
          <p:nvSpPr>
            <p:cNvPr id="8" name="TextBox 8"/>
            <p:cNvSpPr txBox="1"/>
            <p:nvPr/>
          </p:nvSpPr>
          <p:spPr>
            <a:xfrm>
              <a:off x="0" y="2676427"/>
              <a:ext cx="10820400" cy="66829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Bold"/>
                </a:rPr>
                <a:t>Çalışmaya odaklanman için kullanabileceğin bir uygulama.Çalışırken sabrınla aslında bir ağaç büyüttüğü ve sana özel ormanın olduğunu varsayıyor. Hem çalışmaya odaklanmanı sağlıyor hem de telefonda dikkatini dağıtacak başka sayfalara girmene izin vermiyor. Unutmadan, Forest uygulamasınınTürkçe versiyonunu indirmeni öneririm.</a:t>
              </a:r>
            </a:p>
          </p:txBody>
        </p:sp>
      </p:grpSp>
      <p:sp>
        <p:nvSpPr>
          <p:cNvPr id="9" name="Freeform 9"/>
          <p:cNvSpPr/>
          <p:nvPr/>
        </p:nvSpPr>
        <p:spPr>
          <a:xfrm>
            <a:off x="10956621" y="1399082"/>
            <a:ext cx="4827234" cy="4827234"/>
          </a:xfrm>
          <a:custGeom>
            <a:avLst/>
            <a:gdLst/>
            <a:ahLst/>
            <a:cxnLst/>
            <a:rect l="l" t="t" r="r" b="b"/>
            <a:pathLst>
              <a:path w="4827234" h="4827234">
                <a:moveTo>
                  <a:pt x="0" y="0"/>
                </a:moveTo>
                <a:lnTo>
                  <a:pt x="4827233" y="0"/>
                </a:lnTo>
                <a:lnTo>
                  <a:pt x="4827233" y="4827233"/>
                </a:lnTo>
                <a:lnTo>
                  <a:pt x="0" y="4827233"/>
                </a:lnTo>
                <a:lnTo>
                  <a:pt x="0" y="0"/>
                </a:lnTo>
                <a:close/>
              </a:path>
            </a:pathLst>
          </a:custGeom>
          <a:blipFill>
            <a:blip r:embed="rId8"/>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89926">
            <a:off x="9816514" y="15899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4"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540450">
            <a:off x="16453380" y="1816338"/>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5"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0857128" y="2501042"/>
            <a:ext cx="5570126" cy="3718059"/>
          </a:xfrm>
          <a:custGeom>
            <a:avLst/>
            <a:gdLst/>
            <a:ahLst/>
            <a:cxnLst/>
            <a:rect l="l" t="t" r="r" b="b"/>
            <a:pathLst>
              <a:path w="5570126" h="3718059">
                <a:moveTo>
                  <a:pt x="0" y="0"/>
                </a:moveTo>
                <a:lnTo>
                  <a:pt x="5570126" y="0"/>
                </a:lnTo>
                <a:lnTo>
                  <a:pt x="5570126" y="3718059"/>
                </a:lnTo>
                <a:lnTo>
                  <a:pt x="0" y="3718059"/>
                </a:lnTo>
                <a:lnTo>
                  <a:pt x="0" y="0"/>
                </a:lnTo>
                <a:close/>
              </a:path>
            </a:pathLst>
          </a:custGeom>
          <a:blipFill>
            <a:blip r:embed="rId8"/>
            <a:stretch>
              <a:fillRect t="-5111" b="-5111"/>
            </a:stretch>
          </a:blipFill>
        </p:spPr>
      </p:sp>
      <p:grpSp>
        <p:nvGrpSpPr>
          <p:cNvPr id="7" name="Group 7"/>
          <p:cNvGrpSpPr/>
          <p:nvPr/>
        </p:nvGrpSpPr>
        <p:grpSpPr>
          <a:xfrm>
            <a:off x="1651810" y="2024239"/>
            <a:ext cx="8115300" cy="4666859"/>
            <a:chOff x="0" y="0"/>
            <a:chExt cx="10820400" cy="6222478"/>
          </a:xfrm>
        </p:grpSpPr>
        <p:sp>
          <p:nvSpPr>
            <p:cNvPr id="8" name="TextBox 8"/>
            <p:cNvSpPr txBox="1"/>
            <p:nvPr/>
          </p:nvSpPr>
          <p:spPr>
            <a:xfrm>
              <a:off x="0" y="47625"/>
              <a:ext cx="8220101" cy="922655"/>
            </a:xfrm>
            <a:prstGeom prst="rect">
              <a:avLst/>
            </a:prstGeom>
          </p:spPr>
          <p:txBody>
            <a:bodyPr lIns="0" tIns="0" rIns="0" bIns="0" rtlCol="0" anchor="t">
              <a:spAutoFit/>
            </a:bodyPr>
            <a:lstStyle/>
            <a:p>
              <a:pPr>
                <a:lnSpc>
                  <a:spcPts val="5280"/>
                </a:lnSpc>
              </a:pPr>
              <a:r>
                <a:rPr lang="en-US" sz="4800">
                  <a:solidFill>
                    <a:srgbClr val="000000"/>
                  </a:solidFill>
                  <a:latin typeface="Sriracha Bold"/>
                </a:rPr>
                <a:t>TODOIST</a:t>
              </a:r>
            </a:p>
          </p:txBody>
        </p:sp>
        <p:sp>
          <p:nvSpPr>
            <p:cNvPr id="9" name="TextBox 9"/>
            <p:cNvSpPr txBox="1"/>
            <p:nvPr/>
          </p:nvSpPr>
          <p:spPr>
            <a:xfrm>
              <a:off x="0" y="1787427"/>
              <a:ext cx="10820400" cy="44350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Bold Bold"/>
                </a:rPr>
                <a:t>Bu uygulamayı indirip yapacaklarını burada listeleyebilirsin. Telefona ulaşmak kolay olduğu için yapacakların konusunda sana kolaylık sağlar. Her tamamlanan işte sana puan kazandırması seni mutlu eder.</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89926">
            <a:off x="9816514" y="15899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4"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540450">
            <a:off x="16453380" y="1816338"/>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5"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783341" y="1709305"/>
            <a:ext cx="8115300" cy="5790809"/>
            <a:chOff x="0" y="0"/>
            <a:chExt cx="10820400" cy="7721078"/>
          </a:xfrm>
        </p:grpSpPr>
        <p:sp>
          <p:nvSpPr>
            <p:cNvPr id="7" name="TextBox 7"/>
            <p:cNvSpPr txBox="1"/>
            <p:nvPr/>
          </p:nvSpPr>
          <p:spPr>
            <a:xfrm>
              <a:off x="0" y="47625"/>
              <a:ext cx="8220101" cy="922655"/>
            </a:xfrm>
            <a:prstGeom prst="rect">
              <a:avLst/>
            </a:prstGeom>
          </p:spPr>
          <p:txBody>
            <a:bodyPr lIns="0" tIns="0" rIns="0" bIns="0" rtlCol="0" anchor="t">
              <a:spAutoFit/>
            </a:bodyPr>
            <a:lstStyle/>
            <a:p>
              <a:pPr>
                <a:lnSpc>
                  <a:spcPts val="5280"/>
                </a:lnSpc>
              </a:pPr>
              <a:r>
                <a:rPr lang="en-US" sz="4800">
                  <a:solidFill>
                    <a:srgbClr val="000000"/>
                  </a:solidFill>
                  <a:latin typeface="Sriracha Bold"/>
                </a:rPr>
                <a:t>POMODORO</a:t>
              </a:r>
            </a:p>
          </p:txBody>
        </p:sp>
        <p:sp>
          <p:nvSpPr>
            <p:cNvPr id="8" name="TextBox 8"/>
            <p:cNvSpPr txBox="1"/>
            <p:nvPr/>
          </p:nvSpPr>
          <p:spPr>
            <a:xfrm>
              <a:off x="0" y="1787427"/>
              <a:ext cx="10820400" cy="59336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Özellikle ders çalışırken kullanabileceğin bir uygulama. Pomodoro tekniğinin dijital versiyonu. Nasıl mı?</a:t>
              </a:r>
            </a:p>
            <a:p>
              <a:pPr>
                <a:lnSpc>
                  <a:spcPts val="4480"/>
                </a:lnSpc>
                <a:spcBef>
                  <a:spcPct val="0"/>
                </a:spcBef>
              </a:pPr>
              <a:r>
                <a:rPr lang="en-US" sz="3200">
                  <a:solidFill>
                    <a:srgbClr val="000000"/>
                  </a:solidFill>
                  <a:latin typeface="Muli Bold Bold"/>
                </a:rPr>
                <a:t>Zamanlayıcıyı kuruyorsun 25 dk ve o zamanın sonuna kadar yapacağın işle meşgul oluyorsun. Sonra 5 dk mola vererek arka arkaya pomodoro tamamlıyorsun.</a:t>
              </a:r>
            </a:p>
          </p:txBody>
        </p:sp>
      </p:grpSp>
      <p:sp>
        <p:nvSpPr>
          <p:cNvPr id="9" name="Freeform 9"/>
          <p:cNvSpPr/>
          <p:nvPr/>
        </p:nvSpPr>
        <p:spPr>
          <a:xfrm>
            <a:off x="11050078" y="1780082"/>
            <a:ext cx="4593199" cy="4593199"/>
          </a:xfrm>
          <a:custGeom>
            <a:avLst/>
            <a:gdLst/>
            <a:ahLst/>
            <a:cxnLst/>
            <a:rect l="l" t="t" r="r" b="b"/>
            <a:pathLst>
              <a:path w="4593199" h="4593199">
                <a:moveTo>
                  <a:pt x="0" y="0"/>
                </a:moveTo>
                <a:lnTo>
                  <a:pt x="4593199" y="0"/>
                </a:lnTo>
                <a:lnTo>
                  <a:pt x="4593199" y="4593198"/>
                </a:lnTo>
                <a:lnTo>
                  <a:pt x="0" y="4593198"/>
                </a:lnTo>
                <a:lnTo>
                  <a:pt x="0" y="0"/>
                </a:lnTo>
                <a:close/>
              </a:path>
            </a:pathLst>
          </a:custGeom>
          <a:blipFill>
            <a:blip r:embed="rId8"/>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3898079" y="1436426"/>
            <a:ext cx="10738408" cy="6319844"/>
            <a:chOff x="0" y="0"/>
            <a:chExt cx="14317877" cy="8426459"/>
          </a:xfrm>
        </p:grpSpPr>
        <p:sp>
          <p:nvSpPr>
            <p:cNvPr id="3" name="TextBox 3"/>
            <p:cNvSpPr txBox="1"/>
            <p:nvPr/>
          </p:nvSpPr>
          <p:spPr>
            <a:xfrm>
              <a:off x="0" y="95250"/>
              <a:ext cx="10877084" cy="2050191"/>
            </a:xfrm>
            <a:prstGeom prst="rect">
              <a:avLst/>
            </a:prstGeom>
          </p:spPr>
          <p:txBody>
            <a:bodyPr lIns="0" tIns="0" rIns="0" bIns="0" rtlCol="0" anchor="t">
              <a:spAutoFit/>
            </a:bodyPr>
            <a:lstStyle/>
            <a:p>
              <a:pPr>
                <a:lnSpc>
                  <a:spcPts val="11644"/>
                </a:lnSpc>
              </a:pPr>
              <a:r>
                <a:rPr lang="en-US" sz="10585">
                  <a:solidFill>
                    <a:srgbClr val="000000"/>
                  </a:solidFill>
                  <a:latin typeface="Amatic SC Bold"/>
                </a:rPr>
                <a:t>ZAMAN YÖNETILIR MI?</a:t>
              </a:r>
            </a:p>
          </p:txBody>
        </p:sp>
        <p:sp>
          <p:nvSpPr>
            <p:cNvPr id="4" name="TextBox 4"/>
            <p:cNvSpPr txBox="1"/>
            <p:nvPr/>
          </p:nvSpPr>
          <p:spPr>
            <a:xfrm>
              <a:off x="0" y="3242107"/>
              <a:ext cx="14317877" cy="51843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Sevgili Öğrencim,</a:t>
              </a:r>
            </a:p>
            <a:p>
              <a:pPr>
                <a:lnSpc>
                  <a:spcPts val="4480"/>
                </a:lnSpc>
                <a:spcBef>
                  <a:spcPct val="0"/>
                </a:spcBef>
              </a:pPr>
              <a:r>
                <a:rPr lang="en-US" sz="3200">
                  <a:solidFill>
                    <a:srgbClr val="000000"/>
                  </a:solidFill>
                  <a:latin typeface="Muli Bold Bold"/>
                </a:rPr>
                <a:t>Zaman Yönetimi kavramını daha önce duymuşsundur. Aslına bakarsan biz zamanı yönetemeyiz. Çünkü zaman bizden bağımsız akar gider. Ancak biz zamanın içinde kendimizi yönetebilriiz. Bu sebeple sana zamanın içinde kendini yönetmekten bahsedeceğiz. </a:t>
              </a:r>
            </a:p>
          </p:txBody>
        </p:sp>
      </p:grpSp>
      <p:sp>
        <p:nvSpPr>
          <p:cNvPr id="5" name="Freeform 5"/>
          <p:cNvSpPr/>
          <p:nvPr/>
        </p:nvSpPr>
        <p:spPr>
          <a:xfrm>
            <a:off x="460204" y="0"/>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784498" y="2121228"/>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229422" y="284459"/>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rot="-311875">
            <a:off x="1034335" y="569768"/>
            <a:ext cx="1108364" cy="917864"/>
          </a:xfrm>
          <a:custGeom>
            <a:avLst/>
            <a:gdLst/>
            <a:ahLst/>
            <a:cxnLst/>
            <a:rect l="l" t="t" r="r" b="b"/>
            <a:pathLst>
              <a:path w="1108364" h="917864">
                <a:moveTo>
                  <a:pt x="0" y="0"/>
                </a:moveTo>
                <a:lnTo>
                  <a:pt x="1108364" y="0"/>
                </a:lnTo>
                <a:lnTo>
                  <a:pt x="1108364" y="917864"/>
                </a:lnTo>
                <a:lnTo>
                  <a:pt x="0" y="917864"/>
                </a:lnTo>
                <a:lnTo>
                  <a:pt x="0" y="0"/>
                </a:lnTo>
                <a:close/>
              </a:path>
            </a:pathLst>
          </a:custGeom>
          <a:blipFill>
            <a:blip r:embed="rId4" cstate="print">
              <a:extLst>
                <a:ext uri="{96DAC541-7B7A-43D3-8B79-37D633B846F1}">
                  <asvg:svgBlip xmlns:asvg="http://schemas.microsoft.com/office/drawing/2016/SVG/main" xmlns="" r:embed="rId5"/>
                </a:ext>
              </a:extLst>
            </a:blip>
            <a:stretch>
              <a:fillRect l="-16677" t="-29473" r="-20473" b="-36142"/>
            </a:stretch>
          </a:blipFill>
        </p:spPr>
      </p:sp>
      <p:sp>
        <p:nvSpPr>
          <p:cNvPr id="9" name="Freeform 9"/>
          <p:cNvSpPr/>
          <p:nvPr/>
        </p:nvSpPr>
        <p:spPr>
          <a:xfrm rot="648307">
            <a:off x="15071984" y="773572"/>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asvg="http://schemas.microsoft.com/office/drawing/2016/SVG/main" xmlns="" r:embed="rId7"/>
                </a:ext>
              </a:extLst>
            </a:blip>
            <a:stretch>
              <a:fillRect l="-100064" t="-22540" r="-94021" b="-24502"/>
            </a:stretch>
          </a:blipFill>
        </p:spPr>
      </p:sp>
      <p:sp>
        <p:nvSpPr>
          <p:cNvPr id="10" name="Freeform 10"/>
          <p:cNvSpPr/>
          <p:nvPr/>
        </p:nvSpPr>
        <p:spPr>
          <a:xfrm rot="520720">
            <a:off x="16635437" y="2642605"/>
            <a:ext cx="680942" cy="903291"/>
          </a:xfrm>
          <a:custGeom>
            <a:avLst/>
            <a:gdLst/>
            <a:ahLst/>
            <a:cxnLst/>
            <a:rect l="l" t="t" r="r" b="b"/>
            <a:pathLst>
              <a:path w="680942" h="903291">
                <a:moveTo>
                  <a:pt x="0" y="0"/>
                </a:moveTo>
                <a:lnTo>
                  <a:pt x="680942" y="0"/>
                </a:lnTo>
                <a:lnTo>
                  <a:pt x="680942" y="903290"/>
                </a:lnTo>
                <a:lnTo>
                  <a:pt x="0" y="903290"/>
                </a:lnTo>
                <a:lnTo>
                  <a:pt x="0" y="0"/>
                </a:lnTo>
                <a:close/>
              </a:path>
            </a:pathLst>
          </a:custGeom>
          <a:blipFill>
            <a:blip r:embed="rId8" cstate="print">
              <a:extLst>
                <a:ext uri="{96DAC541-7B7A-43D3-8B79-37D633B846F1}">
                  <asvg:svgBlip xmlns:asvg="http://schemas.microsoft.com/office/drawing/2016/SVG/main" xmlns="" r:embed="rId9"/>
                </a:ext>
              </a:extLst>
            </a:blip>
            <a:stretch>
              <a:fillRect l="-46973" t="-25259" r="-53880" b="-26153"/>
            </a:stretch>
          </a:blipFill>
        </p:spPr>
      </p:sp>
      <p:sp>
        <p:nvSpPr>
          <p:cNvPr id="11" name="Freeform 11"/>
          <p:cNvSpPr/>
          <p:nvPr/>
        </p:nvSpPr>
        <p:spPr>
          <a:xfrm rot="-789926">
            <a:off x="3472493" y="483586"/>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8915872">
            <a:off x="17334360" y="4788348"/>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2" cstate="print">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4540450">
            <a:off x="16938937" y="887466"/>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3" cstate="print">
              <a:extLst>
                <a:ext uri="{96DAC541-7B7A-43D3-8B79-37D633B846F1}">
                  <asvg:svgBlip xmlns:asvg="http://schemas.microsoft.com/office/drawing/2016/SVG/main" xmlns="" r:embed="rId11"/>
                </a:ext>
              </a:extLst>
            </a:blip>
            <a:stretch>
              <a:fillRect/>
            </a:stretch>
          </a:blipFill>
        </p:spPr>
      </p:sp>
      <p:sp>
        <p:nvSpPr>
          <p:cNvPr id="14" name="Freeform 14"/>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7192640">
            <a:off x="16670561" y="7695388"/>
            <a:ext cx="1801962" cy="2266619"/>
          </a:xfrm>
          <a:custGeom>
            <a:avLst/>
            <a:gdLst/>
            <a:ahLst/>
            <a:cxnLst/>
            <a:rect l="l" t="t" r="r" b="b"/>
            <a:pathLst>
              <a:path w="1801962" h="2266619">
                <a:moveTo>
                  <a:pt x="0" y="0"/>
                </a:moveTo>
                <a:lnTo>
                  <a:pt x="1801963" y="0"/>
                </a:lnTo>
                <a:lnTo>
                  <a:pt x="1801963" y="2266619"/>
                </a:lnTo>
                <a:lnTo>
                  <a:pt x="0" y="226661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67651">
            <a:off x="951848" y="1047928"/>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872366" y="1887639"/>
            <a:ext cx="14993727" cy="6713136"/>
          </a:xfrm>
          <a:prstGeom prst="rect">
            <a:avLst/>
          </a:prstGeom>
        </p:spPr>
        <p:txBody>
          <a:bodyPr lIns="0" tIns="0" rIns="0" bIns="0" rtlCol="0" anchor="t">
            <a:spAutoFit/>
          </a:bodyPr>
          <a:lstStyle/>
          <a:p>
            <a:pPr algn="ctr">
              <a:lnSpc>
                <a:spcPts val="4482"/>
              </a:lnSpc>
            </a:pPr>
            <a:r>
              <a:rPr lang="en-US" sz="3201">
                <a:solidFill>
                  <a:srgbClr val="000000"/>
                </a:solidFill>
                <a:latin typeface="Muli Bold Bold"/>
              </a:rPr>
              <a:t>Şimdilik bu kadarı yeterli olur diye umuyoruz. Ancak yeri gelmişken, şunu da ekleyelim:</a:t>
            </a:r>
          </a:p>
          <a:p>
            <a:pPr algn="ctr">
              <a:lnSpc>
                <a:spcPts val="4482"/>
              </a:lnSpc>
            </a:pPr>
            <a:r>
              <a:rPr lang="en-US" sz="3201">
                <a:solidFill>
                  <a:srgbClr val="000000"/>
                </a:solidFill>
                <a:latin typeface="Muli Bold Bold"/>
              </a:rPr>
              <a:t>Teknoloji ve Dijital araçlar aslında her zaman bize zararlı değiller. Onları zararlı yapan şey bizi yönetmelerine fırsat vermek.Bu yüzden teknoloji ya da bir başka şey bizi yönetmeden biz kendi kendimizi yönetebilmeliyiz. Bu iş göründüğü kadar kolay olmasa da bize düşen kendimizi yönetme alışkanlığı kazanana kadar elimizden geleni yapmak.</a:t>
            </a:r>
          </a:p>
          <a:p>
            <a:pPr algn="ctr">
              <a:lnSpc>
                <a:spcPts val="4482"/>
              </a:lnSpc>
            </a:pPr>
            <a:endParaRPr/>
          </a:p>
          <a:p>
            <a:pPr algn="ctr">
              <a:lnSpc>
                <a:spcPts val="4482"/>
              </a:lnSpc>
            </a:pPr>
            <a:r>
              <a:rPr lang="en-US" sz="3201">
                <a:solidFill>
                  <a:srgbClr val="000000"/>
                </a:solidFill>
                <a:latin typeface="Muli Bold Bold"/>
              </a:rPr>
              <a:t>Unutma ki: Şimdi kazanamadığın bir alışkanlığı ileride kazanman hiç de kolay olmayacak!</a:t>
            </a:r>
          </a:p>
          <a:p>
            <a:pPr algn="ctr">
              <a:lnSpc>
                <a:spcPts val="4482"/>
              </a:lnSpc>
            </a:pPr>
            <a:endParaRPr/>
          </a:p>
          <a:p>
            <a:pPr algn="ctr">
              <a:lnSpc>
                <a:spcPts val="4482"/>
              </a:lnSpc>
            </a:pPr>
            <a:r>
              <a:rPr lang="en-US" sz="3201">
                <a:solidFill>
                  <a:srgbClr val="000000"/>
                </a:solidFill>
                <a:latin typeface="Muli Bold Bold"/>
              </a:rPr>
              <a:t>O halde ne duruyorsun? İpleri eline alma vakti!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sp>
        <p:nvSpPr>
          <p:cNvPr id="2" name="Freeform 2"/>
          <p:cNvSpPr/>
          <p:nvPr/>
        </p:nvSpPr>
        <p:spPr>
          <a:xfrm rot="262007">
            <a:off x="4530812" y="685811"/>
            <a:ext cx="8561682" cy="2708605"/>
          </a:xfrm>
          <a:custGeom>
            <a:avLst/>
            <a:gdLst/>
            <a:ahLst/>
            <a:cxnLst/>
            <a:rect l="l" t="t" r="r" b="b"/>
            <a:pathLst>
              <a:path w="8561682" h="2708605">
                <a:moveTo>
                  <a:pt x="0" y="0"/>
                </a:moveTo>
                <a:lnTo>
                  <a:pt x="8561682" y="0"/>
                </a:lnTo>
                <a:lnTo>
                  <a:pt x="8561682" y="2708605"/>
                </a:lnTo>
                <a:lnTo>
                  <a:pt x="0" y="27086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05293" y="1128571"/>
            <a:ext cx="7812719" cy="1642110"/>
          </a:xfrm>
          <a:prstGeom prst="rect">
            <a:avLst/>
          </a:prstGeom>
        </p:spPr>
        <p:txBody>
          <a:bodyPr lIns="0" tIns="0" rIns="0" bIns="0" rtlCol="0" anchor="t">
            <a:spAutoFit/>
          </a:bodyPr>
          <a:lstStyle/>
          <a:p>
            <a:pPr algn="ctr">
              <a:lnSpc>
                <a:spcPts val="13439"/>
              </a:lnSpc>
              <a:spcBef>
                <a:spcPct val="0"/>
              </a:spcBef>
            </a:pPr>
            <a:r>
              <a:rPr lang="en-US" sz="9600">
                <a:solidFill>
                  <a:srgbClr val="000000"/>
                </a:solidFill>
                <a:latin typeface="Amatic SC Bold"/>
              </a:rPr>
              <a:t>SONA GELDIK:)</a:t>
            </a:r>
          </a:p>
        </p:txBody>
      </p:sp>
      <p:sp>
        <p:nvSpPr>
          <p:cNvPr id="5" name="TextBox 5"/>
          <p:cNvSpPr txBox="1"/>
          <p:nvPr/>
        </p:nvSpPr>
        <p:spPr>
          <a:xfrm>
            <a:off x="3098445" y="3769159"/>
            <a:ext cx="11426416" cy="3462486"/>
          </a:xfrm>
          <a:prstGeom prst="rect">
            <a:avLst/>
          </a:prstGeom>
        </p:spPr>
        <p:txBody>
          <a:bodyPr lIns="0" tIns="0" rIns="0" bIns="0" rtlCol="0" anchor="t">
            <a:spAutoFit/>
          </a:bodyPr>
          <a:lstStyle/>
          <a:p>
            <a:pPr marL="0" lvl="0" indent="0" algn="ctr">
              <a:lnSpc>
                <a:spcPts val="4480"/>
              </a:lnSpc>
              <a:spcBef>
                <a:spcPct val="0"/>
              </a:spcBef>
            </a:pPr>
            <a:r>
              <a:rPr lang="en-US" sz="3200" spc="96" dirty="0" err="1">
                <a:solidFill>
                  <a:srgbClr val="F8F4E8"/>
                </a:solidFill>
                <a:latin typeface="Muli Bold"/>
              </a:rPr>
              <a:t>Sevgili</a:t>
            </a:r>
            <a:r>
              <a:rPr lang="en-US" sz="3200" spc="96" dirty="0">
                <a:solidFill>
                  <a:srgbClr val="F8F4E8"/>
                </a:solidFill>
                <a:latin typeface="Muli Bold"/>
              </a:rPr>
              <a:t> </a:t>
            </a:r>
            <a:r>
              <a:rPr lang="en-US" sz="3200" spc="96" dirty="0" err="1" smtClean="0">
                <a:solidFill>
                  <a:srgbClr val="F8F4E8"/>
                </a:solidFill>
                <a:latin typeface="Muli Bold"/>
              </a:rPr>
              <a:t>öğrencim</a:t>
            </a:r>
            <a:r>
              <a:rPr lang="en-US" sz="3200" spc="96" dirty="0" smtClean="0">
                <a:solidFill>
                  <a:srgbClr val="F8F4E8"/>
                </a:solidFill>
                <a:latin typeface="Muli Bold"/>
              </a:rPr>
              <a:t>,</a:t>
            </a:r>
            <a:endParaRPr lang="tr-TR" sz="3200" spc="96" dirty="0" smtClean="0">
              <a:solidFill>
                <a:srgbClr val="F8F4E8"/>
              </a:solidFill>
              <a:latin typeface="Muli Bold"/>
            </a:endParaRPr>
          </a:p>
          <a:p>
            <a:pPr marL="0" lvl="0" indent="0" algn="ctr">
              <a:lnSpc>
                <a:spcPts val="4480"/>
              </a:lnSpc>
              <a:spcBef>
                <a:spcPct val="0"/>
              </a:spcBef>
            </a:pPr>
            <a:r>
              <a:rPr lang="en-US" sz="3200" spc="96" dirty="0" err="1" smtClean="0">
                <a:solidFill>
                  <a:srgbClr val="F8F4E8"/>
                </a:solidFill>
                <a:latin typeface="Muli Bold"/>
              </a:rPr>
              <a:t>Zamanını</a:t>
            </a:r>
            <a:r>
              <a:rPr lang="en-US" sz="3200" spc="96" dirty="0" smtClean="0">
                <a:solidFill>
                  <a:srgbClr val="F8F4E8"/>
                </a:solidFill>
                <a:latin typeface="Muli Bold"/>
              </a:rPr>
              <a:t> </a:t>
            </a:r>
            <a:r>
              <a:rPr lang="en-US" sz="3200" spc="96" dirty="0" err="1">
                <a:solidFill>
                  <a:srgbClr val="F8F4E8"/>
                </a:solidFill>
                <a:latin typeface="Muli Bold"/>
              </a:rPr>
              <a:t>hazineye</a:t>
            </a:r>
            <a:r>
              <a:rPr lang="en-US" sz="3200" spc="96" dirty="0">
                <a:solidFill>
                  <a:srgbClr val="F8F4E8"/>
                </a:solidFill>
                <a:latin typeface="Muli Bold"/>
              </a:rPr>
              <a:t> </a:t>
            </a:r>
            <a:r>
              <a:rPr lang="en-US" sz="3200" spc="96" dirty="0" err="1">
                <a:solidFill>
                  <a:srgbClr val="F8F4E8"/>
                </a:solidFill>
                <a:latin typeface="Muli Bold"/>
              </a:rPr>
              <a:t>çevirmek</a:t>
            </a:r>
            <a:r>
              <a:rPr lang="en-US" sz="3200" spc="96" dirty="0">
                <a:solidFill>
                  <a:srgbClr val="F8F4E8"/>
                </a:solidFill>
                <a:latin typeface="Muli Bold"/>
              </a:rPr>
              <a:t> </a:t>
            </a:r>
            <a:r>
              <a:rPr lang="en-US" sz="3200" spc="96" dirty="0" err="1">
                <a:solidFill>
                  <a:srgbClr val="F8F4E8"/>
                </a:solidFill>
                <a:latin typeface="Muli Bold"/>
              </a:rPr>
              <a:t>ve</a:t>
            </a:r>
            <a:r>
              <a:rPr lang="en-US" sz="3200" spc="96" dirty="0">
                <a:solidFill>
                  <a:srgbClr val="F8F4E8"/>
                </a:solidFill>
                <a:latin typeface="Muli Bold"/>
              </a:rPr>
              <a:t> </a:t>
            </a:r>
            <a:r>
              <a:rPr lang="en-US" sz="3200" spc="96" dirty="0" err="1">
                <a:solidFill>
                  <a:srgbClr val="F8F4E8"/>
                </a:solidFill>
                <a:latin typeface="Muli Bold"/>
              </a:rPr>
              <a:t>kendini</a:t>
            </a:r>
            <a:r>
              <a:rPr lang="en-US" sz="3200" spc="96" dirty="0">
                <a:solidFill>
                  <a:srgbClr val="F8F4E8"/>
                </a:solidFill>
                <a:latin typeface="Muli Bold"/>
              </a:rPr>
              <a:t> </a:t>
            </a:r>
            <a:r>
              <a:rPr lang="en-US" sz="3200" spc="96" dirty="0" err="1">
                <a:solidFill>
                  <a:srgbClr val="F8F4E8"/>
                </a:solidFill>
                <a:latin typeface="Muli Bold"/>
              </a:rPr>
              <a:t>yönetmeye</a:t>
            </a:r>
            <a:r>
              <a:rPr lang="en-US" sz="3200" spc="96" dirty="0">
                <a:solidFill>
                  <a:srgbClr val="F8F4E8"/>
                </a:solidFill>
                <a:latin typeface="Muli Bold"/>
              </a:rPr>
              <a:t> </a:t>
            </a:r>
            <a:r>
              <a:rPr lang="en-US" sz="3200" spc="96" dirty="0" err="1">
                <a:solidFill>
                  <a:srgbClr val="F8F4E8"/>
                </a:solidFill>
                <a:latin typeface="Muli Bold"/>
              </a:rPr>
              <a:t>başlamak</a:t>
            </a:r>
            <a:r>
              <a:rPr lang="en-US" sz="3200" spc="96" dirty="0">
                <a:solidFill>
                  <a:srgbClr val="F8F4E8"/>
                </a:solidFill>
                <a:latin typeface="Muli Bold"/>
              </a:rPr>
              <a:t> </a:t>
            </a:r>
            <a:r>
              <a:rPr lang="en-US" sz="3200" spc="96" dirty="0" err="1">
                <a:solidFill>
                  <a:srgbClr val="F8F4E8"/>
                </a:solidFill>
                <a:latin typeface="Muli Bold"/>
              </a:rPr>
              <a:t>için</a:t>
            </a:r>
            <a:r>
              <a:rPr lang="en-US" sz="3200" spc="96" dirty="0">
                <a:solidFill>
                  <a:srgbClr val="F8F4E8"/>
                </a:solidFill>
                <a:latin typeface="Muli Bold"/>
              </a:rPr>
              <a:t> </a:t>
            </a:r>
            <a:r>
              <a:rPr lang="en-US" sz="3200" spc="96" dirty="0" err="1">
                <a:solidFill>
                  <a:srgbClr val="F8F4E8"/>
                </a:solidFill>
                <a:latin typeface="Muli Bold"/>
              </a:rPr>
              <a:t>geç</a:t>
            </a:r>
            <a:r>
              <a:rPr lang="en-US" sz="3200" spc="96" dirty="0">
                <a:solidFill>
                  <a:srgbClr val="F8F4E8"/>
                </a:solidFill>
                <a:latin typeface="Muli Bold"/>
              </a:rPr>
              <a:t> </a:t>
            </a:r>
            <a:r>
              <a:rPr lang="en-US" sz="3200" spc="96" dirty="0" err="1">
                <a:solidFill>
                  <a:srgbClr val="F8F4E8"/>
                </a:solidFill>
                <a:latin typeface="Muli Bold"/>
              </a:rPr>
              <a:t>kalma</a:t>
            </a:r>
            <a:r>
              <a:rPr lang="en-US" sz="3200" spc="96" dirty="0">
                <a:solidFill>
                  <a:srgbClr val="F8F4E8"/>
                </a:solidFill>
                <a:latin typeface="Muli Bold"/>
              </a:rPr>
              <a:t>. </a:t>
            </a:r>
            <a:r>
              <a:rPr lang="en-US" sz="3200" spc="96" dirty="0" err="1">
                <a:solidFill>
                  <a:srgbClr val="F8F4E8"/>
                </a:solidFill>
                <a:latin typeface="Muli Bold"/>
              </a:rPr>
              <a:t>Özel</a:t>
            </a:r>
            <a:r>
              <a:rPr lang="en-US" sz="3200" spc="96" dirty="0">
                <a:solidFill>
                  <a:srgbClr val="F8F4E8"/>
                </a:solidFill>
                <a:latin typeface="Muli Bold"/>
              </a:rPr>
              <a:t> </a:t>
            </a:r>
            <a:r>
              <a:rPr lang="en-US" sz="3200" spc="96" dirty="0" err="1">
                <a:solidFill>
                  <a:srgbClr val="F8F4E8"/>
                </a:solidFill>
                <a:latin typeface="Muli Bold"/>
              </a:rPr>
              <a:t>olarak</a:t>
            </a:r>
            <a:r>
              <a:rPr lang="en-US" sz="3200" spc="96" dirty="0">
                <a:solidFill>
                  <a:srgbClr val="F8F4E8"/>
                </a:solidFill>
                <a:latin typeface="Muli Bold"/>
              </a:rPr>
              <a:t> </a:t>
            </a:r>
            <a:r>
              <a:rPr lang="en-US" sz="3200" spc="96" dirty="0" err="1">
                <a:solidFill>
                  <a:srgbClr val="F8F4E8"/>
                </a:solidFill>
                <a:latin typeface="Muli Bold"/>
              </a:rPr>
              <a:t>konuşmak</a:t>
            </a:r>
            <a:r>
              <a:rPr lang="en-US" sz="3200" spc="96" dirty="0">
                <a:solidFill>
                  <a:srgbClr val="F8F4E8"/>
                </a:solidFill>
                <a:latin typeface="Muli Bold"/>
              </a:rPr>
              <a:t> </a:t>
            </a:r>
            <a:r>
              <a:rPr lang="en-US" sz="3200" spc="96" dirty="0" err="1">
                <a:solidFill>
                  <a:srgbClr val="F8F4E8"/>
                </a:solidFill>
                <a:latin typeface="Muli Bold"/>
              </a:rPr>
              <a:t>istediğinde</a:t>
            </a:r>
            <a:r>
              <a:rPr lang="en-US" sz="3200" spc="96" dirty="0">
                <a:solidFill>
                  <a:srgbClr val="F8F4E8"/>
                </a:solidFill>
                <a:latin typeface="Muli Bold"/>
              </a:rPr>
              <a:t> </a:t>
            </a:r>
            <a:r>
              <a:rPr lang="en-US" sz="3200" spc="96" dirty="0" err="1">
                <a:solidFill>
                  <a:srgbClr val="F8F4E8"/>
                </a:solidFill>
                <a:latin typeface="Muli Bold"/>
              </a:rPr>
              <a:t>okuldaki</a:t>
            </a:r>
            <a:r>
              <a:rPr lang="en-US" sz="3200" spc="96" dirty="0">
                <a:solidFill>
                  <a:srgbClr val="F8F4E8"/>
                </a:solidFill>
                <a:latin typeface="Muli Bold"/>
              </a:rPr>
              <a:t> </a:t>
            </a:r>
            <a:r>
              <a:rPr lang="en-US" sz="3200" spc="96" dirty="0" err="1">
                <a:solidFill>
                  <a:srgbClr val="F8F4E8"/>
                </a:solidFill>
                <a:latin typeface="Muli Bold"/>
              </a:rPr>
              <a:t>psikolojik</a:t>
            </a:r>
            <a:r>
              <a:rPr lang="en-US" sz="3200" spc="96" dirty="0">
                <a:solidFill>
                  <a:srgbClr val="F8F4E8"/>
                </a:solidFill>
                <a:latin typeface="Muli Bold"/>
              </a:rPr>
              <a:t> </a:t>
            </a:r>
            <a:r>
              <a:rPr lang="en-US" sz="3200" spc="96" dirty="0" err="1">
                <a:solidFill>
                  <a:srgbClr val="F8F4E8"/>
                </a:solidFill>
                <a:latin typeface="Muli Bold"/>
              </a:rPr>
              <a:t>danışman</a:t>
            </a:r>
            <a:r>
              <a:rPr lang="en-US" sz="3200" spc="96" dirty="0">
                <a:solidFill>
                  <a:srgbClr val="F8F4E8"/>
                </a:solidFill>
                <a:latin typeface="Muli Bold"/>
              </a:rPr>
              <a:t> </a:t>
            </a:r>
            <a:r>
              <a:rPr lang="en-US" sz="3200" spc="96" dirty="0" err="1">
                <a:solidFill>
                  <a:srgbClr val="F8F4E8"/>
                </a:solidFill>
                <a:latin typeface="Muli Bold"/>
              </a:rPr>
              <a:t>ve</a:t>
            </a:r>
            <a:r>
              <a:rPr lang="en-US" sz="3200" spc="96" dirty="0">
                <a:solidFill>
                  <a:srgbClr val="F8F4E8"/>
                </a:solidFill>
                <a:latin typeface="Muli Bold"/>
              </a:rPr>
              <a:t> </a:t>
            </a:r>
            <a:r>
              <a:rPr lang="en-US" sz="3200" spc="96" dirty="0" err="1">
                <a:solidFill>
                  <a:srgbClr val="F8F4E8"/>
                </a:solidFill>
                <a:latin typeface="Muli Bold"/>
              </a:rPr>
              <a:t>rehber</a:t>
            </a:r>
            <a:r>
              <a:rPr lang="en-US" sz="3200" spc="96" dirty="0">
                <a:solidFill>
                  <a:srgbClr val="F8F4E8"/>
                </a:solidFill>
                <a:latin typeface="Muli Bold"/>
              </a:rPr>
              <a:t> </a:t>
            </a:r>
            <a:r>
              <a:rPr lang="en-US" sz="3200" spc="96" dirty="0" err="1">
                <a:solidFill>
                  <a:srgbClr val="F8F4E8"/>
                </a:solidFill>
                <a:latin typeface="Muli Bold"/>
              </a:rPr>
              <a:t>öğretmenlerin</a:t>
            </a:r>
            <a:r>
              <a:rPr lang="en-US" sz="3200" spc="96" dirty="0">
                <a:solidFill>
                  <a:srgbClr val="F8F4E8"/>
                </a:solidFill>
                <a:latin typeface="Muli Bold"/>
              </a:rPr>
              <a:t> </a:t>
            </a:r>
            <a:r>
              <a:rPr lang="en-US" sz="3200" spc="96" dirty="0" err="1">
                <a:solidFill>
                  <a:srgbClr val="F8F4E8"/>
                </a:solidFill>
                <a:latin typeface="Muli Bold"/>
              </a:rPr>
              <a:t>olarak</a:t>
            </a:r>
            <a:r>
              <a:rPr lang="en-US" sz="3200" spc="96" dirty="0">
                <a:solidFill>
                  <a:srgbClr val="F8F4E8"/>
                </a:solidFill>
                <a:latin typeface="Muli Bold"/>
              </a:rPr>
              <a:t> </a:t>
            </a:r>
            <a:r>
              <a:rPr lang="en-US" sz="3200" spc="96" dirty="0" err="1">
                <a:solidFill>
                  <a:srgbClr val="F8F4E8"/>
                </a:solidFill>
                <a:latin typeface="Muli Bold"/>
              </a:rPr>
              <a:t>seni</a:t>
            </a:r>
            <a:r>
              <a:rPr lang="en-US" sz="3200" spc="96" dirty="0">
                <a:solidFill>
                  <a:srgbClr val="F8F4E8"/>
                </a:solidFill>
                <a:latin typeface="Muli Bold"/>
              </a:rPr>
              <a:t> </a:t>
            </a:r>
            <a:r>
              <a:rPr lang="en-US" sz="3200" spc="96" dirty="0" err="1">
                <a:solidFill>
                  <a:srgbClr val="F8F4E8"/>
                </a:solidFill>
                <a:latin typeface="Muli Bold"/>
              </a:rPr>
              <a:t>dinlemeye</a:t>
            </a:r>
            <a:r>
              <a:rPr lang="en-US" sz="3200" spc="96" dirty="0">
                <a:solidFill>
                  <a:srgbClr val="F8F4E8"/>
                </a:solidFill>
                <a:latin typeface="Muli Bold"/>
              </a:rPr>
              <a:t> </a:t>
            </a:r>
            <a:r>
              <a:rPr lang="en-US" sz="3200" spc="96" dirty="0" err="1">
                <a:solidFill>
                  <a:srgbClr val="F8F4E8"/>
                </a:solidFill>
                <a:latin typeface="Muli Bold"/>
              </a:rPr>
              <a:t>açık</a:t>
            </a:r>
            <a:r>
              <a:rPr lang="en-US" sz="3200" spc="96" dirty="0">
                <a:solidFill>
                  <a:srgbClr val="F8F4E8"/>
                </a:solidFill>
                <a:latin typeface="Muli Bold"/>
              </a:rPr>
              <a:t> </a:t>
            </a:r>
            <a:r>
              <a:rPr lang="en-US" sz="3200" spc="96" dirty="0" err="1">
                <a:solidFill>
                  <a:srgbClr val="F8F4E8"/>
                </a:solidFill>
                <a:latin typeface="Muli Bold"/>
              </a:rPr>
              <a:t>olduğumuzu</a:t>
            </a:r>
            <a:r>
              <a:rPr lang="en-US" sz="3200" spc="96" dirty="0">
                <a:solidFill>
                  <a:srgbClr val="F8F4E8"/>
                </a:solidFill>
                <a:latin typeface="Muli Bold"/>
              </a:rPr>
              <a:t> </a:t>
            </a:r>
            <a:r>
              <a:rPr lang="en-US" sz="3200" spc="96" dirty="0" err="1">
                <a:solidFill>
                  <a:srgbClr val="F8F4E8"/>
                </a:solidFill>
                <a:latin typeface="Muli Bold"/>
              </a:rPr>
              <a:t>unutma</a:t>
            </a:r>
            <a:r>
              <a:rPr lang="en-US" sz="3200" spc="96" dirty="0" smtClean="0">
                <a:solidFill>
                  <a:srgbClr val="F8F4E8"/>
                </a:solidFill>
                <a:latin typeface="Muli Bold"/>
              </a:rPr>
              <a:t>..:)</a:t>
            </a:r>
            <a:endParaRPr lang="en-US" sz="3200" spc="96" dirty="0">
              <a:solidFill>
                <a:srgbClr val="F8F4E8"/>
              </a:solidFill>
              <a:latin typeface="Muli Bold"/>
            </a:endParaRPr>
          </a:p>
        </p:txBody>
      </p:sp>
      <p:sp>
        <p:nvSpPr>
          <p:cNvPr id="6" name="Freeform 6"/>
          <p:cNvSpPr/>
          <p:nvPr/>
        </p:nvSpPr>
        <p:spPr>
          <a:xfrm rot="-715342">
            <a:off x="15206877" y="8875512"/>
            <a:ext cx="541332" cy="519679"/>
          </a:xfrm>
          <a:custGeom>
            <a:avLst/>
            <a:gdLst/>
            <a:ahLst/>
            <a:cxnLst/>
            <a:rect l="l" t="t" r="r" b="b"/>
            <a:pathLst>
              <a:path w="541332" h="519679">
                <a:moveTo>
                  <a:pt x="0" y="0"/>
                </a:moveTo>
                <a:lnTo>
                  <a:pt x="541332" y="0"/>
                </a:lnTo>
                <a:lnTo>
                  <a:pt x="541332" y="519679"/>
                </a:lnTo>
                <a:lnTo>
                  <a:pt x="0" y="51967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rot="-9339016">
            <a:off x="15534760" y="2137828"/>
            <a:ext cx="1748898" cy="2199872"/>
          </a:xfrm>
          <a:custGeom>
            <a:avLst/>
            <a:gdLst/>
            <a:ahLst/>
            <a:cxnLst/>
            <a:rect l="l" t="t" r="r" b="b"/>
            <a:pathLst>
              <a:path w="1748898" h="2199872">
                <a:moveTo>
                  <a:pt x="0" y="0"/>
                </a:moveTo>
                <a:lnTo>
                  <a:pt x="1748898" y="0"/>
                </a:lnTo>
                <a:lnTo>
                  <a:pt x="1748898" y="2199872"/>
                </a:lnTo>
                <a:lnTo>
                  <a:pt x="0" y="2199872"/>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rot="9640793">
            <a:off x="14658911" y="5167994"/>
            <a:ext cx="542729" cy="919879"/>
          </a:xfrm>
          <a:custGeom>
            <a:avLst/>
            <a:gdLst/>
            <a:ahLst/>
            <a:cxnLst/>
            <a:rect l="l" t="t" r="r" b="b"/>
            <a:pathLst>
              <a:path w="542729" h="919879">
                <a:moveTo>
                  <a:pt x="0" y="0"/>
                </a:moveTo>
                <a:lnTo>
                  <a:pt x="542729" y="0"/>
                </a:lnTo>
                <a:lnTo>
                  <a:pt x="542729" y="919880"/>
                </a:lnTo>
                <a:lnTo>
                  <a:pt x="0" y="91988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a:off x="13183185" y="609707"/>
            <a:ext cx="758759" cy="837986"/>
          </a:xfrm>
          <a:custGeom>
            <a:avLst/>
            <a:gdLst/>
            <a:ahLst/>
            <a:cxnLst/>
            <a:rect l="l" t="t" r="r" b="b"/>
            <a:pathLst>
              <a:path w="758759" h="837986">
                <a:moveTo>
                  <a:pt x="0" y="0"/>
                </a:moveTo>
                <a:lnTo>
                  <a:pt x="758759" y="0"/>
                </a:lnTo>
                <a:lnTo>
                  <a:pt x="758759" y="837986"/>
                </a:lnTo>
                <a:lnTo>
                  <a:pt x="0" y="837986"/>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989725">
            <a:off x="947961" y="7781886"/>
            <a:ext cx="1675438" cy="2107469"/>
          </a:xfrm>
          <a:custGeom>
            <a:avLst/>
            <a:gdLst/>
            <a:ahLst/>
            <a:cxnLst/>
            <a:rect l="l" t="t" r="r" b="b"/>
            <a:pathLst>
              <a:path w="1675438" h="2107469">
                <a:moveTo>
                  <a:pt x="0" y="0"/>
                </a:moveTo>
                <a:lnTo>
                  <a:pt x="1675438" y="0"/>
                </a:lnTo>
                <a:lnTo>
                  <a:pt x="1675438" y="2107469"/>
                </a:lnTo>
                <a:lnTo>
                  <a:pt x="0" y="2107469"/>
                </a:lnTo>
                <a:lnTo>
                  <a:pt x="0" y="0"/>
                </a:lnTo>
                <a:close/>
              </a:path>
            </a:pathLst>
          </a:custGeom>
          <a:blipFill>
            <a:blip r:embed="rId12" cstate="print">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3316355">
            <a:off x="15084002" y="1020946"/>
            <a:ext cx="509049" cy="488687"/>
          </a:xfrm>
          <a:custGeom>
            <a:avLst/>
            <a:gdLst/>
            <a:ahLst/>
            <a:cxnLst/>
            <a:rect l="l" t="t" r="r" b="b"/>
            <a:pathLst>
              <a:path w="509049" h="488687">
                <a:moveTo>
                  <a:pt x="0" y="0"/>
                </a:moveTo>
                <a:lnTo>
                  <a:pt x="509049" y="0"/>
                </a:lnTo>
                <a:lnTo>
                  <a:pt x="509049" y="488687"/>
                </a:lnTo>
                <a:lnTo>
                  <a:pt x="0" y="488687"/>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9377544">
            <a:off x="17027424" y="6146079"/>
            <a:ext cx="509049" cy="488687"/>
          </a:xfrm>
          <a:custGeom>
            <a:avLst/>
            <a:gdLst/>
            <a:ahLst/>
            <a:cxnLst/>
            <a:rect l="l" t="t" r="r" b="b"/>
            <a:pathLst>
              <a:path w="509049" h="488687">
                <a:moveTo>
                  <a:pt x="0" y="0"/>
                </a:moveTo>
                <a:lnTo>
                  <a:pt x="509048" y="0"/>
                </a:lnTo>
                <a:lnTo>
                  <a:pt x="509048" y="488686"/>
                </a:lnTo>
                <a:lnTo>
                  <a:pt x="0" y="488686"/>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7948602">
            <a:off x="8831852" y="8360614"/>
            <a:ext cx="319992" cy="307192"/>
          </a:xfrm>
          <a:custGeom>
            <a:avLst/>
            <a:gdLst/>
            <a:ahLst/>
            <a:cxnLst/>
            <a:rect l="l" t="t" r="r" b="b"/>
            <a:pathLst>
              <a:path w="319992" h="307192">
                <a:moveTo>
                  <a:pt x="0" y="0"/>
                </a:moveTo>
                <a:lnTo>
                  <a:pt x="319992" y="0"/>
                </a:lnTo>
                <a:lnTo>
                  <a:pt x="319992" y="307192"/>
                </a:lnTo>
                <a:lnTo>
                  <a:pt x="0" y="307192"/>
                </a:lnTo>
                <a:lnTo>
                  <a:pt x="0" y="0"/>
                </a:lnTo>
                <a:close/>
              </a:path>
            </a:pathLst>
          </a:custGeom>
          <a:blipFill>
            <a:blip r:embed="rId14" cstate="print">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780538">
            <a:off x="4234126" y="8587666"/>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15" cstate="print">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4416892">
            <a:off x="982367" y="5827930"/>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15" cstate="print">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043193">
            <a:off x="2979351" y="795305"/>
            <a:ext cx="424393" cy="407417"/>
          </a:xfrm>
          <a:custGeom>
            <a:avLst/>
            <a:gdLst/>
            <a:ahLst/>
            <a:cxnLst/>
            <a:rect l="l" t="t" r="r" b="b"/>
            <a:pathLst>
              <a:path w="424393" h="407417">
                <a:moveTo>
                  <a:pt x="0" y="0"/>
                </a:moveTo>
                <a:lnTo>
                  <a:pt x="424392" y="0"/>
                </a:lnTo>
                <a:lnTo>
                  <a:pt x="424392" y="407417"/>
                </a:lnTo>
                <a:lnTo>
                  <a:pt x="0" y="407417"/>
                </a:lnTo>
                <a:lnTo>
                  <a:pt x="0" y="0"/>
                </a:lnTo>
                <a:close/>
              </a:path>
            </a:pathLst>
          </a:custGeom>
          <a:blipFill>
            <a:blip r:embed="rId16" cstate="print">
              <a:extLst>
                <a:ext uri="{96DAC541-7B7A-43D3-8B79-37D633B846F1}">
                  <asvg:svgBlip xmlns:asvg="http://schemas.microsoft.com/office/drawing/2016/SVG/main" xmlns="" r:embed="rId5"/>
                </a:ext>
              </a:extLst>
            </a:blip>
            <a:stretch>
              <a:fillRect/>
            </a:stretch>
          </a:blipFill>
        </p:spPr>
      </p:sp>
      <p:sp>
        <p:nvSpPr>
          <p:cNvPr id="17" name="Freeform 17"/>
          <p:cNvSpPr/>
          <p:nvPr/>
        </p:nvSpPr>
        <p:spPr>
          <a:xfrm rot="-9454258">
            <a:off x="3387210" y="2305703"/>
            <a:ext cx="511678" cy="867251"/>
          </a:xfrm>
          <a:custGeom>
            <a:avLst/>
            <a:gdLst/>
            <a:ahLst/>
            <a:cxnLst/>
            <a:rect l="l" t="t" r="r" b="b"/>
            <a:pathLst>
              <a:path w="511678" h="867251">
                <a:moveTo>
                  <a:pt x="0" y="0"/>
                </a:moveTo>
                <a:lnTo>
                  <a:pt x="511679" y="0"/>
                </a:lnTo>
                <a:lnTo>
                  <a:pt x="511679" y="867251"/>
                </a:lnTo>
                <a:lnTo>
                  <a:pt x="0" y="867251"/>
                </a:lnTo>
                <a:lnTo>
                  <a:pt x="0" y="0"/>
                </a:lnTo>
                <a:close/>
              </a:path>
            </a:pathLst>
          </a:custGeom>
          <a:blipFill>
            <a:blip r:embed="rId17" cstate="print">
              <a:extLst>
                <a:ext uri="{96DAC541-7B7A-43D3-8B79-37D633B846F1}">
                  <asvg:svgBlip xmlns:asvg="http://schemas.microsoft.com/office/drawing/2016/SVG/main" xmlns="" r:embed="rId9"/>
                </a:ext>
              </a:extLst>
            </a:blip>
            <a:stretch>
              <a:fillRect/>
            </a:stretch>
          </a:blipFill>
        </p:spPr>
      </p:sp>
      <p:sp>
        <p:nvSpPr>
          <p:cNvPr id="18" name="Freeform 18"/>
          <p:cNvSpPr/>
          <p:nvPr/>
        </p:nvSpPr>
        <p:spPr>
          <a:xfrm rot="-8999956">
            <a:off x="6587718" y="9163963"/>
            <a:ext cx="567418" cy="626667"/>
          </a:xfrm>
          <a:custGeom>
            <a:avLst/>
            <a:gdLst/>
            <a:ahLst/>
            <a:cxnLst/>
            <a:rect l="l" t="t" r="r" b="b"/>
            <a:pathLst>
              <a:path w="567418" h="626667">
                <a:moveTo>
                  <a:pt x="0" y="0"/>
                </a:moveTo>
                <a:lnTo>
                  <a:pt x="567418" y="0"/>
                </a:lnTo>
                <a:lnTo>
                  <a:pt x="567418" y="626667"/>
                </a:lnTo>
                <a:lnTo>
                  <a:pt x="0" y="626667"/>
                </a:lnTo>
                <a:lnTo>
                  <a:pt x="0" y="0"/>
                </a:lnTo>
                <a:close/>
              </a:path>
            </a:pathLst>
          </a:custGeom>
          <a:blipFill>
            <a:blip r:embed="rId18" cstate="print">
              <a:extLst>
                <a:ext uri="{96DAC541-7B7A-43D3-8B79-37D633B846F1}">
                  <asvg:svgBlip xmlns:asvg="http://schemas.microsoft.com/office/drawing/2016/SVG/main" xmlns="" r:embed="rId11"/>
                </a:ext>
              </a:extLst>
            </a:blip>
            <a:stretch>
              <a:fillRect/>
            </a:stretch>
          </a:blipFill>
        </p:spPr>
      </p:sp>
      <p:sp>
        <p:nvSpPr>
          <p:cNvPr id="19" name="Freeform 19"/>
          <p:cNvSpPr/>
          <p:nvPr/>
        </p:nvSpPr>
        <p:spPr>
          <a:xfrm rot="645912">
            <a:off x="3171569" y="4498755"/>
            <a:ext cx="489149" cy="829067"/>
          </a:xfrm>
          <a:custGeom>
            <a:avLst/>
            <a:gdLst/>
            <a:ahLst/>
            <a:cxnLst/>
            <a:rect l="l" t="t" r="r" b="b"/>
            <a:pathLst>
              <a:path w="489149" h="829067">
                <a:moveTo>
                  <a:pt x="0" y="0"/>
                </a:moveTo>
                <a:lnTo>
                  <a:pt x="489149" y="0"/>
                </a:lnTo>
                <a:lnTo>
                  <a:pt x="489149" y="829067"/>
                </a:lnTo>
                <a:lnTo>
                  <a:pt x="0" y="829067"/>
                </a:lnTo>
                <a:lnTo>
                  <a:pt x="0" y="0"/>
                </a:lnTo>
                <a:close/>
              </a:path>
            </a:pathLst>
          </a:custGeom>
          <a:blipFill>
            <a:blip r:embed="rId19" cstate="print">
              <a:extLst>
                <a:ext uri="{96DAC541-7B7A-43D3-8B79-37D633B846F1}">
                  <asvg:svgBlip xmlns:asvg="http://schemas.microsoft.com/office/drawing/2016/SVG/main" xmlns="" r:embed="rId9"/>
                </a:ext>
              </a:extLst>
            </a:blip>
            <a:stretch>
              <a:fillRect/>
            </a:stretch>
          </a:blipFill>
        </p:spPr>
      </p:sp>
      <p:sp>
        <p:nvSpPr>
          <p:cNvPr id="20" name="Freeform 20"/>
          <p:cNvSpPr/>
          <p:nvPr/>
        </p:nvSpPr>
        <p:spPr>
          <a:xfrm rot="9130025">
            <a:off x="10089062" y="9207165"/>
            <a:ext cx="530353" cy="898904"/>
          </a:xfrm>
          <a:custGeom>
            <a:avLst/>
            <a:gdLst/>
            <a:ahLst/>
            <a:cxnLst/>
            <a:rect l="l" t="t" r="r" b="b"/>
            <a:pathLst>
              <a:path w="530353" h="898904">
                <a:moveTo>
                  <a:pt x="0" y="0"/>
                </a:moveTo>
                <a:lnTo>
                  <a:pt x="530353" y="0"/>
                </a:lnTo>
                <a:lnTo>
                  <a:pt x="530353" y="898904"/>
                </a:lnTo>
                <a:lnTo>
                  <a:pt x="0" y="898904"/>
                </a:lnTo>
                <a:lnTo>
                  <a:pt x="0" y="0"/>
                </a:lnTo>
                <a:close/>
              </a:path>
            </a:pathLst>
          </a:custGeom>
          <a:blipFill>
            <a:blip r:embed="rId20" cstate="print">
              <a:extLst>
                <a:ext uri="{96DAC541-7B7A-43D3-8B79-37D633B846F1}">
                  <asvg:svgBlip xmlns:asvg="http://schemas.microsoft.com/office/drawing/2016/SVG/main" xmlns="" r:embed="rId9"/>
                </a:ext>
              </a:extLst>
            </a:blip>
            <a:stretch>
              <a:fillRect/>
            </a:stretch>
          </a:blipFill>
        </p:spPr>
      </p:sp>
      <p:sp>
        <p:nvSpPr>
          <p:cNvPr id="21" name="Freeform 21"/>
          <p:cNvSpPr/>
          <p:nvPr/>
        </p:nvSpPr>
        <p:spPr>
          <a:xfrm rot="8960744">
            <a:off x="14479132" y="7193934"/>
            <a:ext cx="554415" cy="532238"/>
          </a:xfrm>
          <a:custGeom>
            <a:avLst/>
            <a:gdLst/>
            <a:ahLst/>
            <a:cxnLst/>
            <a:rect l="l" t="t" r="r" b="b"/>
            <a:pathLst>
              <a:path w="554415" h="532238">
                <a:moveTo>
                  <a:pt x="0" y="0"/>
                </a:moveTo>
                <a:lnTo>
                  <a:pt x="554415" y="0"/>
                </a:lnTo>
                <a:lnTo>
                  <a:pt x="554415" y="532238"/>
                </a:lnTo>
                <a:lnTo>
                  <a:pt x="0" y="532238"/>
                </a:lnTo>
                <a:lnTo>
                  <a:pt x="0" y="0"/>
                </a:lnTo>
                <a:close/>
              </a:path>
            </a:pathLst>
          </a:custGeom>
          <a:blipFill>
            <a:blip r:embed="rId21" cstate="print">
              <a:extLst>
                <a:ext uri="{96DAC541-7B7A-43D3-8B79-37D633B846F1}">
                  <asvg:svgBlip xmlns:asvg="http://schemas.microsoft.com/office/drawing/2016/SVG/main" xmlns="" r:embed="rId5"/>
                </a:ext>
              </a:extLst>
            </a:blip>
            <a:stretch>
              <a:fillRect/>
            </a:stretch>
          </a:blipFill>
        </p:spPr>
      </p:sp>
      <p:sp>
        <p:nvSpPr>
          <p:cNvPr id="22" name="Freeform 22"/>
          <p:cNvSpPr/>
          <p:nvPr/>
        </p:nvSpPr>
        <p:spPr>
          <a:xfrm rot="-10106568">
            <a:off x="16676320" y="8584997"/>
            <a:ext cx="826577" cy="1185137"/>
          </a:xfrm>
          <a:custGeom>
            <a:avLst/>
            <a:gdLst/>
            <a:ahLst/>
            <a:cxnLst/>
            <a:rect l="l" t="t" r="r" b="b"/>
            <a:pathLst>
              <a:path w="826577" h="1185137">
                <a:moveTo>
                  <a:pt x="0" y="0"/>
                </a:moveTo>
                <a:lnTo>
                  <a:pt x="826576" y="0"/>
                </a:lnTo>
                <a:lnTo>
                  <a:pt x="826576" y="1185137"/>
                </a:lnTo>
                <a:lnTo>
                  <a:pt x="0" y="1185137"/>
                </a:lnTo>
                <a:lnTo>
                  <a:pt x="0" y="0"/>
                </a:lnTo>
                <a:close/>
              </a:path>
            </a:pathLst>
          </a:custGeom>
          <a:blipFill>
            <a:blip r:embed="rId22" cstate="print">
              <a:extLst>
                <a:ext uri="{96DAC541-7B7A-43D3-8B79-37D633B846F1}">
                  <asvg:svgBlip xmlns:asvg="http://schemas.microsoft.com/office/drawing/2016/SVG/main" xmlns="" r:embed="rId23"/>
                </a:ext>
              </a:extLst>
            </a:blip>
            <a:stretch>
              <a:fillRect/>
            </a:stretch>
          </a:blipFill>
        </p:spPr>
      </p:sp>
      <p:sp>
        <p:nvSpPr>
          <p:cNvPr id="23" name="Freeform 23"/>
          <p:cNvSpPr/>
          <p:nvPr/>
        </p:nvSpPr>
        <p:spPr>
          <a:xfrm rot="8380897">
            <a:off x="775479" y="1871714"/>
            <a:ext cx="927423" cy="1329729"/>
          </a:xfrm>
          <a:custGeom>
            <a:avLst/>
            <a:gdLst/>
            <a:ahLst/>
            <a:cxnLst/>
            <a:rect l="l" t="t" r="r" b="b"/>
            <a:pathLst>
              <a:path w="927423" h="1329729">
                <a:moveTo>
                  <a:pt x="0" y="0"/>
                </a:moveTo>
                <a:lnTo>
                  <a:pt x="927422" y="0"/>
                </a:lnTo>
                <a:lnTo>
                  <a:pt x="927422" y="1329730"/>
                </a:lnTo>
                <a:lnTo>
                  <a:pt x="0" y="1329730"/>
                </a:lnTo>
                <a:lnTo>
                  <a:pt x="0" y="0"/>
                </a:lnTo>
                <a:close/>
              </a:path>
            </a:pathLst>
          </a:custGeom>
          <a:blipFill>
            <a:blip r:embed="rId24" cstate="print">
              <a:extLst>
                <a:ext uri="{96DAC541-7B7A-43D3-8B79-37D633B846F1}">
                  <asvg:svgBlip xmlns:asvg="http://schemas.microsoft.com/office/drawing/2016/SVG/main" xmlns="" r:embed="rId2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2515423" y="2830533"/>
            <a:ext cx="12454489" cy="2776220"/>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Bold Bold"/>
              </a:rPr>
              <a:t>Ünlü düşünür Eflatun:</a:t>
            </a:r>
            <a:r>
              <a:rPr lang="en-US" sz="3200">
                <a:solidFill>
                  <a:srgbClr val="FF1616"/>
                </a:solidFill>
                <a:latin typeface="Muli Bold Bold Italics"/>
              </a:rPr>
              <a:t> "Kendini yönet: Dünyayı yönetecek gücü bulursun." </a:t>
            </a:r>
            <a:r>
              <a:rPr lang="en-US" sz="3200">
                <a:solidFill>
                  <a:srgbClr val="000000"/>
                </a:solidFill>
                <a:latin typeface="Muli Bold Bold"/>
              </a:rPr>
              <a:t>derken aslında kendimizi yönetmenin bize güç veren büyük bir başarı olduğunu vurguluyor. Dünyayı yönetecek kişi olmasan da  kendini yönetmeyi başarabilirsen hayatın adına iyi şeyler elde edeceğin kesindir.</a:t>
            </a:r>
          </a:p>
        </p:txBody>
      </p:sp>
      <p:sp>
        <p:nvSpPr>
          <p:cNvPr id="3" name="Freeform 3"/>
          <p:cNvSpPr/>
          <p:nvPr/>
        </p:nvSpPr>
        <p:spPr>
          <a:xfrm>
            <a:off x="460204" y="0"/>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784498" y="2121228"/>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4229422" y="284459"/>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311875">
            <a:off x="1034335" y="569768"/>
            <a:ext cx="1108364" cy="917864"/>
          </a:xfrm>
          <a:custGeom>
            <a:avLst/>
            <a:gdLst/>
            <a:ahLst/>
            <a:cxnLst/>
            <a:rect l="l" t="t" r="r" b="b"/>
            <a:pathLst>
              <a:path w="1108364" h="917864">
                <a:moveTo>
                  <a:pt x="0" y="0"/>
                </a:moveTo>
                <a:lnTo>
                  <a:pt x="1108364" y="0"/>
                </a:lnTo>
                <a:lnTo>
                  <a:pt x="1108364" y="917864"/>
                </a:lnTo>
                <a:lnTo>
                  <a:pt x="0" y="917864"/>
                </a:lnTo>
                <a:lnTo>
                  <a:pt x="0" y="0"/>
                </a:lnTo>
                <a:close/>
              </a:path>
            </a:pathLst>
          </a:custGeom>
          <a:blipFill>
            <a:blip r:embed="rId4" cstate="print">
              <a:extLst>
                <a:ext uri="{96DAC541-7B7A-43D3-8B79-37D633B846F1}">
                  <asvg:svgBlip xmlns:asvg="http://schemas.microsoft.com/office/drawing/2016/SVG/main" xmlns="" r:embed="rId5"/>
                </a:ext>
              </a:extLst>
            </a:blip>
            <a:stretch>
              <a:fillRect l="-16677" t="-29473" r="-20473" b="-36142"/>
            </a:stretch>
          </a:blipFill>
        </p:spPr>
      </p:sp>
      <p:sp>
        <p:nvSpPr>
          <p:cNvPr id="7" name="Freeform 7"/>
          <p:cNvSpPr/>
          <p:nvPr/>
        </p:nvSpPr>
        <p:spPr>
          <a:xfrm rot="648307">
            <a:off x="15071984" y="773572"/>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asvg="http://schemas.microsoft.com/office/drawing/2016/SVG/main" xmlns="" r:embed="rId7"/>
                </a:ext>
              </a:extLst>
            </a:blip>
            <a:stretch>
              <a:fillRect l="-100064" t="-22540" r="-94021" b="-24502"/>
            </a:stretch>
          </a:blipFill>
        </p:spPr>
      </p:sp>
      <p:sp>
        <p:nvSpPr>
          <p:cNvPr id="8" name="Freeform 8"/>
          <p:cNvSpPr/>
          <p:nvPr/>
        </p:nvSpPr>
        <p:spPr>
          <a:xfrm rot="520720">
            <a:off x="16635437" y="2642605"/>
            <a:ext cx="680942" cy="903291"/>
          </a:xfrm>
          <a:custGeom>
            <a:avLst/>
            <a:gdLst/>
            <a:ahLst/>
            <a:cxnLst/>
            <a:rect l="l" t="t" r="r" b="b"/>
            <a:pathLst>
              <a:path w="680942" h="903291">
                <a:moveTo>
                  <a:pt x="0" y="0"/>
                </a:moveTo>
                <a:lnTo>
                  <a:pt x="680942" y="0"/>
                </a:lnTo>
                <a:lnTo>
                  <a:pt x="680942" y="903290"/>
                </a:lnTo>
                <a:lnTo>
                  <a:pt x="0" y="903290"/>
                </a:lnTo>
                <a:lnTo>
                  <a:pt x="0" y="0"/>
                </a:lnTo>
                <a:close/>
              </a:path>
            </a:pathLst>
          </a:custGeom>
          <a:blipFill>
            <a:blip r:embed="rId8" cstate="print">
              <a:extLst>
                <a:ext uri="{96DAC541-7B7A-43D3-8B79-37D633B846F1}">
                  <asvg:svgBlip xmlns:asvg="http://schemas.microsoft.com/office/drawing/2016/SVG/main" xmlns="" r:embed="rId9"/>
                </a:ext>
              </a:extLst>
            </a:blip>
            <a:stretch>
              <a:fillRect l="-46973" t="-25259" r="-53880" b="-26153"/>
            </a:stretch>
          </a:blipFill>
        </p:spPr>
      </p:sp>
      <p:sp>
        <p:nvSpPr>
          <p:cNvPr id="9" name="Freeform 9"/>
          <p:cNvSpPr/>
          <p:nvPr/>
        </p:nvSpPr>
        <p:spPr>
          <a:xfrm rot="-789926">
            <a:off x="3472493" y="483586"/>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8915872">
            <a:off x="17334360" y="4788348"/>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2" cstate="print">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4540450">
            <a:off x="16938937" y="887466"/>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3" cstate="print">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2916755" y="1912384"/>
            <a:ext cx="12454489" cy="5586095"/>
          </a:xfrm>
          <a:prstGeom prst="rect">
            <a:avLst/>
          </a:prstGeom>
        </p:spPr>
        <p:txBody>
          <a:bodyPr lIns="0" tIns="0" rIns="0" bIns="0" rtlCol="0" anchor="t">
            <a:spAutoFit/>
          </a:bodyPr>
          <a:lstStyle/>
          <a:p>
            <a:pPr>
              <a:lnSpc>
                <a:spcPts val="4480"/>
              </a:lnSpc>
            </a:pPr>
            <a:r>
              <a:rPr lang="en-US" sz="3200">
                <a:solidFill>
                  <a:srgbClr val="000000"/>
                </a:solidFill>
                <a:latin typeface="Muli Bold Bold"/>
              </a:rPr>
              <a:t>Kendini yönetmek neden bu kadar önemli?</a:t>
            </a:r>
          </a:p>
          <a:p>
            <a:pPr>
              <a:lnSpc>
                <a:spcPts val="4480"/>
              </a:lnSpc>
            </a:pPr>
            <a:endParaRPr/>
          </a:p>
          <a:p>
            <a:pPr marL="690880" lvl="1" indent="-345440">
              <a:lnSpc>
                <a:spcPts val="4480"/>
              </a:lnSpc>
              <a:buFont typeface="Arial"/>
              <a:buChar char="•"/>
            </a:pPr>
            <a:r>
              <a:rPr lang="en-US" sz="3200">
                <a:solidFill>
                  <a:srgbClr val="000000"/>
                </a:solidFill>
                <a:latin typeface="Muli Bold Bold"/>
              </a:rPr>
              <a:t>Zamanını verimli hale getirdiği için</a:t>
            </a:r>
          </a:p>
          <a:p>
            <a:pPr marL="690880" lvl="1" indent="-345440">
              <a:lnSpc>
                <a:spcPts val="4480"/>
              </a:lnSpc>
              <a:buFont typeface="Arial"/>
              <a:buChar char="•"/>
            </a:pPr>
            <a:r>
              <a:rPr lang="en-US" sz="3200">
                <a:solidFill>
                  <a:srgbClr val="000000"/>
                </a:solidFill>
                <a:latin typeface="Muli Bold Bold"/>
              </a:rPr>
              <a:t>Hedeflerine ulaşmana yardım ettiği için</a:t>
            </a:r>
          </a:p>
          <a:p>
            <a:pPr marL="690880" lvl="1" indent="-345440">
              <a:lnSpc>
                <a:spcPts val="4480"/>
              </a:lnSpc>
              <a:buFont typeface="Arial"/>
              <a:buChar char="•"/>
            </a:pPr>
            <a:r>
              <a:rPr lang="en-US" sz="3200">
                <a:solidFill>
                  <a:srgbClr val="000000"/>
                </a:solidFill>
                <a:latin typeface="Muli Bold Bold"/>
              </a:rPr>
              <a:t>Güçlü bir kişilik kazanmanı sağladığı için</a:t>
            </a:r>
          </a:p>
          <a:p>
            <a:pPr marL="690880" lvl="1" indent="-345440">
              <a:lnSpc>
                <a:spcPts val="4480"/>
              </a:lnSpc>
              <a:buFont typeface="Arial"/>
              <a:buChar char="•"/>
            </a:pPr>
            <a:r>
              <a:rPr lang="en-US" sz="3200">
                <a:solidFill>
                  <a:srgbClr val="000000"/>
                </a:solidFill>
                <a:latin typeface="Muli Bold Bold"/>
              </a:rPr>
              <a:t>Yaşamı daha anlamlı hale getirdiği için</a:t>
            </a:r>
          </a:p>
          <a:p>
            <a:pPr marL="690880" lvl="1" indent="-345440">
              <a:lnSpc>
                <a:spcPts val="4480"/>
              </a:lnSpc>
              <a:buFont typeface="Arial"/>
              <a:buChar char="•"/>
            </a:pPr>
            <a:r>
              <a:rPr lang="en-US" sz="3200">
                <a:solidFill>
                  <a:srgbClr val="000000"/>
                </a:solidFill>
                <a:latin typeface="Muli Bold Bold"/>
              </a:rPr>
              <a:t>Başarılı bir hayat için</a:t>
            </a:r>
          </a:p>
          <a:p>
            <a:pPr marL="690880" lvl="1" indent="-345440">
              <a:lnSpc>
                <a:spcPts val="4480"/>
              </a:lnSpc>
              <a:buFont typeface="Arial"/>
              <a:buChar char="•"/>
            </a:pPr>
            <a:r>
              <a:rPr lang="en-US" sz="3200">
                <a:solidFill>
                  <a:srgbClr val="000000"/>
                </a:solidFill>
                <a:latin typeface="Muli Bold Bold"/>
              </a:rPr>
              <a:t>Sağlıklı insan ilişkileri kurabilmen için</a:t>
            </a:r>
          </a:p>
          <a:p>
            <a:pPr marL="690880" lvl="1" indent="-345440">
              <a:lnSpc>
                <a:spcPts val="4480"/>
              </a:lnSpc>
              <a:buFont typeface="Arial"/>
              <a:buChar char="•"/>
            </a:pPr>
            <a:r>
              <a:rPr lang="en-US" sz="3200">
                <a:solidFill>
                  <a:srgbClr val="000000"/>
                </a:solidFill>
                <a:latin typeface="Muli Bold Bold"/>
              </a:rPr>
              <a:t>vs. vs...</a:t>
            </a:r>
          </a:p>
          <a:p>
            <a:pPr algn="r">
              <a:lnSpc>
                <a:spcPts val="4480"/>
              </a:lnSpc>
            </a:pPr>
            <a:r>
              <a:rPr lang="en-US" sz="3200">
                <a:solidFill>
                  <a:srgbClr val="000000"/>
                </a:solidFill>
                <a:latin typeface="Muli Bold Bold"/>
              </a:rPr>
              <a:t> ?</a:t>
            </a:r>
          </a:p>
        </p:txBody>
      </p:sp>
      <p:sp>
        <p:nvSpPr>
          <p:cNvPr id="3" name="Freeform 3"/>
          <p:cNvSpPr/>
          <p:nvPr/>
        </p:nvSpPr>
        <p:spPr>
          <a:xfrm>
            <a:off x="460204" y="0"/>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784498" y="2121228"/>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4229422" y="284459"/>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311875">
            <a:off x="1034335" y="569768"/>
            <a:ext cx="1108364" cy="917864"/>
          </a:xfrm>
          <a:custGeom>
            <a:avLst/>
            <a:gdLst/>
            <a:ahLst/>
            <a:cxnLst/>
            <a:rect l="l" t="t" r="r" b="b"/>
            <a:pathLst>
              <a:path w="1108364" h="917864">
                <a:moveTo>
                  <a:pt x="0" y="0"/>
                </a:moveTo>
                <a:lnTo>
                  <a:pt x="1108364" y="0"/>
                </a:lnTo>
                <a:lnTo>
                  <a:pt x="1108364" y="917864"/>
                </a:lnTo>
                <a:lnTo>
                  <a:pt x="0" y="917864"/>
                </a:lnTo>
                <a:lnTo>
                  <a:pt x="0" y="0"/>
                </a:lnTo>
                <a:close/>
              </a:path>
            </a:pathLst>
          </a:custGeom>
          <a:blipFill>
            <a:blip r:embed="rId4" cstate="print">
              <a:extLst>
                <a:ext uri="{96DAC541-7B7A-43D3-8B79-37D633B846F1}">
                  <asvg:svgBlip xmlns:asvg="http://schemas.microsoft.com/office/drawing/2016/SVG/main" xmlns="" r:embed="rId5"/>
                </a:ext>
              </a:extLst>
            </a:blip>
            <a:stretch>
              <a:fillRect l="-16677" t="-29473" r="-20473" b="-36142"/>
            </a:stretch>
          </a:blipFill>
        </p:spPr>
      </p:sp>
      <p:sp>
        <p:nvSpPr>
          <p:cNvPr id="7" name="Freeform 7"/>
          <p:cNvSpPr/>
          <p:nvPr/>
        </p:nvSpPr>
        <p:spPr>
          <a:xfrm rot="648307">
            <a:off x="15071984" y="773572"/>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asvg="http://schemas.microsoft.com/office/drawing/2016/SVG/main" xmlns="" r:embed="rId7"/>
                </a:ext>
              </a:extLst>
            </a:blip>
            <a:stretch>
              <a:fillRect l="-100064" t="-22540" r="-94021" b="-24502"/>
            </a:stretch>
          </a:blipFill>
        </p:spPr>
      </p:sp>
      <p:sp>
        <p:nvSpPr>
          <p:cNvPr id="8" name="Freeform 8"/>
          <p:cNvSpPr/>
          <p:nvPr/>
        </p:nvSpPr>
        <p:spPr>
          <a:xfrm rot="520720">
            <a:off x="16635437" y="2642605"/>
            <a:ext cx="680942" cy="903291"/>
          </a:xfrm>
          <a:custGeom>
            <a:avLst/>
            <a:gdLst/>
            <a:ahLst/>
            <a:cxnLst/>
            <a:rect l="l" t="t" r="r" b="b"/>
            <a:pathLst>
              <a:path w="680942" h="903291">
                <a:moveTo>
                  <a:pt x="0" y="0"/>
                </a:moveTo>
                <a:lnTo>
                  <a:pt x="680942" y="0"/>
                </a:lnTo>
                <a:lnTo>
                  <a:pt x="680942" y="903290"/>
                </a:lnTo>
                <a:lnTo>
                  <a:pt x="0" y="903290"/>
                </a:lnTo>
                <a:lnTo>
                  <a:pt x="0" y="0"/>
                </a:lnTo>
                <a:close/>
              </a:path>
            </a:pathLst>
          </a:custGeom>
          <a:blipFill>
            <a:blip r:embed="rId8" cstate="print">
              <a:extLst>
                <a:ext uri="{96DAC541-7B7A-43D3-8B79-37D633B846F1}">
                  <asvg:svgBlip xmlns:asvg="http://schemas.microsoft.com/office/drawing/2016/SVG/main" xmlns="" r:embed="rId9"/>
                </a:ext>
              </a:extLst>
            </a:blip>
            <a:stretch>
              <a:fillRect l="-46973" t="-25259" r="-53880" b="-26153"/>
            </a:stretch>
          </a:blipFill>
        </p:spPr>
      </p:sp>
      <p:sp>
        <p:nvSpPr>
          <p:cNvPr id="9" name="Freeform 9"/>
          <p:cNvSpPr/>
          <p:nvPr/>
        </p:nvSpPr>
        <p:spPr>
          <a:xfrm rot="-789926">
            <a:off x="3472493" y="483586"/>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8915872">
            <a:off x="17334360" y="4788348"/>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2" cstate="print">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4540450">
            <a:off x="16938937" y="887466"/>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3" cstate="print">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244331">
            <a:off x="1412509" y="1297137"/>
            <a:ext cx="6528258" cy="2065303"/>
          </a:xfrm>
          <a:custGeom>
            <a:avLst/>
            <a:gdLst/>
            <a:ahLst/>
            <a:cxnLst/>
            <a:rect l="l" t="t" r="r" b="b"/>
            <a:pathLst>
              <a:path w="6528258" h="2065303">
                <a:moveTo>
                  <a:pt x="0" y="0"/>
                </a:moveTo>
                <a:lnTo>
                  <a:pt x="6528258" y="0"/>
                </a:lnTo>
                <a:lnTo>
                  <a:pt x="6528258" y="2065304"/>
                </a:lnTo>
                <a:lnTo>
                  <a:pt x="0" y="20653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47418" y="1797976"/>
            <a:ext cx="8327039" cy="1139825"/>
          </a:xfrm>
          <a:prstGeom prst="rect">
            <a:avLst/>
          </a:prstGeom>
        </p:spPr>
        <p:txBody>
          <a:bodyPr lIns="0" tIns="0" rIns="0" bIns="0" rtlCol="0" anchor="t">
            <a:spAutoFit/>
          </a:bodyPr>
          <a:lstStyle/>
          <a:p>
            <a:pPr algn="just">
              <a:lnSpc>
                <a:spcPts val="8800"/>
              </a:lnSpc>
            </a:pPr>
            <a:r>
              <a:rPr lang="en-US" sz="8000">
                <a:solidFill>
                  <a:srgbClr val="000000"/>
                </a:solidFill>
                <a:latin typeface="Amatic SC Bold"/>
              </a:rPr>
              <a:t>ÖNCELİKLE KENDİNİ TANI</a:t>
            </a:r>
          </a:p>
        </p:txBody>
      </p:sp>
      <p:sp>
        <p:nvSpPr>
          <p:cNvPr id="4" name="TextBox 4"/>
          <p:cNvSpPr txBox="1"/>
          <p:nvPr/>
        </p:nvSpPr>
        <p:spPr>
          <a:xfrm>
            <a:off x="1389249" y="3900815"/>
            <a:ext cx="7513256" cy="4462145"/>
          </a:xfrm>
          <a:prstGeom prst="rect">
            <a:avLst/>
          </a:prstGeom>
        </p:spPr>
        <p:txBody>
          <a:bodyPr lIns="0" tIns="0" rIns="0" bIns="0" rtlCol="0" anchor="t">
            <a:spAutoFit/>
          </a:bodyPr>
          <a:lstStyle/>
          <a:p>
            <a:pPr>
              <a:lnSpc>
                <a:spcPts val="4480"/>
              </a:lnSpc>
            </a:pPr>
            <a:r>
              <a:rPr lang="en-US" sz="3200">
                <a:solidFill>
                  <a:srgbClr val="000000"/>
                </a:solidFill>
                <a:latin typeface="Muli Bold Bold"/>
              </a:rPr>
              <a:t>Kendini yönetmen için kendini tanıman lazım. Bunun için kendine sorman gereken bazı sorular var:</a:t>
            </a:r>
          </a:p>
          <a:p>
            <a:pPr marL="690880" lvl="1" indent="-345440">
              <a:lnSpc>
                <a:spcPts val="4480"/>
              </a:lnSpc>
              <a:buFont typeface="Arial"/>
              <a:buChar char="•"/>
            </a:pPr>
            <a:r>
              <a:rPr lang="en-US" sz="3200">
                <a:solidFill>
                  <a:srgbClr val="000000"/>
                </a:solidFill>
                <a:latin typeface="Muli Bold Bold"/>
              </a:rPr>
              <a:t>Benim güçlü- zayıf yönlerim neler? </a:t>
            </a:r>
          </a:p>
          <a:p>
            <a:pPr marL="690880" lvl="1" indent="-345440">
              <a:lnSpc>
                <a:spcPts val="4480"/>
              </a:lnSpc>
              <a:buFont typeface="Arial"/>
              <a:buChar char="•"/>
            </a:pPr>
            <a:r>
              <a:rPr lang="en-US" sz="3200">
                <a:solidFill>
                  <a:srgbClr val="000000"/>
                </a:solidFill>
                <a:latin typeface="Muli Bold Bold"/>
              </a:rPr>
              <a:t>Hangi zaman tuzakları benim kendimi yönetmemi engelliyor?</a:t>
            </a:r>
          </a:p>
          <a:p>
            <a:pPr marL="690880" lvl="1" indent="-345440">
              <a:lnSpc>
                <a:spcPts val="4480"/>
              </a:lnSpc>
              <a:buFont typeface="Arial"/>
              <a:buChar char="•"/>
            </a:pPr>
            <a:r>
              <a:rPr lang="en-US" sz="3200">
                <a:solidFill>
                  <a:srgbClr val="000000"/>
                </a:solidFill>
                <a:latin typeface="Muli Bold Bold"/>
              </a:rPr>
              <a:t>Kendimi hangi alanlarda geliştirebilirim?...</a:t>
            </a:r>
          </a:p>
        </p:txBody>
      </p:sp>
      <p:sp>
        <p:nvSpPr>
          <p:cNvPr id="5" name="TextBox 5"/>
          <p:cNvSpPr txBox="1"/>
          <p:nvPr/>
        </p:nvSpPr>
        <p:spPr>
          <a:xfrm>
            <a:off x="1853634" y="3619142"/>
            <a:ext cx="7048871" cy="457295"/>
          </a:xfrm>
          <a:prstGeom prst="rect">
            <a:avLst/>
          </a:prstGeom>
        </p:spPr>
        <p:txBody>
          <a:bodyPr lIns="0" tIns="0" rIns="0" bIns="0" rtlCol="0" anchor="t">
            <a:spAutoFit/>
          </a:bodyPr>
          <a:lstStyle/>
          <a:p>
            <a:pPr marL="0" lvl="0" indent="0">
              <a:lnSpc>
                <a:spcPts val="3754"/>
              </a:lnSpc>
              <a:spcBef>
                <a:spcPct val="0"/>
              </a:spcBef>
            </a:pPr>
            <a:endParaRPr/>
          </a:p>
        </p:txBody>
      </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8" name="Group 8"/>
          <p:cNvGrpSpPr>
            <a:grpSpLocks noChangeAspect="1"/>
          </p:cNvGrpSpPr>
          <p:nvPr/>
        </p:nvGrpSpPr>
        <p:grpSpPr>
          <a:xfrm>
            <a:off x="10180673" y="2917436"/>
            <a:ext cx="5888554" cy="4273909"/>
            <a:chOff x="0" y="0"/>
            <a:chExt cx="2899410" cy="2104390"/>
          </a:xfrm>
        </p:grpSpPr>
        <p:sp>
          <p:nvSpPr>
            <p:cNvPr id="9" name="Freeform 9"/>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15809" r="-15809"/>
              </a:stretch>
            </a:blipFill>
          </p:spPr>
        </p:sp>
      </p:grpSp>
      <p:sp>
        <p:nvSpPr>
          <p:cNvPr id="10" name="Freeform 10"/>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11" name="Freeform 11"/>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1017155"/>
            <a:ext cx="8115300" cy="7175109"/>
            <a:chOff x="0" y="0"/>
            <a:chExt cx="10820400" cy="9566812"/>
          </a:xfrm>
        </p:grpSpPr>
        <p:sp>
          <p:nvSpPr>
            <p:cNvPr id="3" name="TextBox 3"/>
            <p:cNvSpPr txBox="1"/>
            <p:nvPr/>
          </p:nvSpPr>
          <p:spPr>
            <a:xfrm>
              <a:off x="0" y="85725"/>
              <a:ext cx="8220101" cy="4978188"/>
            </a:xfrm>
            <a:prstGeom prst="rect">
              <a:avLst/>
            </a:prstGeom>
          </p:spPr>
          <p:txBody>
            <a:bodyPr lIns="0" tIns="0" rIns="0" bIns="0" rtlCol="0" anchor="t">
              <a:spAutoFit/>
            </a:bodyPr>
            <a:lstStyle/>
            <a:p>
              <a:pPr>
                <a:lnSpc>
                  <a:spcPts val="9680"/>
                </a:lnSpc>
              </a:pPr>
              <a:r>
                <a:rPr lang="en-US" sz="8800">
                  <a:solidFill>
                    <a:srgbClr val="000000"/>
                  </a:solidFill>
                  <a:latin typeface="Amatic SC Bold"/>
                </a:rPr>
                <a:t>KENDINI (ZAMANINI) YÖNETME TEKNIKLERI</a:t>
              </a:r>
            </a:p>
          </p:txBody>
        </p:sp>
        <p:sp>
          <p:nvSpPr>
            <p:cNvPr id="4" name="TextBox 4"/>
            <p:cNvSpPr txBox="1"/>
            <p:nvPr/>
          </p:nvSpPr>
          <p:spPr>
            <a:xfrm>
              <a:off x="0" y="5881060"/>
              <a:ext cx="10820400" cy="36857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Bold Bold"/>
                </a:rPr>
                <a:t>Kendini biraz tanıyorsan seninle birkaç teknik paylaşmanın vakti geldi. Ancak bir konuda anlaşalım. Hangi tekniğin/tekniklerin sana uygun olduğuna, sen karar vereceksin.:)</a:t>
              </a:r>
            </a:p>
          </p:txBody>
        </p:sp>
      </p:grpSp>
      <p:sp>
        <p:nvSpPr>
          <p:cNvPr id="5" name="Freeform 5"/>
          <p:cNvSpPr/>
          <p:nvPr/>
        </p:nvSpPr>
        <p:spPr>
          <a:xfrm>
            <a:off x="11197287" y="2331798"/>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314560" y="3189835"/>
            <a:ext cx="2256625" cy="2121228"/>
          </a:xfrm>
          <a:custGeom>
            <a:avLst/>
            <a:gdLst/>
            <a:ahLst/>
            <a:cxnLst/>
            <a:rect l="l" t="t" r="r" b="b"/>
            <a:pathLst>
              <a:path w="2256625" h="2121228">
                <a:moveTo>
                  <a:pt x="0" y="0"/>
                </a:moveTo>
                <a:lnTo>
                  <a:pt x="2256625" y="0"/>
                </a:lnTo>
                <a:lnTo>
                  <a:pt x="2256625"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1786105" y="5054957"/>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rot="-311875">
            <a:off x="11747706" y="2933480"/>
            <a:ext cx="1108364" cy="917864"/>
          </a:xfrm>
          <a:custGeom>
            <a:avLst/>
            <a:gdLst/>
            <a:ahLst/>
            <a:cxnLst/>
            <a:rect l="l" t="t" r="r" b="b"/>
            <a:pathLst>
              <a:path w="1108364" h="917864">
                <a:moveTo>
                  <a:pt x="0" y="0"/>
                </a:moveTo>
                <a:lnTo>
                  <a:pt x="1108363" y="0"/>
                </a:lnTo>
                <a:lnTo>
                  <a:pt x="1108363" y="917863"/>
                </a:lnTo>
                <a:lnTo>
                  <a:pt x="0" y="917863"/>
                </a:lnTo>
                <a:lnTo>
                  <a:pt x="0" y="0"/>
                </a:lnTo>
                <a:close/>
              </a:path>
            </a:pathLst>
          </a:custGeom>
          <a:blipFill>
            <a:blip r:embed="rId4" cstate="print">
              <a:extLst>
                <a:ext uri="{96DAC541-7B7A-43D3-8B79-37D633B846F1}">
                  <asvg:svgBlip xmlns:asvg="http://schemas.microsoft.com/office/drawing/2016/SVG/main" xmlns="" r:embed="rId5"/>
                </a:ext>
              </a:extLst>
            </a:blip>
            <a:stretch>
              <a:fillRect l="-16677" t="-29473" r="-20473" b="-36142"/>
            </a:stretch>
          </a:blipFill>
        </p:spPr>
      </p:sp>
      <p:sp>
        <p:nvSpPr>
          <p:cNvPr id="9" name="Freeform 9"/>
          <p:cNvSpPr/>
          <p:nvPr/>
        </p:nvSpPr>
        <p:spPr>
          <a:xfrm rot="648307">
            <a:off x="12628668" y="5544071"/>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asvg="http://schemas.microsoft.com/office/drawing/2016/SVG/main" xmlns="" r:embed="rId7"/>
                </a:ext>
              </a:extLst>
            </a:blip>
            <a:stretch>
              <a:fillRect l="-100064" t="-22540" r="-94021" b="-24502"/>
            </a:stretch>
          </a:blipFill>
        </p:spPr>
      </p:sp>
      <p:sp>
        <p:nvSpPr>
          <p:cNvPr id="10" name="Freeform 10"/>
          <p:cNvSpPr/>
          <p:nvPr/>
        </p:nvSpPr>
        <p:spPr>
          <a:xfrm rot="520720">
            <a:off x="14990002" y="3687608"/>
            <a:ext cx="848591" cy="1125682"/>
          </a:xfrm>
          <a:custGeom>
            <a:avLst/>
            <a:gdLst/>
            <a:ahLst/>
            <a:cxnLst/>
            <a:rect l="l" t="t" r="r" b="b"/>
            <a:pathLst>
              <a:path w="848591" h="1125682">
                <a:moveTo>
                  <a:pt x="0" y="0"/>
                </a:moveTo>
                <a:lnTo>
                  <a:pt x="848591" y="0"/>
                </a:lnTo>
                <a:lnTo>
                  <a:pt x="848591" y="1125682"/>
                </a:lnTo>
                <a:lnTo>
                  <a:pt x="0" y="1125682"/>
                </a:lnTo>
                <a:lnTo>
                  <a:pt x="0" y="0"/>
                </a:lnTo>
                <a:close/>
              </a:path>
            </a:pathLst>
          </a:custGeom>
          <a:blipFill>
            <a:blip r:embed="rId8" cstate="print">
              <a:extLst>
                <a:ext uri="{96DAC541-7B7A-43D3-8B79-37D633B846F1}">
                  <asvg:svgBlip xmlns:asvg="http://schemas.microsoft.com/office/drawing/2016/SVG/main" xmlns="" r:embed="rId9"/>
                </a:ext>
              </a:extLst>
            </a:blip>
            <a:stretch>
              <a:fillRect l="-46973" t="-25259" r="-53880" b="-26153"/>
            </a:stretch>
          </a:blipFill>
        </p:spPr>
      </p:sp>
      <p:sp>
        <p:nvSpPr>
          <p:cNvPr id="11" name="Freeform 11"/>
          <p:cNvSpPr/>
          <p:nvPr/>
        </p:nvSpPr>
        <p:spPr>
          <a:xfrm rot="-789926">
            <a:off x="10940464" y="20852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2" cstate="print">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4540450">
            <a:off x="16224780" y="3050290"/>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3" cstate="print">
              <a:extLst>
                <a:ext uri="{96DAC541-7B7A-43D3-8B79-37D633B846F1}">
                  <asvg:svgBlip xmlns:asvg="http://schemas.microsoft.com/office/drawing/2016/SVG/main" xmlns="" r:embed="rId11"/>
                </a:ext>
              </a:extLst>
            </a:blip>
            <a:stretch>
              <a:fillRect/>
            </a:stretch>
          </a:blipFill>
        </p:spPr>
      </p:sp>
      <p:sp>
        <p:nvSpPr>
          <p:cNvPr id="14" name="Freeform 14"/>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flipV="1">
            <a:off x="1693835" y="2524892"/>
            <a:ext cx="4789080" cy="4493028"/>
          </a:xfrm>
          <a:custGeom>
            <a:avLst/>
            <a:gdLst/>
            <a:ahLst/>
            <a:cxnLst/>
            <a:rect l="l" t="t" r="r" b="b"/>
            <a:pathLst>
              <a:path w="4789080" h="4493028">
                <a:moveTo>
                  <a:pt x="0" y="4493028"/>
                </a:moveTo>
                <a:lnTo>
                  <a:pt x="4789080" y="4493028"/>
                </a:lnTo>
                <a:lnTo>
                  <a:pt x="4789080" y="0"/>
                </a:lnTo>
                <a:lnTo>
                  <a:pt x="0" y="0"/>
                </a:lnTo>
                <a:lnTo>
                  <a:pt x="0" y="4493028"/>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10086" y="1739619"/>
            <a:ext cx="7156578" cy="6063573"/>
          </a:xfrm>
          <a:custGeom>
            <a:avLst/>
            <a:gdLst/>
            <a:ahLst/>
            <a:cxnLst/>
            <a:rect l="l" t="t" r="r" b="b"/>
            <a:pathLst>
              <a:path w="7156578" h="6063573">
                <a:moveTo>
                  <a:pt x="0" y="0"/>
                </a:moveTo>
                <a:lnTo>
                  <a:pt x="7156578" y="0"/>
                </a:lnTo>
                <a:lnTo>
                  <a:pt x="7156578" y="6063573"/>
                </a:lnTo>
                <a:lnTo>
                  <a:pt x="0" y="60635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8814090" y="1718239"/>
            <a:ext cx="8230793" cy="4997412"/>
            <a:chOff x="0" y="0"/>
            <a:chExt cx="10974391" cy="6663216"/>
          </a:xfrm>
        </p:grpSpPr>
        <p:sp>
          <p:nvSpPr>
            <p:cNvPr id="5" name="TextBox 5"/>
            <p:cNvSpPr txBox="1"/>
            <p:nvPr/>
          </p:nvSpPr>
          <p:spPr>
            <a:xfrm>
              <a:off x="0" y="1478865"/>
              <a:ext cx="10974391" cy="51843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Stefan Covey diyor ki: "Enerjin yüksekken zor veya önemli işlerini hallet ki enerjin düştüğünde geriye kolay işlerin kalsın."</a:t>
              </a:r>
            </a:p>
            <a:p>
              <a:pPr>
                <a:lnSpc>
                  <a:spcPts val="4480"/>
                </a:lnSpc>
              </a:pPr>
              <a:endParaRPr/>
            </a:p>
            <a:p>
              <a:pPr marL="0" lvl="0" indent="0">
                <a:lnSpc>
                  <a:spcPts val="4480"/>
                </a:lnSpc>
                <a:spcBef>
                  <a:spcPct val="0"/>
                </a:spcBef>
              </a:pPr>
              <a:r>
                <a:rPr lang="en-US" sz="3200">
                  <a:solidFill>
                    <a:srgbClr val="000000"/>
                  </a:solidFill>
                  <a:latin typeface="Muli Bold Bold"/>
                </a:rPr>
                <a:t>Günün hangi saatlerinde enerjin yüksek bunu bilemem ama biyolojik saat diye bir şey var. Onu bilmende yarar var.</a:t>
              </a:r>
            </a:p>
          </p:txBody>
        </p:sp>
        <p:sp>
          <p:nvSpPr>
            <p:cNvPr id="6" name="TextBox 6"/>
            <p:cNvSpPr txBox="1"/>
            <p:nvPr/>
          </p:nvSpPr>
          <p:spPr>
            <a:xfrm>
              <a:off x="0" y="47625"/>
              <a:ext cx="10974391" cy="798195"/>
            </a:xfrm>
            <a:prstGeom prst="rect">
              <a:avLst/>
            </a:prstGeom>
          </p:spPr>
          <p:txBody>
            <a:bodyPr lIns="0" tIns="0" rIns="0" bIns="0" rtlCol="0" anchor="t">
              <a:spAutoFit/>
            </a:bodyPr>
            <a:lstStyle/>
            <a:p>
              <a:pPr>
                <a:lnSpc>
                  <a:spcPts val="4620"/>
                </a:lnSpc>
              </a:pPr>
              <a:r>
                <a:rPr lang="en-US" sz="4200">
                  <a:solidFill>
                    <a:srgbClr val="000000"/>
                  </a:solidFill>
                  <a:latin typeface="Sriracha Bold"/>
                </a:rPr>
                <a:t>1.TEKNIK: COVEY EĞRISI</a:t>
              </a:r>
            </a:p>
          </p:txBody>
        </p:sp>
      </p:grpSp>
      <p:sp>
        <p:nvSpPr>
          <p:cNvPr id="7" name="Freeform 7"/>
          <p:cNvSpPr/>
          <p:nvPr/>
        </p:nvSpPr>
        <p:spPr>
          <a:xfrm rot="-7192640">
            <a:off x="16670561" y="7695388"/>
            <a:ext cx="1801962" cy="2266619"/>
          </a:xfrm>
          <a:custGeom>
            <a:avLst/>
            <a:gdLst/>
            <a:ahLst/>
            <a:cxnLst/>
            <a:rect l="l" t="t" r="r" b="b"/>
            <a:pathLst>
              <a:path w="1801962" h="2266619">
                <a:moveTo>
                  <a:pt x="0" y="0"/>
                </a:moveTo>
                <a:lnTo>
                  <a:pt x="1801963" y="0"/>
                </a:lnTo>
                <a:lnTo>
                  <a:pt x="1801963" y="2266619"/>
                </a:lnTo>
                <a:lnTo>
                  <a:pt x="0" y="226661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67651">
            <a:off x="951848" y="1047928"/>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750201" y="2628610"/>
            <a:ext cx="6420362" cy="4285592"/>
          </a:xfrm>
          <a:custGeom>
            <a:avLst/>
            <a:gdLst/>
            <a:ahLst/>
            <a:cxnLst/>
            <a:rect l="l" t="t" r="r" b="b"/>
            <a:pathLst>
              <a:path w="6420362" h="4285592">
                <a:moveTo>
                  <a:pt x="0" y="0"/>
                </a:moveTo>
                <a:lnTo>
                  <a:pt x="6420362" y="0"/>
                </a:lnTo>
                <a:lnTo>
                  <a:pt x="6420362" y="4285592"/>
                </a:lnTo>
                <a:lnTo>
                  <a:pt x="0" y="4285592"/>
                </a:lnTo>
                <a:lnTo>
                  <a:pt x="0" y="0"/>
                </a:lnTo>
                <a:close/>
              </a:path>
            </a:pathLst>
          </a:custGeom>
          <a:blipFill>
            <a:blip r:embed="rId10"/>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49698" y="536368"/>
            <a:ext cx="5299030" cy="8296249"/>
            <a:chOff x="0" y="0"/>
            <a:chExt cx="7065373" cy="11061666"/>
          </a:xfrm>
        </p:grpSpPr>
        <p:sp>
          <p:nvSpPr>
            <p:cNvPr id="3" name="TextBox 3"/>
            <p:cNvSpPr txBox="1"/>
            <p:nvPr/>
          </p:nvSpPr>
          <p:spPr>
            <a:xfrm>
              <a:off x="0" y="2571716"/>
              <a:ext cx="7065373" cy="8489950"/>
            </a:xfrm>
            <a:prstGeom prst="rect">
              <a:avLst/>
            </a:prstGeom>
          </p:spPr>
          <p:txBody>
            <a:bodyPr lIns="0" tIns="0" rIns="0" bIns="0" rtlCol="0" anchor="t">
              <a:spAutoFit/>
            </a:bodyPr>
            <a:lstStyle/>
            <a:p>
              <a:pPr algn="ctr">
                <a:lnSpc>
                  <a:spcPts val="4200"/>
                </a:lnSpc>
              </a:pPr>
              <a:r>
                <a:rPr lang="en-US" sz="3000" spc="89">
                  <a:solidFill>
                    <a:srgbClr val="000000"/>
                  </a:solidFill>
                  <a:latin typeface="Muli Bold Bold"/>
                </a:rPr>
                <a:t>Vücut  saati de diyebiliriz buna. Vücudun her saatte farklı tepkiler verir, farklı hormonlar salgılar.</a:t>
              </a:r>
            </a:p>
            <a:p>
              <a:pPr marL="0" lvl="0" indent="0" algn="ctr">
                <a:lnSpc>
                  <a:spcPts val="4200"/>
                </a:lnSpc>
                <a:spcBef>
                  <a:spcPct val="0"/>
                </a:spcBef>
              </a:pPr>
              <a:r>
                <a:rPr lang="en-US" sz="3000" spc="89">
                  <a:solidFill>
                    <a:srgbClr val="000000"/>
                  </a:solidFill>
                  <a:latin typeface="Muli Bold Bold"/>
                </a:rPr>
                <a:t>Tüm canlılar biyolojik saatine uygun yaşarken biz insanlar biyolojik saati pek umursamayız. Ama insanın kendini yönetebilmesi biyolojik saaatine uygun yaşaması ile mümkündür.</a:t>
              </a:r>
            </a:p>
          </p:txBody>
        </p:sp>
        <p:sp>
          <p:nvSpPr>
            <p:cNvPr id="4" name="Freeform 4"/>
            <p:cNvSpPr/>
            <p:nvPr/>
          </p:nvSpPr>
          <p:spPr>
            <a:xfrm rot="244331">
              <a:off x="748390" y="195499"/>
              <a:ext cx="5568593" cy="1761700"/>
            </a:xfrm>
            <a:custGeom>
              <a:avLst/>
              <a:gdLst/>
              <a:ahLst/>
              <a:cxnLst/>
              <a:rect l="l" t="t" r="r" b="b"/>
              <a:pathLst>
                <a:path w="5568593" h="1761700">
                  <a:moveTo>
                    <a:pt x="0" y="0"/>
                  </a:moveTo>
                  <a:lnTo>
                    <a:pt x="5568593" y="0"/>
                  </a:lnTo>
                  <a:lnTo>
                    <a:pt x="5568593" y="1761700"/>
                  </a:lnTo>
                  <a:lnTo>
                    <a:pt x="0" y="17617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1129826" y="670304"/>
              <a:ext cx="4805720" cy="692785"/>
            </a:xfrm>
            <a:prstGeom prst="rect">
              <a:avLst/>
            </a:prstGeom>
          </p:spPr>
          <p:txBody>
            <a:bodyPr lIns="0" tIns="0" rIns="0" bIns="0" rtlCol="0" anchor="t">
              <a:spAutoFit/>
            </a:bodyPr>
            <a:lstStyle/>
            <a:p>
              <a:pPr algn="ctr">
                <a:lnSpc>
                  <a:spcPts val="3960"/>
                </a:lnSpc>
              </a:pPr>
              <a:r>
                <a:rPr lang="en-US" sz="3600">
                  <a:solidFill>
                    <a:srgbClr val="000000"/>
                  </a:solidFill>
                  <a:latin typeface="Sriracha Bold"/>
                </a:rPr>
                <a:t>BİYOLOJİK SAAT</a:t>
              </a:r>
            </a:p>
          </p:txBody>
        </p:sp>
      </p:grpSp>
      <p:grpSp>
        <p:nvGrpSpPr>
          <p:cNvPr id="6" name="Group 6"/>
          <p:cNvGrpSpPr/>
          <p:nvPr/>
        </p:nvGrpSpPr>
        <p:grpSpPr>
          <a:xfrm>
            <a:off x="9949374" y="2087845"/>
            <a:ext cx="6899503" cy="2172256"/>
            <a:chOff x="0" y="0"/>
            <a:chExt cx="9199337" cy="2896342"/>
          </a:xfrm>
        </p:grpSpPr>
        <p:sp>
          <p:nvSpPr>
            <p:cNvPr id="7" name="Freeform 7"/>
            <p:cNvSpPr/>
            <p:nvPr/>
          </p:nvSpPr>
          <p:spPr>
            <a:xfrm rot="141666">
              <a:off x="9076" y="959590"/>
              <a:ext cx="2456025" cy="491205"/>
            </a:xfrm>
            <a:custGeom>
              <a:avLst/>
              <a:gdLst/>
              <a:ahLst/>
              <a:cxnLst/>
              <a:rect l="l" t="t" r="r" b="b"/>
              <a:pathLst>
                <a:path w="2456025" h="491205">
                  <a:moveTo>
                    <a:pt x="0" y="0"/>
                  </a:moveTo>
                  <a:lnTo>
                    <a:pt x="2456024" y="0"/>
                  </a:lnTo>
                  <a:lnTo>
                    <a:pt x="2456024" y="491205"/>
                  </a:lnTo>
                  <a:lnTo>
                    <a:pt x="0" y="4912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64809" y="-47625"/>
              <a:ext cx="9034528" cy="2936452"/>
            </a:xfrm>
            <a:prstGeom prst="rect">
              <a:avLst/>
            </a:prstGeom>
          </p:spPr>
          <p:txBody>
            <a:bodyPr lIns="0" tIns="0" rIns="0" bIns="0" rtlCol="0" anchor="t">
              <a:spAutoFit/>
            </a:bodyPr>
            <a:lstStyle/>
            <a:p>
              <a:pPr>
                <a:lnSpc>
                  <a:spcPts val="4480"/>
                </a:lnSpc>
              </a:pPr>
              <a:endParaRPr/>
            </a:p>
            <a:p>
              <a:pPr marL="0" lvl="0" indent="0">
                <a:lnSpc>
                  <a:spcPts val="4480"/>
                </a:lnSpc>
                <a:spcBef>
                  <a:spcPct val="0"/>
                </a:spcBef>
              </a:pPr>
              <a:r>
                <a:rPr lang="en-US" sz="3200">
                  <a:solidFill>
                    <a:srgbClr val="000000"/>
                  </a:solidFill>
                  <a:latin typeface="Muli Bold Bold"/>
                </a:rPr>
                <a:t>Güne erken başla: Vücudumuz güne erken başlamak ister. En verimli saatleri uykuda geçirme.</a:t>
              </a:r>
            </a:p>
          </p:txBody>
        </p:sp>
        <p:sp>
          <p:nvSpPr>
            <p:cNvPr id="9" name="TextBox 9"/>
            <p:cNvSpPr txBox="1"/>
            <p:nvPr/>
          </p:nvSpPr>
          <p:spPr>
            <a:xfrm>
              <a:off x="173265" y="2371197"/>
              <a:ext cx="8975272" cy="525145"/>
            </a:xfrm>
            <a:prstGeom prst="rect">
              <a:avLst/>
            </a:prstGeom>
          </p:spPr>
          <p:txBody>
            <a:bodyPr lIns="0" tIns="0" rIns="0" bIns="0" rtlCol="0" anchor="t">
              <a:spAutoFit/>
            </a:bodyPr>
            <a:lstStyle/>
            <a:p>
              <a:pPr marL="0" lvl="0" indent="0" algn="l">
                <a:lnSpc>
                  <a:spcPts val="3359"/>
                </a:lnSpc>
                <a:spcBef>
                  <a:spcPct val="0"/>
                </a:spcBef>
              </a:pPr>
              <a:endParaRPr/>
            </a:p>
          </p:txBody>
        </p:sp>
      </p:grpSp>
      <p:grpSp>
        <p:nvGrpSpPr>
          <p:cNvPr id="10" name="Group 10"/>
          <p:cNvGrpSpPr/>
          <p:nvPr/>
        </p:nvGrpSpPr>
        <p:grpSpPr>
          <a:xfrm>
            <a:off x="10079322" y="6396691"/>
            <a:ext cx="6899503" cy="2172256"/>
            <a:chOff x="0" y="0"/>
            <a:chExt cx="9199337" cy="2896342"/>
          </a:xfrm>
        </p:grpSpPr>
        <p:sp>
          <p:nvSpPr>
            <p:cNvPr id="11" name="Freeform 11"/>
            <p:cNvSpPr/>
            <p:nvPr/>
          </p:nvSpPr>
          <p:spPr>
            <a:xfrm rot="141666">
              <a:off x="9076" y="959590"/>
              <a:ext cx="2456025" cy="491205"/>
            </a:xfrm>
            <a:custGeom>
              <a:avLst/>
              <a:gdLst/>
              <a:ahLst/>
              <a:cxnLst/>
              <a:rect l="l" t="t" r="r" b="b"/>
              <a:pathLst>
                <a:path w="2456025" h="491205">
                  <a:moveTo>
                    <a:pt x="0" y="0"/>
                  </a:moveTo>
                  <a:lnTo>
                    <a:pt x="2456024" y="0"/>
                  </a:lnTo>
                  <a:lnTo>
                    <a:pt x="2456024" y="491205"/>
                  </a:lnTo>
                  <a:lnTo>
                    <a:pt x="0" y="4912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164809" y="-47625"/>
              <a:ext cx="9034528" cy="2936452"/>
            </a:xfrm>
            <a:prstGeom prst="rect">
              <a:avLst/>
            </a:prstGeom>
          </p:spPr>
          <p:txBody>
            <a:bodyPr lIns="0" tIns="0" rIns="0" bIns="0" rtlCol="0" anchor="t">
              <a:spAutoFit/>
            </a:bodyPr>
            <a:lstStyle/>
            <a:p>
              <a:pPr>
                <a:lnSpc>
                  <a:spcPts val="4480"/>
                </a:lnSpc>
              </a:pPr>
              <a:endParaRPr/>
            </a:p>
            <a:p>
              <a:pPr marL="0" lvl="0" indent="0">
                <a:lnSpc>
                  <a:spcPts val="4480"/>
                </a:lnSpc>
                <a:spcBef>
                  <a:spcPct val="0"/>
                </a:spcBef>
              </a:pPr>
              <a:r>
                <a:rPr lang="en-US" sz="3200">
                  <a:solidFill>
                    <a:srgbClr val="000000"/>
                  </a:solidFill>
                  <a:latin typeface="Muli Bold Bold"/>
                </a:rPr>
                <a:t>Verimli olduğun saatlerde önemli/zor işlerle meşgul ol. </a:t>
              </a:r>
              <a:r>
                <a:rPr lang="en-US" sz="3200">
                  <a:solidFill>
                    <a:srgbClr val="000000"/>
                  </a:solidFill>
                  <a:latin typeface="Muli Bold"/>
                </a:rPr>
                <a:t>Mesela: sabah 8-12 arası.</a:t>
              </a:r>
            </a:p>
          </p:txBody>
        </p:sp>
        <p:sp>
          <p:nvSpPr>
            <p:cNvPr id="13" name="TextBox 13"/>
            <p:cNvSpPr txBox="1"/>
            <p:nvPr/>
          </p:nvSpPr>
          <p:spPr>
            <a:xfrm>
              <a:off x="173265" y="2371197"/>
              <a:ext cx="8975272" cy="525145"/>
            </a:xfrm>
            <a:prstGeom prst="rect">
              <a:avLst/>
            </a:prstGeom>
          </p:spPr>
          <p:txBody>
            <a:bodyPr lIns="0" tIns="0" rIns="0" bIns="0" rtlCol="0" anchor="t">
              <a:spAutoFit/>
            </a:bodyPr>
            <a:lstStyle/>
            <a:p>
              <a:pPr marL="0" lvl="0" indent="0" algn="l">
                <a:lnSpc>
                  <a:spcPts val="3359"/>
                </a:lnSpc>
                <a:spcBef>
                  <a:spcPct val="0"/>
                </a:spcBef>
              </a:pPr>
              <a:endParaRPr/>
            </a:p>
          </p:txBody>
        </p:sp>
      </p:grpSp>
      <p:sp>
        <p:nvSpPr>
          <p:cNvPr id="14" name="Freeform 14"/>
          <p:cNvSpPr/>
          <p:nvPr/>
        </p:nvSpPr>
        <p:spPr>
          <a:xfrm rot="141666">
            <a:off x="9959625" y="4752620"/>
            <a:ext cx="2057702" cy="411540"/>
          </a:xfrm>
          <a:custGeom>
            <a:avLst/>
            <a:gdLst/>
            <a:ahLst/>
            <a:cxnLst/>
            <a:rect l="l" t="t" r="r" b="b"/>
            <a:pathLst>
              <a:path w="2057702" h="411540">
                <a:moveTo>
                  <a:pt x="0" y="0"/>
                </a:moveTo>
                <a:lnTo>
                  <a:pt x="2057702" y="0"/>
                </a:lnTo>
                <a:lnTo>
                  <a:pt x="2057702" y="411540"/>
                </a:lnTo>
                <a:lnTo>
                  <a:pt x="0" y="4115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9952021" y="4636868"/>
            <a:ext cx="6463114" cy="1652270"/>
          </a:xfrm>
          <a:prstGeom prst="rect">
            <a:avLst/>
          </a:prstGeom>
        </p:spPr>
        <p:txBody>
          <a:bodyPr lIns="0" tIns="0" rIns="0" bIns="0" rtlCol="0" anchor="t">
            <a:spAutoFit/>
          </a:bodyPr>
          <a:lstStyle/>
          <a:p>
            <a:pPr marL="0" lvl="0" indent="0">
              <a:lnSpc>
                <a:spcPts val="4480"/>
              </a:lnSpc>
              <a:spcBef>
                <a:spcPct val="0"/>
              </a:spcBef>
            </a:pPr>
            <a:r>
              <a:rPr lang="en-US" sz="3200">
                <a:solidFill>
                  <a:srgbClr val="000000"/>
                </a:solidFill>
                <a:latin typeface="Muli Bold Bold"/>
              </a:rPr>
              <a:t>Erken yat: Vücut gece yarısı verimli çalışmaz çünkü yenilenmek ister.</a:t>
            </a:r>
          </a:p>
        </p:txBody>
      </p:sp>
      <p:sp>
        <p:nvSpPr>
          <p:cNvPr id="16" name="TextBox 16"/>
          <p:cNvSpPr txBox="1"/>
          <p:nvPr/>
        </p:nvSpPr>
        <p:spPr>
          <a:xfrm>
            <a:off x="10079322" y="6169996"/>
            <a:ext cx="6731454" cy="405765"/>
          </a:xfrm>
          <a:prstGeom prst="rect">
            <a:avLst/>
          </a:prstGeom>
        </p:spPr>
        <p:txBody>
          <a:bodyPr lIns="0" tIns="0" rIns="0" bIns="0" rtlCol="0" anchor="t">
            <a:spAutoFit/>
          </a:bodyPr>
          <a:lstStyle/>
          <a:p>
            <a:pPr marL="0" lvl="0" indent="0" algn="l">
              <a:lnSpc>
                <a:spcPts val="3359"/>
              </a:lnSpc>
              <a:spcBef>
                <a:spcPct val="0"/>
              </a:spcBef>
            </a:pPr>
            <a:endParaRPr/>
          </a:p>
        </p:txBody>
      </p:sp>
      <p:grpSp>
        <p:nvGrpSpPr>
          <p:cNvPr id="17" name="Group 17"/>
          <p:cNvGrpSpPr/>
          <p:nvPr/>
        </p:nvGrpSpPr>
        <p:grpSpPr>
          <a:xfrm>
            <a:off x="9949374" y="877445"/>
            <a:ext cx="5010344" cy="2296528"/>
            <a:chOff x="0" y="0"/>
            <a:chExt cx="6680458" cy="3062037"/>
          </a:xfrm>
        </p:grpSpPr>
        <p:sp>
          <p:nvSpPr>
            <p:cNvPr id="18" name="TextBox 18"/>
            <p:cNvSpPr txBox="1"/>
            <p:nvPr/>
          </p:nvSpPr>
          <p:spPr>
            <a:xfrm>
              <a:off x="0" y="2438023"/>
              <a:ext cx="6680458" cy="624015"/>
            </a:xfrm>
            <a:prstGeom prst="rect">
              <a:avLst/>
            </a:prstGeom>
          </p:spPr>
          <p:txBody>
            <a:bodyPr lIns="0" tIns="0" rIns="0" bIns="0" rtlCol="0" anchor="t">
              <a:spAutoFit/>
            </a:bodyPr>
            <a:lstStyle/>
            <a:p>
              <a:pPr marL="0" lvl="0" indent="0" algn="ctr">
                <a:lnSpc>
                  <a:spcPts val="3971"/>
                </a:lnSpc>
                <a:spcBef>
                  <a:spcPct val="0"/>
                </a:spcBef>
              </a:pPr>
              <a:endParaRPr/>
            </a:p>
          </p:txBody>
        </p:sp>
        <p:sp>
          <p:nvSpPr>
            <p:cNvPr id="19" name="Freeform 19"/>
            <p:cNvSpPr/>
            <p:nvPr/>
          </p:nvSpPr>
          <p:spPr>
            <a:xfrm rot="244331">
              <a:off x="707618" y="184848"/>
              <a:ext cx="5265222" cy="1665725"/>
            </a:xfrm>
            <a:custGeom>
              <a:avLst/>
              <a:gdLst/>
              <a:ahLst/>
              <a:cxnLst/>
              <a:rect l="l" t="t" r="r" b="b"/>
              <a:pathLst>
                <a:path w="5265222" h="1665725">
                  <a:moveTo>
                    <a:pt x="0" y="0"/>
                  </a:moveTo>
                  <a:lnTo>
                    <a:pt x="5265222" y="0"/>
                  </a:lnTo>
                  <a:lnTo>
                    <a:pt x="5265222" y="1665725"/>
                  </a:lnTo>
                  <a:lnTo>
                    <a:pt x="0" y="16657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TextBox 20"/>
            <p:cNvSpPr txBox="1"/>
            <p:nvPr/>
          </p:nvSpPr>
          <p:spPr>
            <a:xfrm>
              <a:off x="1068274" y="635344"/>
              <a:ext cx="4543909" cy="653486"/>
            </a:xfrm>
            <a:prstGeom prst="rect">
              <a:avLst/>
            </a:prstGeom>
          </p:spPr>
          <p:txBody>
            <a:bodyPr lIns="0" tIns="0" rIns="0" bIns="0" rtlCol="0" anchor="t">
              <a:spAutoFit/>
            </a:bodyPr>
            <a:lstStyle/>
            <a:p>
              <a:pPr algn="ctr">
                <a:lnSpc>
                  <a:spcPts val="3744"/>
                </a:lnSpc>
              </a:pPr>
              <a:r>
                <a:rPr lang="en-US" sz="3403">
                  <a:solidFill>
                    <a:srgbClr val="000000"/>
                  </a:solidFill>
                  <a:latin typeface="Sriracha Bold"/>
                </a:rPr>
                <a:t>ÖNERILER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flipV="1">
            <a:off x="1483892" y="1412781"/>
            <a:ext cx="7976488" cy="7483396"/>
          </a:xfrm>
          <a:custGeom>
            <a:avLst/>
            <a:gdLst/>
            <a:ahLst/>
            <a:cxnLst/>
            <a:rect l="l" t="t" r="r" b="b"/>
            <a:pathLst>
              <a:path w="7976488" h="7483396">
                <a:moveTo>
                  <a:pt x="0" y="7483396"/>
                </a:moveTo>
                <a:lnTo>
                  <a:pt x="7976488" y="7483396"/>
                </a:lnTo>
                <a:lnTo>
                  <a:pt x="7976488" y="0"/>
                </a:lnTo>
                <a:lnTo>
                  <a:pt x="0" y="0"/>
                </a:lnTo>
                <a:lnTo>
                  <a:pt x="0" y="748339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57313" y="1560256"/>
            <a:ext cx="8591591" cy="7279420"/>
          </a:xfrm>
          <a:custGeom>
            <a:avLst/>
            <a:gdLst/>
            <a:ahLst/>
            <a:cxnLst/>
            <a:rect l="l" t="t" r="r" b="b"/>
            <a:pathLst>
              <a:path w="8591591" h="7279420">
                <a:moveTo>
                  <a:pt x="0" y="0"/>
                </a:moveTo>
                <a:lnTo>
                  <a:pt x="8591591" y="0"/>
                </a:lnTo>
                <a:lnTo>
                  <a:pt x="8591591" y="7279421"/>
                </a:lnTo>
                <a:lnTo>
                  <a:pt x="0" y="72794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192640">
            <a:off x="16670561" y="7695388"/>
            <a:ext cx="1801962" cy="2266619"/>
          </a:xfrm>
          <a:custGeom>
            <a:avLst/>
            <a:gdLst/>
            <a:ahLst/>
            <a:cxnLst/>
            <a:rect l="l" t="t" r="r" b="b"/>
            <a:pathLst>
              <a:path w="1801962" h="2266619">
                <a:moveTo>
                  <a:pt x="0" y="0"/>
                </a:moveTo>
                <a:lnTo>
                  <a:pt x="1801963" y="0"/>
                </a:lnTo>
                <a:lnTo>
                  <a:pt x="1801963" y="2266619"/>
                </a:lnTo>
                <a:lnTo>
                  <a:pt x="0" y="226661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67651">
            <a:off x="951848" y="1047928"/>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919902" y="2345274"/>
            <a:ext cx="7224098" cy="5137636"/>
          </a:xfrm>
          <a:custGeom>
            <a:avLst/>
            <a:gdLst/>
            <a:ahLst/>
            <a:cxnLst/>
            <a:rect l="l" t="t" r="r" b="b"/>
            <a:pathLst>
              <a:path w="7224098" h="5137636">
                <a:moveTo>
                  <a:pt x="0" y="0"/>
                </a:moveTo>
                <a:lnTo>
                  <a:pt x="7224098" y="0"/>
                </a:lnTo>
                <a:lnTo>
                  <a:pt x="7224098" y="5137636"/>
                </a:lnTo>
                <a:lnTo>
                  <a:pt x="0" y="5137636"/>
                </a:lnTo>
                <a:lnTo>
                  <a:pt x="0" y="0"/>
                </a:lnTo>
                <a:close/>
              </a:path>
            </a:pathLst>
          </a:custGeom>
          <a:blipFill>
            <a:blip r:embed="rId10"/>
            <a:stretch>
              <a:fillRect l="-8114" r="-8114"/>
            </a:stretch>
          </a:blipFill>
        </p:spPr>
      </p:sp>
      <p:grpSp>
        <p:nvGrpSpPr>
          <p:cNvPr id="7" name="Group 7"/>
          <p:cNvGrpSpPr/>
          <p:nvPr/>
        </p:nvGrpSpPr>
        <p:grpSpPr>
          <a:xfrm>
            <a:off x="10905270" y="1565939"/>
            <a:ext cx="6469523" cy="7155122"/>
            <a:chOff x="0" y="0"/>
            <a:chExt cx="8626031" cy="9540163"/>
          </a:xfrm>
        </p:grpSpPr>
        <p:sp>
          <p:nvSpPr>
            <p:cNvPr id="8" name="TextBox 8"/>
            <p:cNvSpPr txBox="1"/>
            <p:nvPr/>
          </p:nvSpPr>
          <p:spPr>
            <a:xfrm>
              <a:off x="0" y="2107911"/>
              <a:ext cx="8626031" cy="74322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Kurbağa yemek mi? Iıyyykk.</a:t>
              </a:r>
            </a:p>
            <a:p>
              <a:pPr>
                <a:lnSpc>
                  <a:spcPts val="4480"/>
                </a:lnSpc>
              </a:pPr>
              <a:r>
                <a:rPr lang="en-US" sz="3200">
                  <a:solidFill>
                    <a:srgbClr val="000000"/>
                  </a:solidFill>
                  <a:latin typeface="Muli Bold Bold"/>
                </a:rPr>
                <a:t>Kulağa pek  hoş gelmiyor değil mi? Sana çok zor gelen işleri yaparken keyif almazsın bazen. Bu durumu kurbağa yemeye benzetmişler. Bu teknikte amaç: Zor işi en baştan yapmak. 2 zor iş varsa o zaman 2 kurbağadan büyük olanını önce  yiyeceksin. :)</a:t>
              </a:r>
            </a:p>
            <a:p>
              <a:pPr marL="0" lvl="0" indent="0">
                <a:lnSpc>
                  <a:spcPts val="4480"/>
                </a:lnSpc>
                <a:spcBef>
                  <a:spcPct val="0"/>
                </a:spcBef>
              </a:pPr>
              <a:endParaRPr/>
            </a:p>
          </p:txBody>
        </p:sp>
        <p:sp>
          <p:nvSpPr>
            <p:cNvPr id="9" name="TextBox 9"/>
            <p:cNvSpPr txBox="1"/>
            <p:nvPr/>
          </p:nvSpPr>
          <p:spPr>
            <a:xfrm>
              <a:off x="0" y="47625"/>
              <a:ext cx="8626031" cy="1572895"/>
            </a:xfrm>
            <a:prstGeom prst="rect">
              <a:avLst/>
            </a:prstGeom>
          </p:spPr>
          <p:txBody>
            <a:bodyPr lIns="0" tIns="0" rIns="0" bIns="0" rtlCol="0" anchor="t">
              <a:spAutoFit/>
            </a:bodyPr>
            <a:lstStyle/>
            <a:p>
              <a:pPr>
                <a:lnSpc>
                  <a:spcPts val="4620"/>
                </a:lnSpc>
              </a:pPr>
              <a:r>
                <a:rPr lang="tr-TR" sz="4200" dirty="0" smtClean="0">
                  <a:solidFill>
                    <a:srgbClr val="000000"/>
                  </a:solidFill>
                  <a:latin typeface="Sriracha Bold"/>
                </a:rPr>
                <a:t>2</a:t>
              </a:r>
              <a:r>
                <a:rPr lang="en-US" sz="4200" dirty="0" smtClean="0">
                  <a:solidFill>
                    <a:srgbClr val="000000"/>
                  </a:solidFill>
                  <a:latin typeface="Sriracha Bold"/>
                </a:rPr>
                <a:t>.TEKNIK:KURBAĞAYI </a:t>
              </a:r>
              <a:r>
                <a:rPr lang="en-US" sz="4200" dirty="0">
                  <a:solidFill>
                    <a:srgbClr val="000000"/>
                  </a:solidFill>
                  <a:latin typeface="Sriracha Bold"/>
                </a:rPr>
                <a:t>YE METODU</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938</Words>
  <Application>Microsoft Office PowerPoint</Application>
  <PresentationFormat>Özel</PresentationFormat>
  <Paragraphs>77</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Amatic SC Bold</vt:lpstr>
      <vt:lpstr>Muli Bold Bold Italics</vt:lpstr>
      <vt:lpstr>Calibri</vt:lpstr>
      <vt:lpstr>Muli Bold</vt:lpstr>
      <vt:lpstr>Arial</vt:lpstr>
      <vt:lpstr>Sriracha Bold</vt:lpstr>
      <vt:lpstr>Muli Bold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KENDİNİ YÖNET!</dc:title>
  <cp:lastModifiedBy>HP</cp:lastModifiedBy>
  <cp:revision>4</cp:revision>
  <dcterms:created xsi:type="dcterms:W3CDTF">2006-08-16T00:00:00Z</dcterms:created>
  <dcterms:modified xsi:type="dcterms:W3CDTF">2023-12-06T12:10:52Z</dcterms:modified>
  <dc:identifier>DAEPjZ7ZH5s</dc:identifier>
</cp:coreProperties>
</file>